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comments/comment1.xml" ContentType="application/vnd.openxmlformats-officedocument.presentationml.comments+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4"/>
  </p:sldMasterIdLst>
  <p:notesMasterIdLst>
    <p:notesMasterId r:id="rId260"/>
  </p:notesMasterIdLst>
  <p:handoutMasterIdLst>
    <p:handoutMasterId r:id="rId261"/>
  </p:handoutMasterIdLst>
  <p:sldIdLst>
    <p:sldId id="259" r:id="rId5"/>
    <p:sldId id="1056" r:id="rId6"/>
    <p:sldId id="426" r:id="rId7"/>
    <p:sldId id="788" r:id="rId8"/>
    <p:sldId id="669" r:id="rId9"/>
    <p:sldId id="1057" r:id="rId10"/>
    <p:sldId id="670" r:id="rId11"/>
    <p:sldId id="775" r:id="rId12"/>
    <p:sldId id="671" r:id="rId13"/>
    <p:sldId id="672" r:id="rId14"/>
    <p:sldId id="673" r:id="rId15"/>
    <p:sldId id="674" r:id="rId16"/>
    <p:sldId id="675" r:id="rId17"/>
    <p:sldId id="676" r:id="rId18"/>
    <p:sldId id="677" r:id="rId19"/>
    <p:sldId id="678" r:id="rId20"/>
    <p:sldId id="679" r:id="rId21"/>
    <p:sldId id="680" r:id="rId22"/>
    <p:sldId id="759" r:id="rId23"/>
    <p:sldId id="760" r:id="rId24"/>
    <p:sldId id="777" r:id="rId25"/>
    <p:sldId id="822" r:id="rId26"/>
    <p:sldId id="786" r:id="rId27"/>
    <p:sldId id="787" r:id="rId28"/>
    <p:sldId id="827" r:id="rId29"/>
    <p:sldId id="829" r:id="rId30"/>
    <p:sldId id="830" r:id="rId31"/>
    <p:sldId id="833" r:id="rId32"/>
    <p:sldId id="847" r:id="rId33"/>
    <p:sldId id="974" r:id="rId34"/>
    <p:sldId id="848" r:id="rId35"/>
    <p:sldId id="835" r:id="rId36"/>
    <p:sldId id="834" r:id="rId37"/>
    <p:sldId id="973" r:id="rId38"/>
    <p:sldId id="831" r:id="rId39"/>
    <p:sldId id="841" r:id="rId40"/>
    <p:sldId id="839" r:id="rId41"/>
    <p:sldId id="840" r:id="rId42"/>
    <p:sldId id="842" r:id="rId43"/>
    <p:sldId id="774" r:id="rId44"/>
    <p:sldId id="844" r:id="rId45"/>
    <p:sldId id="845" r:id="rId46"/>
    <p:sldId id="846" r:id="rId47"/>
    <p:sldId id="684" r:id="rId48"/>
    <p:sldId id="685" r:id="rId49"/>
    <p:sldId id="686" r:id="rId50"/>
    <p:sldId id="687" r:id="rId51"/>
    <p:sldId id="843" r:id="rId52"/>
    <p:sldId id="688" r:id="rId53"/>
    <p:sldId id="689" r:id="rId54"/>
    <p:sldId id="771" r:id="rId55"/>
    <p:sldId id="772" r:id="rId56"/>
    <p:sldId id="477" r:id="rId57"/>
    <p:sldId id="977" r:id="rId58"/>
    <p:sldId id="978" r:id="rId59"/>
    <p:sldId id="975" r:id="rId60"/>
    <p:sldId id="976" r:id="rId61"/>
    <p:sldId id="690" r:id="rId62"/>
    <p:sldId id="691" r:id="rId63"/>
    <p:sldId id="990" r:id="rId64"/>
    <p:sldId id="991" r:id="rId65"/>
    <p:sldId id="475" r:id="rId66"/>
    <p:sldId id="989" r:id="rId67"/>
    <p:sldId id="476" r:id="rId68"/>
    <p:sldId id="770" r:id="rId69"/>
    <p:sldId id="785" r:id="rId70"/>
    <p:sldId id="911" r:id="rId71"/>
    <p:sldId id="979" r:id="rId72"/>
    <p:sldId id="980" r:id="rId73"/>
    <p:sldId id="912" r:id="rId74"/>
    <p:sldId id="913" r:id="rId75"/>
    <p:sldId id="914" r:id="rId76"/>
    <p:sldId id="915" r:id="rId77"/>
    <p:sldId id="916" r:id="rId78"/>
    <p:sldId id="984" r:id="rId79"/>
    <p:sldId id="917" r:id="rId80"/>
    <p:sldId id="981" r:id="rId81"/>
    <p:sldId id="983" r:id="rId82"/>
    <p:sldId id="918" r:id="rId83"/>
    <p:sldId id="919" r:id="rId84"/>
    <p:sldId id="920" r:id="rId85"/>
    <p:sldId id="921" r:id="rId86"/>
    <p:sldId id="922" r:id="rId87"/>
    <p:sldId id="923" r:id="rId88"/>
    <p:sldId id="924" r:id="rId89"/>
    <p:sldId id="925" r:id="rId90"/>
    <p:sldId id="926" r:id="rId91"/>
    <p:sldId id="927" r:id="rId92"/>
    <p:sldId id="790" r:id="rId93"/>
    <p:sldId id="791" r:id="rId94"/>
    <p:sldId id="862" r:id="rId95"/>
    <p:sldId id="863" r:id="rId96"/>
    <p:sldId id="864" r:id="rId97"/>
    <p:sldId id="865" r:id="rId98"/>
    <p:sldId id="866" r:id="rId99"/>
    <p:sldId id="867" r:id="rId100"/>
    <p:sldId id="789" r:id="rId101"/>
    <p:sldId id="942" r:id="rId102"/>
    <p:sldId id="824" r:id="rId103"/>
    <p:sldId id="825" r:id="rId104"/>
    <p:sldId id="826" r:id="rId105"/>
    <p:sldId id="943" r:id="rId106"/>
    <p:sldId id="944" r:id="rId107"/>
    <p:sldId id="945" r:id="rId108"/>
    <p:sldId id="946" r:id="rId109"/>
    <p:sldId id="947" r:id="rId110"/>
    <p:sldId id="948" r:id="rId111"/>
    <p:sldId id="949" r:id="rId112"/>
    <p:sldId id="950" r:id="rId113"/>
    <p:sldId id="951" r:id="rId114"/>
    <p:sldId id="952" r:id="rId115"/>
    <p:sldId id="985" r:id="rId116"/>
    <p:sldId id="953" r:id="rId117"/>
    <p:sldId id="954" r:id="rId118"/>
    <p:sldId id="955" r:id="rId119"/>
    <p:sldId id="956" r:id="rId120"/>
    <p:sldId id="957" r:id="rId121"/>
    <p:sldId id="958" r:id="rId122"/>
    <p:sldId id="959" r:id="rId123"/>
    <p:sldId id="960" r:id="rId124"/>
    <p:sldId id="961" r:id="rId125"/>
    <p:sldId id="962" r:id="rId126"/>
    <p:sldId id="963" r:id="rId127"/>
    <p:sldId id="964" r:id="rId128"/>
    <p:sldId id="965" r:id="rId129"/>
    <p:sldId id="497" r:id="rId130"/>
    <p:sldId id="902" r:id="rId131"/>
    <p:sldId id="498" r:id="rId132"/>
    <p:sldId id="499" r:id="rId133"/>
    <p:sldId id="500" r:id="rId134"/>
    <p:sldId id="501" r:id="rId135"/>
    <p:sldId id="502" r:id="rId136"/>
    <p:sldId id="503" r:id="rId137"/>
    <p:sldId id="504" r:id="rId138"/>
    <p:sldId id="793" r:id="rId139"/>
    <p:sldId id="507" r:id="rId140"/>
    <p:sldId id="508" r:id="rId141"/>
    <p:sldId id="509" r:id="rId142"/>
    <p:sldId id="510" r:id="rId143"/>
    <p:sldId id="515" r:id="rId144"/>
    <p:sldId id="516" r:id="rId145"/>
    <p:sldId id="517" r:id="rId146"/>
    <p:sldId id="518" r:id="rId147"/>
    <p:sldId id="519" r:id="rId148"/>
    <p:sldId id="520" r:id="rId149"/>
    <p:sldId id="521" r:id="rId150"/>
    <p:sldId id="522" r:id="rId151"/>
    <p:sldId id="526" r:id="rId152"/>
    <p:sldId id="527" r:id="rId153"/>
    <p:sldId id="528" r:id="rId154"/>
    <p:sldId id="531" r:id="rId155"/>
    <p:sldId id="536" r:id="rId156"/>
    <p:sldId id="801" r:id="rId157"/>
    <p:sldId id="794" r:id="rId158"/>
    <p:sldId id="797" r:id="rId159"/>
    <p:sldId id="995" r:id="rId160"/>
    <p:sldId id="996" r:id="rId161"/>
    <p:sldId id="997" r:id="rId162"/>
    <p:sldId id="998" r:id="rId163"/>
    <p:sldId id="999" r:id="rId164"/>
    <p:sldId id="1000" r:id="rId165"/>
    <p:sldId id="903" r:id="rId166"/>
    <p:sldId id="904" r:id="rId167"/>
    <p:sldId id="905" r:id="rId168"/>
    <p:sldId id="906" r:id="rId169"/>
    <p:sldId id="907" r:id="rId170"/>
    <p:sldId id="908" r:id="rId171"/>
    <p:sldId id="909" r:id="rId172"/>
    <p:sldId id="910" r:id="rId173"/>
    <p:sldId id="930" r:id="rId174"/>
    <p:sldId id="1005" r:id="rId175"/>
    <p:sldId id="931" r:id="rId176"/>
    <p:sldId id="929" r:id="rId177"/>
    <p:sldId id="932" r:id="rId178"/>
    <p:sldId id="933" r:id="rId179"/>
    <p:sldId id="1004" r:id="rId180"/>
    <p:sldId id="934" r:id="rId181"/>
    <p:sldId id="533" r:id="rId182"/>
    <p:sldId id="967" r:id="rId183"/>
    <p:sldId id="968" r:id="rId184"/>
    <p:sldId id="969" r:id="rId185"/>
    <p:sldId id="970" r:id="rId186"/>
    <p:sldId id="1001" r:id="rId187"/>
    <p:sldId id="935" r:id="rId188"/>
    <p:sldId id="1026" r:id="rId189"/>
    <p:sldId id="1027" r:id="rId190"/>
    <p:sldId id="1028" r:id="rId191"/>
    <p:sldId id="1029" r:id="rId192"/>
    <p:sldId id="1030" r:id="rId193"/>
    <p:sldId id="1031" r:id="rId194"/>
    <p:sldId id="1032" r:id="rId195"/>
    <p:sldId id="1033" r:id="rId196"/>
    <p:sldId id="1034" r:id="rId197"/>
    <p:sldId id="1039" r:id="rId198"/>
    <p:sldId id="1040" r:id="rId199"/>
    <p:sldId id="1041" r:id="rId200"/>
    <p:sldId id="1042" r:id="rId201"/>
    <p:sldId id="1043" r:id="rId202"/>
    <p:sldId id="1044" r:id="rId203"/>
    <p:sldId id="1045" r:id="rId204"/>
    <p:sldId id="1046" r:id="rId205"/>
    <p:sldId id="1047" r:id="rId206"/>
    <p:sldId id="1048" r:id="rId207"/>
    <p:sldId id="1049" r:id="rId208"/>
    <p:sldId id="1050" r:id="rId209"/>
    <p:sldId id="1051" r:id="rId210"/>
    <p:sldId id="1052" r:id="rId211"/>
    <p:sldId id="1053" r:id="rId212"/>
    <p:sldId id="1054" r:id="rId213"/>
    <p:sldId id="1055" r:id="rId214"/>
    <p:sldId id="1036" r:id="rId215"/>
    <p:sldId id="1037" r:id="rId216"/>
    <p:sldId id="1035" r:id="rId217"/>
    <p:sldId id="1038" r:id="rId218"/>
    <p:sldId id="1025" r:id="rId219"/>
    <p:sldId id="1006" r:id="rId220"/>
    <p:sldId id="1007" r:id="rId221"/>
    <p:sldId id="1008" r:id="rId222"/>
    <p:sldId id="1009" r:id="rId223"/>
    <p:sldId id="1010" r:id="rId224"/>
    <p:sldId id="1011" r:id="rId225"/>
    <p:sldId id="1012" r:id="rId226"/>
    <p:sldId id="1013" r:id="rId227"/>
    <p:sldId id="1014" r:id="rId228"/>
    <p:sldId id="1015" r:id="rId229"/>
    <p:sldId id="1016" r:id="rId230"/>
    <p:sldId id="1017" r:id="rId231"/>
    <p:sldId id="1018" r:id="rId232"/>
    <p:sldId id="1019" r:id="rId233"/>
    <p:sldId id="1020" r:id="rId234"/>
    <p:sldId id="1021" r:id="rId235"/>
    <p:sldId id="1022" r:id="rId236"/>
    <p:sldId id="1023" r:id="rId237"/>
    <p:sldId id="1024" r:id="rId238"/>
    <p:sldId id="805" r:id="rId239"/>
    <p:sldId id="874" r:id="rId240"/>
    <p:sldId id="875" r:id="rId241"/>
    <p:sldId id="1002" r:id="rId242"/>
    <p:sldId id="1003" r:id="rId243"/>
    <p:sldId id="802" r:id="rId244"/>
    <p:sldId id="803" r:id="rId245"/>
    <p:sldId id="804" r:id="rId246"/>
    <p:sldId id="872" r:id="rId247"/>
    <p:sldId id="879" r:id="rId248"/>
    <p:sldId id="880" r:id="rId249"/>
    <p:sldId id="881" r:id="rId250"/>
    <p:sldId id="971" r:id="rId251"/>
    <p:sldId id="725" r:id="rId252"/>
    <p:sldId id="851" r:id="rId253"/>
    <p:sldId id="852" r:id="rId254"/>
    <p:sldId id="992" r:id="rId255"/>
    <p:sldId id="993" r:id="rId256"/>
    <p:sldId id="823" r:id="rId257"/>
    <p:sldId id="972" r:id="rId258"/>
    <p:sldId id="261" r:id="rId259"/>
  </p:sldIdLst>
  <p:sldSz cx="9144000" cy="6858000" type="screen4x3"/>
  <p:notesSz cx="6884988" cy="10018713"/>
  <p:embeddedFontLst>
    <p:embeddedFont>
      <p:font typeface="Arial Narrow" panose="020B0606020202030204" pitchFamily="34" charset="0"/>
      <p:regular r:id="rId262"/>
      <p:bold r:id="rId263"/>
      <p:italic r:id="rId264"/>
      <p:boldItalic r:id="rId265"/>
    </p:embeddedFont>
    <p:embeddedFont>
      <p:font typeface="Comic Sans MS" panose="030F0702030302020204" pitchFamily="66" charset="0"/>
      <p:regular r:id="rId266"/>
      <p:bold r:id="rId267"/>
      <p:italic r:id="rId268"/>
      <p:boldItalic r:id="rId269"/>
    </p:embeddedFont>
    <p:embeddedFont>
      <p:font typeface="Consolas" panose="020B0609020204030204" pitchFamily="49" charset="0"/>
      <p:regular r:id="rId270"/>
      <p:bold r:id="rId271"/>
      <p:italic r:id="rId272"/>
      <p:boldItalic r:id="rId273"/>
    </p:embeddedFont>
    <p:embeddedFont>
      <p:font typeface="Ericsson Capital TT" panose="020B0604020202020204" charset="0"/>
      <p:regular r:id="rId274"/>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259"/>
            <p14:sldId id="1056"/>
            <p14:sldId id="426"/>
            <p14:sldId id="788"/>
            <p14:sldId id="669"/>
            <p14:sldId id="1057"/>
            <p14:sldId id="670"/>
            <p14:sldId id="775"/>
            <p14:sldId id="671"/>
            <p14:sldId id="672"/>
            <p14:sldId id="673"/>
            <p14:sldId id="674"/>
            <p14:sldId id="675"/>
            <p14:sldId id="676"/>
            <p14:sldId id="677"/>
            <p14:sldId id="678"/>
            <p14:sldId id="679"/>
            <p14:sldId id="680"/>
            <p14:sldId id="759"/>
            <p14:sldId id="760"/>
            <p14:sldId id="777"/>
            <p14:sldId id="822"/>
            <p14:sldId id="786"/>
            <p14:sldId id="787"/>
            <p14:sldId id="827"/>
            <p14:sldId id="829"/>
            <p14:sldId id="830"/>
            <p14:sldId id="833"/>
            <p14:sldId id="847"/>
            <p14:sldId id="974"/>
            <p14:sldId id="848"/>
            <p14:sldId id="835"/>
            <p14:sldId id="834"/>
            <p14:sldId id="973"/>
            <p14:sldId id="831"/>
            <p14:sldId id="841"/>
            <p14:sldId id="839"/>
            <p14:sldId id="840"/>
            <p14:sldId id="842"/>
            <p14:sldId id="774"/>
            <p14:sldId id="844"/>
            <p14:sldId id="845"/>
            <p14:sldId id="846"/>
            <p14:sldId id="684"/>
            <p14:sldId id="685"/>
            <p14:sldId id="686"/>
            <p14:sldId id="687"/>
            <p14:sldId id="843"/>
            <p14:sldId id="688"/>
            <p14:sldId id="689"/>
            <p14:sldId id="771"/>
            <p14:sldId id="772"/>
            <p14:sldId id="477"/>
            <p14:sldId id="977"/>
            <p14:sldId id="978"/>
            <p14:sldId id="975"/>
            <p14:sldId id="976"/>
            <p14:sldId id="690"/>
            <p14:sldId id="691"/>
            <p14:sldId id="990"/>
            <p14:sldId id="991"/>
            <p14:sldId id="475"/>
            <p14:sldId id="989"/>
            <p14:sldId id="476"/>
            <p14:sldId id="770"/>
            <p14:sldId id="785"/>
            <p14:sldId id="911"/>
            <p14:sldId id="979"/>
            <p14:sldId id="980"/>
            <p14:sldId id="912"/>
            <p14:sldId id="913"/>
            <p14:sldId id="914"/>
            <p14:sldId id="915"/>
            <p14:sldId id="916"/>
            <p14:sldId id="984"/>
            <p14:sldId id="917"/>
            <p14:sldId id="981"/>
            <p14:sldId id="983"/>
            <p14:sldId id="918"/>
            <p14:sldId id="919"/>
            <p14:sldId id="920"/>
            <p14:sldId id="921"/>
            <p14:sldId id="922"/>
            <p14:sldId id="923"/>
            <p14:sldId id="924"/>
            <p14:sldId id="925"/>
            <p14:sldId id="926"/>
            <p14:sldId id="927"/>
            <p14:sldId id="790"/>
            <p14:sldId id="791"/>
            <p14:sldId id="862"/>
            <p14:sldId id="863"/>
            <p14:sldId id="864"/>
            <p14:sldId id="865"/>
            <p14:sldId id="866"/>
            <p14:sldId id="867"/>
            <p14:sldId id="789"/>
            <p14:sldId id="942"/>
            <p14:sldId id="824"/>
            <p14:sldId id="825"/>
            <p14:sldId id="826"/>
            <p14:sldId id="943"/>
            <p14:sldId id="944"/>
            <p14:sldId id="945"/>
            <p14:sldId id="946"/>
            <p14:sldId id="947"/>
            <p14:sldId id="948"/>
            <p14:sldId id="949"/>
            <p14:sldId id="950"/>
            <p14:sldId id="951"/>
            <p14:sldId id="952"/>
            <p14:sldId id="985"/>
            <p14:sldId id="953"/>
            <p14:sldId id="954"/>
            <p14:sldId id="955"/>
            <p14:sldId id="956"/>
            <p14:sldId id="957"/>
            <p14:sldId id="958"/>
            <p14:sldId id="959"/>
            <p14:sldId id="960"/>
            <p14:sldId id="961"/>
            <p14:sldId id="962"/>
            <p14:sldId id="963"/>
            <p14:sldId id="964"/>
            <p14:sldId id="965"/>
            <p14:sldId id="497"/>
            <p14:sldId id="902"/>
            <p14:sldId id="498"/>
            <p14:sldId id="499"/>
            <p14:sldId id="500"/>
            <p14:sldId id="501"/>
            <p14:sldId id="502"/>
            <p14:sldId id="503"/>
            <p14:sldId id="504"/>
            <p14:sldId id="793"/>
            <p14:sldId id="507"/>
            <p14:sldId id="508"/>
            <p14:sldId id="509"/>
            <p14:sldId id="510"/>
            <p14:sldId id="515"/>
            <p14:sldId id="516"/>
            <p14:sldId id="517"/>
            <p14:sldId id="518"/>
            <p14:sldId id="519"/>
            <p14:sldId id="520"/>
            <p14:sldId id="521"/>
            <p14:sldId id="522"/>
            <p14:sldId id="526"/>
            <p14:sldId id="527"/>
            <p14:sldId id="528"/>
            <p14:sldId id="531"/>
            <p14:sldId id="536"/>
            <p14:sldId id="801"/>
            <p14:sldId id="794"/>
            <p14:sldId id="797"/>
            <p14:sldId id="995"/>
            <p14:sldId id="996"/>
            <p14:sldId id="997"/>
            <p14:sldId id="998"/>
            <p14:sldId id="999"/>
            <p14:sldId id="1000"/>
            <p14:sldId id="903"/>
            <p14:sldId id="904"/>
            <p14:sldId id="905"/>
            <p14:sldId id="906"/>
            <p14:sldId id="907"/>
            <p14:sldId id="908"/>
            <p14:sldId id="909"/>
            <p14:sldId id="910"/>
            <p14:sldId id="930"/>
            <p14:sldId id="1005"/>
            <p14:sldId id="931"/>
            <p14:sldId id="929"/>
            <p14:sldId id="932"/>
            <p14:sldId id="933"/>
            <p14:sldId id="1004"/>
            <p14:sldId id="934"/>
            <p14:sldId id="533"/>
            <p14:sldId id="967"/>
            <p14:sldId id="968"/>
            <p14:sldId id="969"/>
            <p14:sldId id="970"/>
            <p14:sldId id="1001"/>
            <p14:sldId id="935"/>
            <p14:sldId id="1026"/>
            <p14:sldId id="1027"/>
            <p14:sldId id="1028"/>
            <p14:sldId id="1029"/>
            <p14:sldId id="1030"/>
            <p14:sldId id="1031"/>
            <p14:sldId id="1032"/>
            <p14:sldId id="1033"/>
            <p14:sldId id="1034"/>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36"/>
            <p14:sldId id="1037"/>
            <p14:sldId id="1035"/>
            <p14:sldId id="1038"/>
            <p14:sldId id="1025"/>
            <p14:sldId id="1006"/>
            <p14:sldId id="1007"/>
            <p14:sldId id="1008"/>
            <p14:sldId id="1009"/>
            <p14:sldId id="1010"/>
            <p14:sldId id="1011"/>
            <p14:sldId id="1012"/>
            <p14:sldId id="1013"/>
            <p14:sldId id="1014"/>
            <p14:sldId id="1015"/>
            <p14:sldId id="1016"/>
            <p14:sldId id="1017"/>
            <p14:sldId id="1018"/>
            <p14:sldId id="1019"/>
            <p14:sldId id="1020"/>
            <p14:sldId id="1021"/>
            <p14:sldId id="1022"/>
            <p14:sldId id="1023"/>
            <p14:sldId id="1024"/>
            <p14:sldId id="805"/>
            <p14:sldId id="874"/>
            <p14:sldId id="875"/>
            <p14:sldId id="1002"/>
            <p14:sldId id="1003"/>
            <p14:sldId id="802"/>
            <p14:sldId id="803"/>
            <p14:sldId id="804"/>
            <p14:sldId id="872"/>
            <p14:sldId id="879"/>
            <p14:sldId id="880"/>
            <p14:sldId id="881"/>
            <p14:sldId id="971"/>
            <p14:sldId id="725"/>
            <p14:sldId id="851"/>
            <p14:sldId id="852"/>
            <p14:sldId id="992"/>
            <p14:sldId id="993"/>
            <p14:sldId id="823"/>
            <p14:sldId id="972"/>
            <p14:sldId id="261"/>
          </p14:sldIdLst>
        </p14:section>
      </p14:sectionLst>
    </p:ext>
    <p:ext uri="{EFAFB233-063F-42B5-8137-9DF3F51BA10A}">
      <p15:sldGuideLst xmlns:p15="http://schemas.microsoft.com/office/powerpoint/2012/main">
        <p15:guide id="1" orient="horz" pos="1136">
          <p15:clr>
            <a:srgbClr val="A4A3A4"/>
          </p15:clr>
        </p15:guide>
        <p15:guide id="2" orient="horz" pos="4110">
          <p15:clr>
            <a:srgbClr val="A4A3A4"/>
          </p15:clr>
        </p15:guide>
        <p15:guide id="3" orient="horz" pos="151">
          <p15:clr>
            <a:srgbClr val="A4A3A4"/>
          </p15:clr>
        </p15:guide>
        <p15:guide id="4" orient="horz" pos="2449">
          <p15:clr>
            <a:srgbClr val="A4A3A4"/>
          </p15:clr>
        </p15:guide>
        <p15:guide id="5" orient="horz" pos="3566">
          <p15:clr>
            <a:srgbClr val="A4A3A4"/>
          </p15:clr>
        </p15:guide>
        <p15:guide id="6" orient="horz" pos="2545">
          <p15:clr>
            <a:srgbClr val="A4A3A4"/>
          </p15:clr>
        </p15:guide>
        <p15:guide id="7" orient="horz" pos="3845">
          <p15:clr>
            <a:srgbClr val="A4A3A4"/>
          </p15:clr>
        </p15:guide>
        <p15:guide id="8" pos="4969">
          <p15:clr>
            <a:srgbClr val="A4A3A4"/>
          </p15:clr>
        </p15:guide>
        <p15:guide id="9" pos="1941">
          <p15:clr>
            <a:srgbClr val="A4A3A4"/>
          </p15:clr>
        </p15:guide>
        <p15:guide id="10" pos="3818">
          <p15:clr>
            <a:srgbClr val="A4A3A4"/>
          </p15:clr>
        </p15:guide>
        <p15:guide id="11" pos="3727">
          <p15:clr>
            <a:srgbClr val="A4A3A4"/>
          </p15:clr>
        </p15:guide>
        <p15:guide id="12" pos="2834">
          <p15:clr>
            <a:srgbClr val="A4A3A4"/>
          </p15:clr>
        </p15:guide>
        <p15:guide id="13" pos="2926">
          <p15:clr>
            <a:srgbClr val="A4A3A4"/>
          </p15:clr>
        </p15:guide>
        <p15:guide id="14" pos="248">
          <p15:clr>
            <a:srgbClr val="A4A3A4"/>
          </p15:clr>
        </p15:guide>
        <p15:guide id="15" pos="2034">
          <p15:clr>
            <a:srgbClr val="A4A3A4"/>
          </p15:clr>
        </p15:guide>
        <p15:guide id="16" pos="2879">
          <p15:clr>
            <a:srgbClr val="A4A3A4"/>
          </p15:clr>
        </p15:guide>
        <p15:guide id="17" pos="2676">
          <p15:clr>
            <a:srgbClr val="A4A3A4"/>
          </p15:clr>
        </p15:guide>
        <p15:guide id="18" pos="3084">
          <p15:clr>
            <a:srgbClr val="A4A3A4"/>
          </p15:clr>
        </p15:guide>
        <p15:guide id="19" pos="5511">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vin Fang" initials="KF" lastIdx="3" clrIdx="0">
    <p:extLst>
      <p:ext uri="{19B8F6BF-5375-455C-9EA6-DF929625EA0E}">
        <p15:presenceInfo xmlns:p15="http://schemas.microsoft.com/office/powerpoint/2012/main" userId="S-1-5-21-1538607324-3213881460-940295383-1524413" providerId="AD"/>
      </p:ext>
    </p:extLst>
  </p:cmAuthor>
  <p:cmAuthor id="2" name="Yi Wang A" initials="YWA" lastIdx="1" clrIdx="1">
    <p:extLst>
      <p:ext uri="{19B8F6BF-5375-455C-9EA6-DF929625EA0E}">
        <p15:presenceInfo xmlns:p15="http://schemas.microsoft.com/office/powerpoint/2012/main" userId="S-1-5-21-1538607324-3213881460-940295383-214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A00"/>
    <a:srgbClr val="E32119"/>
    <a:srgbClr val="99CCFF"/>
    <a:srgbClr val="9FB7D3"/>
    <a:srgbClr val="8BC5FF"/>
    <a:srgbClr val="6A8FBF"/>
    <a:srgbClr val="00A9D4"/>
    <a:srgbClr val="007B78"/>
    <a:srgbClr val="89BA17"/>
    <a:srgbClr val="FAB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456AE-C0CB-4921-98EC-E7E0A08833B7}" v="1" dt="2019-08-29T08:37:57.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31587" autoAdjust="0"/>
  </p:normalViewPr>
  <p:slideViewPr>
    <p:cSldViewPr snapToGrid="0">
      <p:cViewPr varScale="1">
        <p:scale>
          <a:sx n="27" d="100"/>
          <a:sy n="27" d="100"/>
        </p:scale>
        <p:origin x="3298" y="29"/>
      </p:cViewPr>
      <p:guideLst>
        <p:guide orient="horz" pos="1136"/>
        <p:guide orient="horz" pos="4110"/>
        <p:guide orient="horz" pos="151"/>
        <p:guide orient="horz" pos="2449"/>
        <p:guide orient="horz" pos="3566"/>
        <p:guide orient="horz" pos="2545"/>
        <p:guide orient="horz" pos="3845"/>
        <p:guide pos="4969"/>
        <p:guide pos="1941"/>
        <p:guide pos="3818"/>
        <p:guide pos="3727"/>
        <p:guide pos="2834"/>
        <p:guide pos="2926"/>
        <p:guide pos="248"/>
        <p:guide pos="2034"/>
        <p:guide pos="2879"/>
        <p:guide pos="2676"/>
        <p:guide pos="3084"/>
        <p:guide pos="5511"/>
      </p:guideLst>
    </p:cSldViewPr>
  </p:slideViewPr>
  <p:notesTextViewPr>
    <p:cViewPr>
      <p:scale>
        <a:sx n="1" d="1"/>
        <a:sy n="1" d="1"/>
      </p:scale>
      <p:origin x="0" y="0"/>
    </p:cViewPr>
  </p:notesTextViewPr>
  <p:notesViewPr>
    <p:cSldViewPr snapToGrid="0">
      <p:cViewPr>
        <p:scale>
          <a:sx n="1" d="2"/>
          <a:sy n="1" d="2"/>
        </p:scale>
        <p:origin x="0" y="0"/>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font" Target="fonts/font7.fntdata"/><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79"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font" Target="fonts/font8.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microsoft.com/office/2015/10/relationships/revisionInfo" Target="revisionInfo.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9.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244" Type="http://schemas.openxmlformats.org/officeDocument/2006/relationships/slide" Target="slides/slide240.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notesMaster" Target="notesMasters/notesMaster1.xml"/><Relationship Id="rId265" Type="http://schemas.openxmlformats.org/officeDocument/2006/relationships/font" Target="fonts/font4.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customXml" Target="../customXml/item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slide" Target="slides/slide251.xml"/><Relationship Id="rId271" Type="http://schemas.openxmlformats.org/officeDocument/2006/relationships/font" Target="fonts/font10.fntdata"/><Relationship Id="rId276" Type="http://schemas.openxmlformats.org/officeDocument/2006/relationships/presProps" Target="presProps.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handoutMaster" Target="handoutMasters/handoutMaster1.xml"/><Relationship Id="rId266" Type="http://schemas.openxmlformats.org/officeDocument/2006/relationships/font" Target="fonts/font5.fntdata"/><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slide" Target="slides/slide252.xml"/><Relationship Id="rId277" Type="http://schemas.openxmlformats.org/officeDocument/2006/relationships/viewProps" Target="view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font" Target="fonts/font6.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theme" Target="theme/theme1.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font" Target="fonts/font12.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font" Target="fonts/font2.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font" Target="fonts/font13.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font" Target="fonts/font3.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commentAuthors" Target="commentAuthors.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7-23T18:24:21.438" idx="1">
    <p:pos x="5352" y="2490"/>
    <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101.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10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101.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image" Target="../media/image102.emf"/><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a:t> </a:t>
            </a:r>
          </a:p>
        </p:txBody>
      </p:sp>
      <p:sp>
        <p:nvSpPr>
          <p:cNvPr id="79875" name="Rectangle 3"/>
          <p:cNvSpPr>
            <a:spLocks noGrp="1" noChangeArrowheads="1"/>
          </p:cNvSpPr>
          <p:nvPr>
            <p:ph type="dt" sz="quarter" idx="1"/>
          </p:nvPr>
        </p:nvSpPr>
        <p:spPr bwMode="auto">
          <a:xfrm>
            <a:off x="389990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a:t>2018-05-25 </a:t>
            </a:r>
          </a:p>
        </p:txBody>
      </p:sp>
      <p:sp>
        <p:nvSpPr>
          <p:cNvPr id="79876" name="Rectangle 4"/>
          <p:cNvSpPr>
            <a:spLocks noGrp="1" noChangeArrowheads="1"/>
          </p:cNvSpPr>
          <p:nvPr>
            <p:ph type="ftr" sz="quarter" idx="2"/>
          </p:nvPr>
        </p:nvSpPr>
        <p:spPr bwMode="auto">
          <a:xfrm>
            <a:off x="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a:t> </a:t>
            </a:r>
          </a:p>
        </p:txBody>
      </p:sp>
      <p:sp>
        <p:nvSpPr>
          <p:cNvPr id="79877" name="Rectangle 5"/>
          <p:cNvSpPr>
            <a:spLocks noGrp="1" noChangeArrowheads="1"/>
          </p:cNvSpPr>
          <p:nvPr>
            <p:ph type="sldNum" sz="quarter" idx="3"/>
          </p:nvPr>
        </p:nvSpPr>
        <p:spPr bwMode="auto">
          <a:xfrm>
            <a:off x="389990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lIns="91440" tIns="45720" rIns="91440" bIns="45720" rtlCol="0"/>
          <a:lstStyle>
            <a:lvl1pPr algn="r">
              <a:defRPr sz="1200"/>
            </a:lvl1pPr>
          </a:lstStyle>
          <a:p>
            <a:r>
              <a:rPr lang="en-US"/>
              <a:t>2018-05-25 </a:t>
            </a:r>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a:p>
        </p:txBody>
      </p:sp>
      <p:sp>
        <p:nvSpPr>
          <p:cNvPr id="4" name="Header Placeholder 3"/>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r>
              <a:rPr lang="en-US"/>
              <a:t> </a:t>
            </a:r>
          </a:p>
        </p:txBody>
      </p:sp>
      <p:sp>
        <p:nvSpPr>
          <p:cNvPr id="5" name="Slide Image Placeholder 4"/>
          <p:cNvSpPr>
            <a:spLocks noGrp="1" noRot="1" noChangeAspect="1"/>
          </p:cNvSpPr>
          <p:nvPr>
            <p:ph type="sldImg" idx="2"/>
          </p:nvPr>
        </p:nvSpPr>
        <p:spPr>
          <a:xfrm>
            <a:off x="938213" y="750888"/>
            <a:ext cx="5008562" cy="3757612"/>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9515475"/>
            <a:ext cx="2982913" cy="501650"/>
          </a:xfrm>
          <a:prstGeom prst="rect">
            <a:avLst/>
          </a:prstGeom>
        </p:spPr>
        <p:txBody>
          <a:bodyPr vert="horz" lIns="91440" tIns="45720" rIns="91440" bIns="45720" rtlCol="0" anchor="b"/>
          <a:lstStyle>
            <a:lvl1pPr algn="l">
              <a:defRPr sz="1200"/>
            </a:lvl1pPr>
          </a:lstStyle>
          <a:p>
            <a:r>
              <a:rPr lang="en-US"/>
              <a:t> </a:t>
            </a:r>
          </a:p>
        </p:txBody>
      </p:sp>
      <p:sp>
        <p:nvSpPr>
          <p:cNvPr id="7" name="Notes Placeholder 6"/>
          <p:cNvSpPr>
            <a:spLocks noGrp="1"/>
          </p:cNvSpPr>
          <p:nvPr>
            <p:ph type="body" sz="quarter" idx="3"/>
          </p:nvPr>
        </p:nvSpPr>
        <p:spPr>
          <a:xfrm>
            <a:off x="688975" y="4759325"/>
            <a:ext cx="5507038" cy="45085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938213" y="750888"/>
            <a:ext cx="5008562" cy="3757612"/>
          </a:xfrm>
          <a:prstGeom prst="rect">
            <a:avLst/>
          </a:prstGeom>
          <a:ln/>
        </p:spPr>
      </p:sp>
      <p:sp>
        <p:nvSpPr>
          <p:cNvPr id="80899" name="Rectangle 3"/>
          <p:cNvSpPr>
            <a:spLocks noGrp="1" noChangeArrowheads="1"/>
          </p:cNvSpPr>
          <p:nvPr>
            <p:ph type="body" idx="1"/>
          </p:nvPr>
        </p:nvSpPr>
        <p:spPr>
          <a:xfrm>
            <a:off x="688499" y="4758889"/>
            <a:ext cx="5507990" cy="4508421"/>
          </a:xfrm>
          <a:prstGeom prst="rect">
            <a:avLst/>
          </a:prstGeom>
        </p:spPr>
        <p:txBody>
          <a:bodyPr/>
          <a:lstStyle/>
          <a:p>
            <a:endParaRPr lang="en-US"/>
          </a:p>
        </p:txBody>
      </p:sp>
      <p:sp>
        <p:nvSpPr>
          <p:cNvPr id="5" name="Date Placeholder 4"/>
          <p:cNvSpPr>
            <a:spLocks noGrp="1"/>
          </p:cNvSpPr>
          <p:nvPr>
            <p:ph type="dt" idx="10"/>
          </p:nvPr>
        </p:nvSpPr>
        <p:spPr/>
        <p:txBody>
          <a:bodyPr/>
          <a:lstStyle/>
          <a:p>
            <a:r>
              <a:rPr lang="en-US"/>
              <a:t>2018-05-25 </a:t>
            </a:r>
          </a:p>
        </p:txBody>
      </p:sp>
      <p:sp>
        <p:nvSpPr>
          <p:cNvPr id="6" name="Footer Placeholder 5"/>
          <p:cNvSpPr>
            <a:spLocks noGrp="1"/>
          </p:cNvSpPr>
          <p:nvPr>
            <p:ph type="ftr" sz="quarter" idx="11"/>
          </p:nvPr>
        </p:nvSpPr>
        <p:spPr/>
        <p:txBody>
          <a:bodyPr/>
          <a:lstStyle/>
          <a:p>
            <a:r>
              <a:rPr lang="en-US"/>
              <a:t> </a:t>
            </a:r>
          </a:p>
        </p:txBody>
      </p:sp>
      <p:sp>
        <p:nvSpPr>
          <p:cNvPr id="8" name="Slide Number Placeholder 7"/>
          <p:cNvSpPr>
            <a:spLocks noGrp="1"/>
          </p:cNvSpPr>
          <p:nvPr>
            <p:ph type="sldNum" sz="quarter" idx="12"/>
          </p:nvPr>
        </p:nvSpPr>
        <p:spPr/>
        <p:txBody>
          <a:bodyPr/>
          <a:lstStyle/>
          <a:p>
            <a:fld id="{6B0F933E-E8E2-4622-B401-8A6C7E02E519}" type="slidenum">
              <a:rPr lang="en-US" smtClean="0"/>
              <a:t>1</a:t>
            </a:fld>
            <a:endParaRPr lang="en-US"/>
          </a:p>
        </p:txBody>
      </p:sp>
      <p:sp>
        <p:nvSpPr>
          <p:cNvPr id="9" name="Header Placeholder 8"/>
          <p:cNvSpPr>
            <a:spLocks noGrp="1"/>
          </p:cNvSpPr>
          <p:nvPr>
            <p:ph type="hdr" sz="quarter" idx="13"/>
          </p:nvPr>
        </p:nvSpPr>
        <p:spPr/>
        <p:txBody>
          <a:bodyPr/>
          <a:lstStyle/>
          <a:p>
            <a:r>
              <a:rPr lang="en-US"/>
              <a:t> </a:t>
            </a:r>
          </a:p>
        </p:txBody>
      </p:sp>
    </p:spTree>
    <p:extLst>
      <p:ext uri="{BB962C8B-B14F-4D97-AF65-F5344CB8AC3E}">
        <p14:creationId xmlns:p14="http://schemas.microsoft.com/office/powerpoint/2010/main" val="3763476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pl-PL" altLang="en-US">
                <a:cs typeface="Arial" panose="020B0604020202020204" pitchFamily="34" charset="0"/>
              </a:rPr>
              <a:t> </a:t>
            </a:r>
            <a:endParaRPr lang="en-US" altLang="en-US">
              <a:cs typeface="Arial" panose="020B0604020202020204" pitchFamily="34" charset="0"/>
            </a:endParaRPr>
          </a:p>
        </p:txBody>
      </p:sp>
      <p:sp>
        <p:nvSpPr>
          <p:cNvPr id="142340"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174E6C5-2E2F-428A-AE21-55781E863855}" type="slidenum">
              <a:rPr lang="en-US" altLang="en-US" smtClean="0">
                <a:cs typeface="Arial" panose="020B0604020202020204" pitchFamily="34" charset="0"/>
              </a:rPr>
              <a:t>12</a:t>
            </a:fld>
            <a:endParaRPr lang="en-US" altLang="en-US">
              <a:cs typeface="Arial" panose="020B0604020202020204" pitchFamily="34" charset="0"/>
            </a:endParaRPr>
          </a:p>
        </p:txBody>
      </p:sp>
      <p:sp>
        <p:nvSpPr>
          <p:cNvPr id="142341" name="Notes Placeholder 1"/>
          <p:cNvSpPr>
            <a:spLocks noGrp="1"/>
          </p:cNvSpPr>
          <p:nvPr/>
        </p:nvSpPr>
        <p:spPr bwMode="auto">
          <a:xfrm>
            <a:off x="701675" y="4418013"/>
            <a:ext cx="560705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endParaRPr lang="en-US" altLang="en-US">
              <a:cs typeface="Arial" panose="020B0604020202020204" pitchFamily="34" charset="0"/>
            </a:endParaRPr>
          </a:p>
        </p:txBody>
      </p:sp>
      <p:sp>
        <p:nvSpPr>
          <p:cNvPr id="2" name="Footer Placeholder 1">
            <a:extLst>
              <a:ext uri="{FF2B5EF4-FFF2-40B4-BE49-F238E27FC236}">
                <a16:creationId xmlns:a16="http://schemas.microsoft.com/office/drawing/2014/main" id="{C7FEDD7E-2459-482E-B8F5-893FC5F07A06}"/>
              </a:ext>
            </a:extLst>
          </p:cNvPr>
          <p:cNvSpPr>
            <a:spLocks noGrp="1"/>
          </p:cNvSpPr>
          <p:nvPr>
            <p:ph type="ftr" sz="quarter" idx="4"/>
          </p:nvPr>
        </p:nvSpPr>
        <p:spPr/>
        <p:txBody>
          <a:bodyPr/>
          <a:lstStyle/>
          <a:p>
            <a:r>
              <a:rPr lang="en-US"/>
              <a:t> </a:t>
            </a:r>
          </a:p>
        </p:txBody>
      </p:sp>
      <p:sp>
        <p:nvSpPr>
          <p:cNvPr id="3" name="Date Placeholder 2">
            <a:extLst>
              <a:ext uri="{FF2B5EF4-FFF2-40B4-BE49-F238E27FC236}">
                <a16:creationId xmlns:a16="http://schemas.microsoft.com/office/drawing/2014/main" id="{4CBE620D-06EF-4BFF-A50B-207E11BA3494}"/>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2450390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16A65E8-1494-469F-A67C-0D399C295857}" type="slidenum">
              <a:rPr lang="en-US" smtClean="0"/>
              <a:t>102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8679029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601F3E5-F164-4F8F-BED7-E511203A7609}" type="slidenum">
              <a:rPr lang="en-US" smtClean="0"/>
              <a:t>103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9837560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83E212A-E18B-4CD5-A953-3740D25FF4DE}" type="slidenum">
              <a:rPr lang="en-US" smtClean="0"/>
              <a:t>104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5269188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FE4E2C8-E3F0-4E3F-835D-424E9700FECD}" type="slidenum">
              <a:rPr lang="en-US" smtClean="0"/>
              <a:t>105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5844252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70B6BAA-5639-4257-A777-795EF84FCBD9}" type="slidenum">
              <a:rPr lang="en-US" smtClean="0"/>
              <a:t>106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18127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1EB6EDD-4B80-41BE-A445-3494B8AD9AA7}" type="slidenum">
              <a:rPr lang="en-US" smtClean="0"/>
              <a:t>107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9562872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F8680C2-F484-48AC-B7FF-BA7E14BE678D}" type="slidenum">
              <a:rPr lang="en-US" smtClean="0"/>
              <a:t>108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52980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D8190E1-43BD-460C-8EB9-B5D081FB8BC9}" type="slidenum">
              <a:rPr lang="en-US" smtClean="0"/>
              <a:t>109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5914369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F78A521-1B8B-47A6-9ED8-FD38618AAB3F}" type="slidenum">
              <a:rPr lang="en-US" smtClean="0"/>
              <a:t>110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4633432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3A19EA9-4F0A-4C06-94A5-811EA8809AFB}" type="slidenum">
              <a:rPr lang="en-US" smtClean="0"/>
              <a:t>111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224357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pl-PL" altLang="en-US">
                <a:cs typeface="Arial" panose="020B0604020202020204" pitchFamily="34" charset="0"/>
              </a:rPr>
              <a:t> </a:t>
            </a:r>
            <a:endParaRPr lang="en-US" altLang="en-US">
              <a:cs typeface="Arial" panose="020B0604020202020204" pitchFamily="34" charset="0"/>
            </a:endParaRPr>
          </a:p>
        </p:txBody>
      </p:sp>
      <p:sp>
        <p:nvSpPr>
          <p:cNvPr id="144388"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727F51-CC55-4E89-B839-3640A51E3097}" type="slidenum">
              <a:rPr lang="en-US" altLang="en-US" smtClean="0">
                <a:cs typeface="Arial" panose="020B0604020202020204" pitchFamily="34" charset="0"/>
              </a:rPr>
              <a:t>13</a:t>
            </a:fld>
            <a:endParaRPr lang="en-US" altLang="en-US">
              <a:cs typeface="Arial" panose="020B0604020202020204" pitchFamily="34" charset="0"/>
            </a:endParaRPr>
          </a:p>
        </p:txBody>
      </p:sp>
      <p:sp>
        <p:nvSpPr>
          <p:cNvPr id="144389" name="Notes Placeholder 1"/>
          <p:cNvSpPr>
            <a:spLocks noGrp="1"/>
          </p:cNvSpPr>
          <p:nvPr/>
        </p:nvSpPr>
        <p:spPr bwMode="auto">
          <a:xfrm>
            <a:off x="701675" y="4418013"/>
            <a:ext cx="560705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endParaRPr lang="en-US" altLang="en-US">
              <a:cs typeface="Arial" panose="020B0604020202020204" pitchFamily="34" charset="0"/>
            </a:endParaRPr>
          </a:p>
        </p:txBody>
      </p:sp>
      <p:sp>
        <p:nvSpPr>
          <p:cNvPr id="2" name="Footer Placeholder 1">
            <a:extLst>
              <a:ext uri="{FF2B5EF4-FFF2-40B4-BE49-F238E27FC236}">
                <a16:creationId xmlns:a16="http://schemas.microsoft.com/office/drawing/2014/main" id="{3A7D0ACA-4F26-43C5-98A9-84C6FA9DC4DD}"/>
              </a:ext>
            </a:extLst>
          </p:cNvPr>
          <p:cNvSpPr>
            <a:spLocks noGrp="1"/>
          </p:cNvSpPr>
          <p:nvPr>
            <p:ph type="ftr" sz="quarter" idx="4"/>
          </p:nvPr>
        </p:nvSpPr>
        <p:spPr/>
        <p:txBody>
          <a:bodyPr/>
          <a:lstStyle/>
          <a:p>
            <a:r>
              <a:rPr lang="en-US"/>
              <a:t> </a:t>
            </a:r>
          </a:p>
        </p:txBody>
      </p:sp>
      <p:sp>
        <p:nvSpPr>
          <p:cNvPr id="3" name="Date Placeholder 2">
            <a:extLst>
              <a:ext uri="{FF2B5EF4-FFF2-40B4-BE49-F238E27FC236}">
                <a16:creationId xmlns:a16="http://schemas.microsoft.com/office/drawing/2014/main" id="{77DA4B7C-9904-4A03-9438-617F8DD98ADB}"/>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36564012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C08A59A2-B461-4EF1-A7A4-99CF24107B71}" type="slidenum">
              <a:rPr lang="en-US" smtClean="0"/>
              <a:t>112</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9013343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250422B-095A-4003-901B-28BFA286B058}" type="slidenum">
              <a:rPr lang="en-US" smtClean="0"/>
              <a:t>113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4994120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62A0C07-0E5C-43A3-9CAD-C9158A28E5BA}" type="slidenum">
              <a:rPr lang="en-US" smtClean="0"/>
              <a:t>114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4125730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6EF59663-A2AA-45A6-8ED5-C88362FF2533}" type="slidenum">
              <a:rPr lang="en-US" smtClean="0"/>
              <a:t>115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0175044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4567B54-6D1F-4C9F-9871-DD06D140A3EC}" type="slidenum">
              <a:rPr lang="en-US" smtClean="0"/>
              <a:t>116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7727836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sv-SE" dirty="0"/>
              <a:t>In RX, </a:t>
            </a:r>
            <a:r>
              <a:rPr lang="en-GB" altLang="en-US" dirty="0"/>
              <a:t>In case of </a:t>
            </a:r>
            <a:r>
              <a:rPr lang="en-GB" altLang="en-US" dirty="0" err="1"/>
              <a:t>startup</a:t>
            </a:r>
            <a:r>
              <a:rPr lang="en-GB" altLang="en-US" dirty="0"/>
              <a:t> failure,</a:t>
            </a:r>
            <a:r>
              <a:rPr lang="en-GB" altLang="en-US" baseline="0" dirty="0"/>
              <a:t> </a:t>
            </a:r>
            <a:r>
              <a:rPr lang="en-GB" altLang="en-US" dirty="0" err="1"/>
              <a:t>Startup</a:t>
            </a:r>
            <a:r>
              <a:rPr lang="en-GB" altLang="en-US" dirty="0"/>
              <a:t> object is deleted which in turn resets all created services</a:t>
            </a:r>
            <a:r>
              <a:rPr lang="en-US" altLang="en-US" dirty="0"/>
              <a:t>.</a:t>
            </a:r>
            <a:r>
              <a:rPr lang="en-US" altLang="en-US" baseline="0" dirty="0"/>
              <a:t> TX used to be the same behavior, changed now.</a:t>
            </a:r>
            <a:endParaRPr lang="en-GB" alt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7A1F6204-446F-42DF-87E3-2F1F6F56DD9F}" type="slidenum">
              <a:rPr lang="en-US" smtClean="0"/>
              <a:t>117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857511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482F9BE6-DBEE-46B4-AD07-2980C9FAD579}" type="slidenum">
              <a:rPr lang="en-US" smtClean="0"/>
              <a:t>118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5867092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424001C-F50A-4936-B03A-550919A89FDA}" type="slidenum">
              <a:rPr lang="en-US" smtClean="0"/>
              <a:t>119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6872504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61FE8DD-3A9D-4BF1-B1DC-F9916A88ACF6}" type="slidenum">
              <a:rPr lang="en-US" smtClean="0"/>
              <a:t>120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7732396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46C02FB-388C-485E-9F26-1F0445871188}" type="slidenum">
              <a:rPr lang="en-US" smtClean="0"/>
              <a:t>121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152631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
        <p:nvSpPr>
          <p:cNvPr id="1024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2018-05-25 </a:t>
            </a:r>
          </a:p>
        </p:txBody>
      </p:sp>
      <p:sp>
        <p:nvSpPr>
          <p:cNvPr id="1024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959095AE-14DD-46D7-AB36-0D199CF7D6F0}" type="slidenum">
              <a:rPr lang="en-US" altLang="en-US" smtClean="0"/>
              <a:t>14</a:t>
            </a:fld>
            <a:endParaRPr lang="en-US" altLang="en-US"/>
          </a:p>
        </p:txBody>
      </p:sp>
      <p:sp>
        <p:nvSpPr>
          <p:cNvPr id="1024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 </a:t>
            </a:r>
          </a:p>
        </p:txBody>
      </p:sp>
      <p:sp>
        <p:nvSpPr>
          <p:cNvPr id="1024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 </a:t>
            </a:r>
          </a:p>
        </p:txBody>
      </p:sp>
    </p:spTree>
    <p:extLst>
      <p:ext uri="{BB962C8B-B14F-4D97-AF65-F5344CB8AC3E}">
        <p14:creationId xmlns:p14="http://schemas.microsoft.com/office/powerpoint/2010/main" val="40178290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0A163EF-3D30-47FF-B836-25BD28BA7B10}" type="slidenum">
              <a:rPr lang="en-US" smtClean="0"/>
              <a:t>122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2985506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90DA775-5CFF-4506-8C25-6D8972572B9A}" type="slidenum">
              <a:rPr lang="en-US" smtClean="0"/>
              <a:t>123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6250842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2431C13-1D8B-484A-A5C3-2489795A04D0}" type="slidenum">
              <a:rPr lang="en-US" smtClean="0"/>
              <a:t>124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102139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82BB4CF-DEBB-4386-82A7-D0C838633830}" type="slidenum">
              <a:rPr lang="en-US" smtClean="0"/>
              <a:t>125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130453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3F3C83CA-6A45-47AD-8510-6EEBA4BEBB4D}" type="slidenum">
              <a:rPr lang="en-US" altLang="sr-Latn-RS" smtClean="0"/>
              <a:t>126</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24126261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5BD37F90-C2B3-4FA4-B66D-01C5A1A0DC4F}" type="slidenum">
              <a:rPr lang="en-US" smtClean="0"/>
              <a:t>127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1989291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759EBE73-2EC5-4D97-8C0F-EBCD81C4EA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B0D0BDC3-BA16-4345-81AC-320B8D71D3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887B300E-3D46-4D49-8648-D7137997A99A}"/>
              </a:ext>
            </a:extLst>
          </p:cNvPr>
          <p:cNvSpPr>
            <a:spLocks noGrp="1"/>
          </p:cNvSpPr>
          <p:nvPr>
            <p:ph type="dt" sz="quarter" idx="1"/>
          </p:nvPr>
        </p:nvSpPr>
        <p:spPr/>
        <p:txBody>
          <a:bodyPr/>
          <a:lstStyle/>
          <a:p>
            <a:pPr>
              <a:defRPr/>
            </a:pPr>
            <a:r>
              <a:rPr lang="en-US"/>
              <a:t>2018-05-25 </a:t>
            </a:r>
            <a:endParaRPr lang="en-US" dirty="0"/>
          </a:p>
        </p:txBody>
      </p:sp>
      <p:sp>
        <p:nvSpPr>
          <p:cNvPr id="129029" name="Slide Number Placeholder 4">
            <a:extLst>
              <a:ext uri="{FF2B5EF4-FFF2-40B4-BE49-F238E27FC236}">
                <a16:creationId xmlns:a16="http://schemas.microsoft.com/office/drawing/2014/main" id="{C9E50439-7607-48A2-A4E7-8AC7DC4907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B6416D34-24D0-4712-8362-6F3F5F506203}" type="slidenum">
              <a:rPr lang="en-US" altLang="sr-Latn-RS" smtClean="0"/>
              <a:t>128</a:t>
            </a:fld>
            <a:endParaRPr lang="en-US" altLang="sr-Latn-RS"/>
          </a:p>
        </p:txBody>
      </p:sp>
      <p:sp>
        <p:nvSpPr>
          <p:cNvPr id="6" name="Header Placeholder 5">
            <a:extLst>
              <a:ext uri="{FF2B5EF4-FFF2-40B4-BE49-F238E27FC236}">
                <a16:creationId xmlns:a16="http://schemas.microsoft.com/office/drawing/2014/main" id="{AF1DAFB6-FBC9-42D7-905C-2CD46A441BF3}"/>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EEDBB2CD-EA41-4262-83E3-AEA58573AD4C}"/>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0775860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BC3B62DE-6E81-4DA7-8202-9C79F46E66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5E8A3352-2537-419D-A5FC-7909341DA0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6825D473-BEB2-4992-838F-E04E7B47629F}"/>
              </a:ext>
            </a:extLst>
          </p:cNvPr>
          <p:cNvSpPr>
            <a:spLocks noGrp="1"/>
          </p:cNvSpPr>
          <p:nvPr>
            <p:ph type="dt" sz="quarter" idx="1"/>
          </p:nvPr>
        </p:nvSpPr>
        <p:spPr/>
        <p:txBody>
          <a:bodyPr/>
          <a:lstStyle/>
          <a:p>
            <a:pPr>
              <a:defRPr/>
            </a:pPr>
            <a:r>
              <a:rPr lang="en-US"/>
              <a:t>2018-05-25 </a:t>
            </a:r>
            <a:endParaRPr lang="en-US" dirty="0"/>
          </a:p>
        </p:txBody>
      </p:sp>
      <p:sp>
        <p:nvSpPr>
          <p:cNvPr id="131077" name="Slide Number Placeholder 4">
            <a:extLst>
              <a:ext uri="{FF2B5EF4-FFF2-40B4-BE49-F238E27FC236}">
                <a16:creationId xmlns:a16="http://schemas.microsoft.com/office/drawing/2014/main" id="{C1FEC6C1-CD17-45D4-AB0D-F04C9334E7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10C3C5D5-FC9E-4B98-8139-EC84E069E2B7}" type="slidenum">
              <a:rPr lang="en-US" altLang="sr-Latn-RS" smtClean="0"/>
              <a:t>129</a:t>
            </a:fld>
            <a:endParaRPr lang="en-US" altLang="sr-Latn-RS"/>
          </a:p>
        </p:txBody>
      </p:sp>
      <p:sp>
        <p:nvSpPr>
          <p:cNvPr id="6" name="Header Placeholder 5">
            <a:extLst>
              <a:ext uri="{FF2B5EF4-FFF2-40B4-BE49-F238E27FC236}">
                <a16:creationId xmlns:a16="http://schemas.microsoft.com/office/drawing/2014/main" id="{F9B7BE28-ABF5-471E-83BB-439333613F4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E614030-0054-4181-A687-78C8FE048E42}"/>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5859806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BC1027EC-1B85-4C6C-95D7-4A07B97387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7008AC61-277E-47DC-9F86-865328F40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A4F87B5D-51B3-4D9C-8FD2-8FE695949991}"/>
              </a:ext>
            </a:extLst>
          </p:cNvPr>
          <p:cNvSpPr>
            <a:spLocks noGrp="1"/>
          </p:cNvSpPr>
          <p:nvPr>
            <p:ph type="dt" sz="quarter" idx="1"/>
          </p:nvPr>
        </p:nvSpPr>
        <p:spPr/>
        <p:txBody>
          <a:bodyPr/>
          <a:lstStyle/>
          <a:p>
            <a:pPr>
              <a:defRPr/>
            </a:pPr>
            <a:r>
              <a:rPr lang="en-US"/>
              <a:t>2018-05-25 </a:t>
            </a:r>
            <a:endParaRPr lang="en-US" dirty="0"/>
          </a:p>
        </p:txBody>
      </p:sp>
      <p:sp>
        <p:nvSpPr>
          <p:cNvPr id="133125" name="Slide Number Placeholder 4">
            <a:extLst>
              <a:ext uri="{FF2B5EF4-FFF2-40B4-BE49-F238E27FC236}">
                <a16:creationId xmlns:a16="http://schemas.microsoft.com/office/drawing/2014/main" id="{B7FCD9D2-2650-4F44-9FBB-8EB5A7FBB7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9ED7B7C3-3795-4ADC-976D-272528CDC0EA}" type="slidenum">
              <a:rPr lang="en-US" altLang="sr-Latn-RS" smtClean="0"/>
              <a:t>130</a:t>
            </a:fld>
            <a:endParaRPr lang="en-US" altLang="sr-Latn-RS"/>
          </a:p>
        </p:txBody>
      </p:sp>
      <p:sp>
        <p:nvSpPr>
          <p:cNvPr id="6" name="Header Placeholder 5">
            <a:extLst>
              <a:ext uri="{FF2B5EF4-FFF2-40B4-BE49-F238E27FC236}">
                <a16:creationId xmlns:a16="http://schemas.microsoft.com/office/drawing/2014/main" id="{29571001-B9E7-4C1C-91CE-2CBCC164709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A5A91475-882C-444B-A6D3-25DE8D487579}"/>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1651348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F8ED2A95-C177-43D7-BCF8-9C3E2E01AC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C1032374-A20C-404C-B7E6-65AE939DB3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723DFD6E-8D25-43DC-948D-F4636B108FED}"/>
              </a:ext>
            </a:extLst>
          </p:cNvPr>
          <p:cNvSpPr>
            <a:spLocks noGrp="1"/>
          </p:cNvSpPr>
          <p:nvPr>
            <p:ph type="dt" sz="quarter" idx="1"/>
          </p:nvPr>
        </p:nvSpPr>
        <p:spPr/>
        <p:txBody>
          <a:bodyPr/>
          <a:lstStyle/>
          <a:p>
            <a:pPr>
              <a:defRPr/>
            </a:pPr>
            <a:r>
              <a:rPr lang="en-US"/>
              <a:t>2018-05-25 </a:t>
            </a:r>
            <a:endParaRPr lang="en-US" dirty="0"/>
          </a:p>
        </p:txBody>
      </p:sp>
      <p:sp>
        <p:nvSpPr>
          <p:cNvPr id="135173" name="Slide Number Placeholder 4">
            <a:extLst>
              <a:ext uri="{FF2B5EF4-FFF2-40B4-BE49-F238E27FC236}">
                <a16:creationId xmlns:a16="http://schemas.microsoft.com/office/drawing/2014/main" id="{B81632E2-7248-46E7-A27A-35F50DEC7A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B6778D45-E9A1-4CEA-8ED2-1AF9769C13B0}" type="slidenum">
              <a:rPr lang="en-US" altLang="sr-Latn-RS" smtClean="0"/>
              <a:t>131</a:t>
            </a:fld>
            <a:endParaRPr lang="en-US" altLang="sr-Latn-RS"/>
          </a:p>
        </p:txBody>
      </p:sp>
      <p:sp>
        <p:nvSpPr>
          <p:cNvPr id="6" name="Header Placeholder 5">
            <a:extLst>
              <a:ext uri="{FF2B5EF4-FFF2-40B4-BE49-F238E27FC236}">
                <a16:creationId xmlns:a16="http://schemas.microsoft.com/office/drawing/2014/main" id="{BE8ACD07-F03A-476D-B84D-F2EF49BD51C2}"/>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B0A57DDF-D68A-4FE7-9C92-0A1C28F26440}"/>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213425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cs typeface="Arial" panose="020B0604020202020204" pitchFamily="34" charset="0"/>
            </a:endParaRPr>
          </a:p>
        </p:txBody>
      </p:sp>
      <p:sp>
        <p:nvSpPr>
          <p:cNvPr id="1229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2018-05-25 </a:t>
            </a:r>
          </a:p>
        </p:txBody>
      </p:sp>
      <p:sp>
        <p:nvSpPr>
          <p:cNvPr id="1229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fld id="{102231E0-97E8-45EB-85D9-68A06FE50282}" type="slidenum">
              <a:rPr lang="en-US" altLang="en-US" smtClean="0"/>
              <a:t>15</a:t>
            </a:fld>
            <a:endParaRPr lang="en-US" altLang="en-US"/>
          </a:p>
        </p:txBody>
      </p:sp>
      <p:sp>
        <p:nvSpPr>
          <p:cNvPr id="12294"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 </a:t>
            </a:r>
          </a:p>
        </p:txBody>
      </p:sp>
      <p:sp>
        <p:nvSpPr>
          <p:cNvPr id="12295"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a:t> </a:t>
            </a:r>
          </a:p>
        </p:txBody>
      </p:sp>
    </p:spTree>
    <p:extLst>
      <p:ext uri="{BB962C8B-B14F-4D97-AF65-F5344CB8AC3E}">
        <p14:creationId xmlns:p14="http://schemas.microsoft.com/office/powerpoint/2010/main" val="14883876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449FCE0D-8336-44BC-8B0C-9D053F3028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425E9D4A-0009-46CF-A09D-85C475CA11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E4920DE0-D9E6-4365-A3B7-EAFCE9229B7C}"/>
              </a:ext>
            </a:extLst>
          </p:cNvPr>
          <p:cNvSpPr>
            <a:spLocks noGrp="1"/>
          </p:cNvSpPr>
          <p:nvPr>
            <p:ph type="dt" sz="quarter" idx="1"/>
          </p:nvPr>
        </p:nvSpPr>
        <p:spPr/>
        <p:txBody>
          <a:bodyPr/>
          <a:lstStyle/>
          <a:p>
            <a:pPr>
              <a:defRPr/>
            </a:pPr>
            <a:r>
              <a:rPr lang="en-US"/>
              <a:t>2018-05-25 </a:t>
            </a:r>
            <a:endParaRPr lang="en-US" dirty="0"/>
          </a:p>
        </p:txBody>
      </p:sp>
      <p:sp>
        <p:nvSpPr>
          <p:cNvPr id="137221" name="Slide Number Placeholder 4">
            <a:extLst>
              <a:ext uri="{FF2B5EF4-FFF2-40B4-BE49-F238E27FC236}">
                <a16:creationId xmlns:a16="http://schemas.microsoft.com/office/drawing/2014/main" id="{DFADC0C7-5A18-47DC-8ACB-5D63B14863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C0264DE6-7282-4D6B-AF5A-50CFA4BAE558}" type="slidenum">
              <a:rPr lang="en-US" altLang="sr-Latn-RS" smtClean="0"/>
              <a:t>132</a:t>
            </a:fld>
            <a:endParaRPr lang="en-US" altLang="sr-Latn-RS"/>
          </a:p>
        </p:txBody>
      </p:sp>
      <p:sp>
        <p:nvSpPr>
          <p:cNvPr id="6" name="Header Placeholder 5">
            <a:extLst>
              <a:ext uri="{FF2B5EF4-FFF2-40B4-BE49-F238E27FC236}">
                <a16:creationId xmlns:a16="http://schemas.microsoft.com/office/drawing/2014/main" id="{92843504-B983-4DAC-9E1C-1179B8F07D85}"/>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4CD60BD0-B5F9-4787-94DE-3870C07524BF}"/>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34297709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75668645-C94D-4AB5-854A-AA5C594D89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0721CE98-0593-4F9F-9615-0341D59393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4957F2B3-EB70-41D6-AF38-CF9EC4F94CD2}"/>
              </a:ext>
            </a:extLst>
          </p:cNvPr>
          <p:cNvSpPr>
            <a:spLocks noGrp="1"/>
          </p:cNvSpPr>
          <p:nvPr>
            <p:ph type="dt" sz="quarter" idx="1"/>
          </p:nvPr>
        </p:nvSpPr>
        <p:spPr/>
        <p:txBody>
          <a:bodyPr/>
          <a:lstStyle/>
          <a:p>
            <a:pPr>
              <a:defRPr/>
            </a:pPr>
            <a:r>
              <a:rPr lang="en-US"/>
              <a:t>2018-05-25 </a:t>
            </a:r>
            <a:endParaRPr lang="en-US" dirty="0"/>
          </a:p>
        </p:txBody>
      </p:sp>
      <p:sp>
        <p:nvSpPr>
          <p:cNvPr id="139269" name="Slide Number Placeholder 4">
            <a:extLst>
              <a:ext uri="{FF2B5EF4-FFF2-40B4-BE49-F238E27FC236}">
                <a16:creationId xmlns:a16="http://schemas.microsoft.com/office/drawing/2014/main" id="{57EDE3A7-FE31-43D7-BB18-6B8F7C6773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A1B77DB5-8B53-41E1-8999-0865328BB060}" type="slidenum">
              <a:rPr lang="en-US" altLang="sr-Latn-RS" smtClean="0"/>
              <a:t>133</a:t>
            </a:fld>
            <a:endParaRPr lang="en-US" altLang="sr-Latn-RS"/>
          </a:p>
        </p:txBody>
      </p:sp>
      <p:sp>
        <p:nvSpPr>
          <p:cNvPr id="6" name="Header Placeholder 5">
            <a:extLst>
              <a:ext uri="{FF2B5EF4-FFF2-40B4-BE49-F238E27FC236}">
                <a16:creationId xmlns:a16="http://schemas.microsoft.com/office/drawing/2014/main" id="{73633C82-A624-4470-8872-CDBB02F63719}"/>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5394D8AC-FA29-472F-84FE-FFE7A5CE2750}"/>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30384810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9B0DB84C-01CD-433C-9579-C249ACF5BB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A6E6B958-C387-4C9D-AEE8-5C4406C8DD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084DA8FE-5782-4F7C-A375-A5361CEA4122}"/>
              </a:ext>
            </a:extLst>
          </p:cNvPr>
          <p:cNvSpPr>
            <a:spLocks noGrp="1"/>
          </p:cNvSpPr>
          <p:nvPr>
            <p:ph type="dt" sz="quarter" idx="1"/>
          </p:nvPr>
        </p:nvSpPr>
        <p:spPr/>
        <p:txBody>
          <a:bodyPr/>
          <a:lstStyle/>
          <a:p>
            <a:pPr>
              <a:defRPr/>
            </a:pPr>
            <a:r>
              <a:rPr lang="en-US"/>
              <a:t>2018-05-25 </a:t>
            </a:r>
            <a:endParaRPr lang="en-US" dirty="0"/>
          </a:p>
        </p:txBody>
      </p:sp>
      <p:sp>
        <p:nvSpPr>
          <p:cNvPr id="141317" name="Slide Number Placeholder 4">
            <a:extLst>
              <a:ext uri="{FF2B5EF4-FFF2-40B4-BE49-F238E27FC236}">
                <a16:creationId xmlns:a16="http://schemas.microsoft.com/office/drawing/2014/main" id="{1FE7A452-A233-4D06-B2BB-8238939132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93113206-E727-40A6-AFFD-EB0C1477B85B}" type="slidenum">
              <a:rPr lang="en-US" altLang="sr-Latn-RS" smtClean="0"/>
              <a:t>134</a:t>
            </a:fld>
            <a:endParaRPr lang="en-US" altLang="sr-Latn-RS"/>
          </a:p>
        </p:txBody>
      </p:sp>
      <p:sp>
        <p:nvSpPr>
          <p:cNvPr id="6" name="Header Placeholder 5">
            <a:extLst>
              <a:ext uri="{FF2B5EF4-FFF2-40B4-BE49-F238E27FC236}">
                <a16:creationId xmlns:a16="http://schemas.microsoft.com/office/drawing/2014/main" id="{314F3939-1B5E-4297-9360-0C999F9041A8}"/>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299208C3-8B47-4DC6-92F6-80BEEFD24F1B}"/>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20516093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ED70F29E-F6A7-4FDC-8C9D-44B342AB441D}" type="slidenum">
              <a:rPr lang="en-US" altLang="sr-Latn-RS" smtClean="0"/>
              <a:t>135</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3750149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2292"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12293"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fld id="{4A4D3DD9-2347-4E44-9755-F0DD8DEFA71B}" type="slidenum">
              <a:rPr lang="en-US" sz="1200" smtClean="0"/>
              <a:t>136</a:t>
            </a:fld>
            <a:endParaRPr lang="en-US" sz="1200"/>
          </a:p>
        </p:txBody>
      </p:sp>
      <p:sp>
        <p:nvSpPr>
          <p:cNvPr id="12294"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12295"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1402884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3316"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13317"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fld id="{69EA4464-FC98-47AA-A92A-0741934A18D2}" type="slidenum">
              <a:rPr lang="en-US" sz="1200" smtClean="0"/>
              <a:t>137</a:t>
            </a:fld>
            <a:endParaRPr lang="en-US" sz="1200"/>
          </a:p>
        </p:txBody>
      </p:sp>
      <p:sp>
        <p:nvSpPr>
          <p:cNvPr id="13318"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13319"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13483884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4340"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29" indent="-281781" eaLnBrk="0" hangingPunct="0">
              <a:spcBef>
                <a:spcPct val="50000"/>
              </a:spcBef>
              <a:defRPr sz="2000">
                <a:solidFill>
                  <a:schemeClr val="tx1"/>
                </a:solidFill>
                <a:latin typeface="Arial" charset="0"/>
              </a:defRPr>
            </a:lvl2pPr>
            <a:lvl3pPr marL="1127123" indent="-225425" eaLnBrk="0" hangingPunct="0">
              <a:spcBef>
                <a:spcPct val="50000"/>
              </a:spcBef>
              <a:defRPr sz="2000">
                <a:solidFill>
                  <a:schemeClr val="tx1"/>
                </a:solidFill>
                <a:latin typeface="Arial" charset="0"/>
              </a:defRPr>
            </a:lvl3pPr>
            <a:lvl4pPr marL="1577972" indent="-225425" eaLnBrk="0" hangingPunct="0">
              <a:spcBef>
                <a:spcPct val="50000"/>
              </a:spcBef>
              <a:defRPr sz="2000">
                <a:solidFill>
                  <a:schemeClr val="tx1"/>
                </a:solidFill>
                <a:latin typeface="Arial" charset="0"/>
              </a:defRPr>
            </a:lvl4pPr>
            <a:lvl5pPr marL="2028821" indent="-225425" eaLnBrk="0" hangingPunct="0">
              <a:spcBef>
                <a:spcPct val="50000"/>
              </a:spcBef>
              <a:defRPr sz="2000">
                <a:solidFill>
                  <a:schemeClr val="tx1"/>
                </a:solidFill>
                <a:latin typeface="Arial" charset="0"/>
              </a:defRPr>
            </a:lvl5pPr>
            <a:lvl6pPr marL="2479672" indent="-225425" eaLnBrk="0" fontAlgn="base" hangingPunct="0">
              <a:spcBef>
                <a:spcPct val="50000"/>
              </a:spcBef>
              <a:spcAft>
                <a:spcPct val="0"/>
              </a:spcAft>
              <a:defRPr sz="2000">
                <a:solidFill>
                  <a:schemeClr val="tx1"/>
                </a:solidFill>
                <a:latin typeface="Arial" charset="0"/>
              </a:defRPr>
            </a:lvl6pPr>
            <a:lvl7pPr marL="2930520" indent="-225425" eaLnBrk="0" fontAlgn="base" hangingPunct="0">
              <a:spcBef>
                <a:spcPct val="50000"/>
              </a:spcBef>
              <a:spcAft>
                <a:spcPct val="0"/>
              </a:spcAft>
              <a:defRPr sz="2000">
                <a:solidFill>
                  <a:schemeClr val="tx1"/>
                </a:solidFill>
                <a:latin typeface="Arial" charset="0"/>
              </a:defRPr>
            </a:lvl7pPr>
            <a:lvl8pPr marL="3381369" indent="-225425" eaLnBrk="0" fontAlgn="base" hangingPunct="0">
              <a:spcBef>
                <a:spcPct val="50000"/>
              </a:spcBef>
              <a:spcAft>
                <a:spcPct val="0"/>
              </a:spcAft>
              <a:defRPr sz="2000">
                <a:solidFill>
                  <a:schemeClr val="tx1"/>
                </a:solidFill>
                <a:latin typeface="Arial" charset="0"/>
              </a:defRPr>
            </a:lvl8pPr>
            <a:lvl9pPr marL="3832218" indent="-22542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14341"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29" indent="-281781" eaLnBrk="0" hangingPunct="0">
              <a:spcBef>
                <a:spcPct val="50000"/>
              </a:spcBef>
              <a:defRPr sz="2000">
                <a:solidFill>
                  <a:schemeClr val="tx1"/>
                </a:solidFill>
                <a:latin typeface="Arial" charset="0"/>
              </a:defRPr>
            </a:lvl2pPr>
            <a:lvl3pPr marL="1127123" indent="-225425" eaLnBrk="0" hangingPunct="0">
              <a:spcBef>
                <a:spcPct val="50000"/>
              </a:spcBef>
              <a:defRPr sz="2000">
                <a:solidFill>
                  <a:schemeClr val="tx1"/>
                </a:solidFill>
                <a:latin typeface="Arial" charset="0"/>
              </a:defRPr>
            </a:lvl3pPr>
            <a:lvl4pPr marL="1577972" indent="-225425" eaLnBrk="0" hangingPunct="0">
              <a:spcBef>
                <a:spcPct val="50000"/>
              </a:spcBef>
              <a:defRPr sz="2000">
                <a:solidFill>
                  <a:schemeClr val="tx1"/>
                </a:solidFill>
                <a:latin typeface="Arial" charset="0"/>
              </a:defRPr>
            </a:lvl4pPr>
            <a:lvl5pPr marL="2028821" indent="-225425" eaLnBrk="0" hangingPunct="0">
              <a:spcBef>
                <a:spcPct val="50000"/>
              </a:spcBef>
              <a:defRPr sz="2000">
                <a:solidFill>
                  <a:schemeClr val="tx1"/>
                </a:solidFill>
                <a:latin typeface="Arial" charset="0"/>
              </a:defRPr>
            </a:lvl5pPr>
            <a:lvl6pPr marL="2479672" indent="-225425" eaLnBrk="0" fontAlgn="base" hangingPunct="0">
              <a:spcBef>
                <a:spcPct val="50000"/>
              </a:spcBef>
              <a:spcAft>
                <a:spcPct val="0"/>
              </a:spcAft>
              <a:defRPr sz="2000">
                <a:solidFill>
                  <a:schemeClr val="tx1"/>
                </a:solidFill>
                <a:latin typeface="Arial" charset="0"/>
              </a:defRPr>
            </a:lvl6pPr>
            <a:lvl7pPr marL="2930520" indent="-225425" eaLnBrk="0" fontAlgn="base" hangingPunct="0">
              <a:spcBef>
                <a:spcPct val="50000"/>
              </a:spcBef>
              <a:spcAft>
                <a:spcPct val="0"/>
              </a:spcAft>
              <a:defRPr sz="2000">
                <a:solidFill>
                  <a:schemeClr val="tx1"/>
                </a:solidFill>
                <a:latin typeface="Arial" charset="0"/>
              </a:defRPr>
            </a:lvl7pPr>
            <a:lvl8pPr marL="3381369" indent="-225425" eaLnBrk="0" fontAlgn="base" hangingPunct="0">
              <a:spcBef>
                <a:spcPct val="50000"/>
              </a:spcBef>
              <a:spcAft>
                <a:spcPct val="0"/>
              </a:spcAft>
              <a:defRPr sz="2000">
                <a:solidFill>
                  <a:schemeClr val="tx1"/>
                </a:solidFill>
                <a:latin typeface="Arial" charset="0"/>
              </a:defRPr>
            </a:lvl8pPr>
            <a:lvl9pPr marL="3832218" indent="-225425" eaLnBrk="0" fontAlgn="base" hangingPunct="0">
              <a:spcBef>
                <a:spcPct val="50000"/>
              </a:spcBef>
              <a:spcAft>
                <a:spcPct val="0"/>
              </a:spcAft>
              <a:defRPr sz="2000">
                <a:solidFill>
                  <a:schemeClr val="tx1"/>
                </a:solidFill>
                <a:latin typeface="Arial" charset="0"/>
              </a:defRPr>
            </a:lvl9pPr>
          </a:lstStyle>
          <a:p>
            <a:pPr eaLnBrk="1" hangingPunct="1">
              <a:defRPr/>
            </a:pPr>
            <a:fld id="{EBBD2B3F-2E43-4DF2-B08C-FFE4B6074D57}" type="slidenum">
              <a:rPr lang="en-US" sz="1200" smtClean="0"/>
              <a:t>138</a:t>
            </a:fld>
            <a:endParaRPr lang="en-US" sz="1200"/>
          </a:p>
        </p:txBody>
      </p:sp>
      <p:sp>
        <p:nvSpPr>
          <p:cNvPr id="14342"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29" indent="-281781" eaLnBrk="0" hangingPunct="0">
              <a:spcBef>
                <a:spcPct val="50000"/>
              </a:spcBef>
              <a:defRPr sz="2000">
                <a:solidFill>
                  <a:schemeClr val="tx1"/>
                </a:solidFill>
                <a:latin typeface="Arial" charset="0"/>
              </a:defRPr>
            </a:lvl2pPr>
            <a:lvl3pPr marL="1127123" indent="-225425" eaLnBrk="0" hangingPunct="0">
              <a:spcBef>
                <a:spcPct val="50000"/>
              </a:spcBef>
              <a:defRPr sz="2000">
                <a:solidFill>
                  <a:schemeClr val="tx1"/>
                </a:solidFill>
                <a:latin typeface="Arial" charset="0"/>
              </a:defRPr>
            </a:lvl3pPr>
            <a:lvl4pPr marL="1577972" indent="-225425" eaLnBrk="0" hangingPunct="0">
              <a:spcBef>
                <a:spcPct val="50000"/>
              </a:spcBef>
              <a:defRPr sz="2000">
                <a:solidFill>
                  <a:schemeClr val="tx1"/>
                </a:solidFill>
                <a:latin typeface="Arial" charset="0"/>
              </a:defRPr>
            </a:lvl4pPr>
            <a:lvl5pPr marL="2028821" indent="-225425" eaLnBrk="0" hangingPunct="0">
              <a:spcBef>
                <a:spcPct val="50000"/>
              </a:spcBef>
              <a:defRPr sz="2000">
                <a:solidFill>
                  <a:schemeClr val="tx1"/>
                </a:solidFill>
                <a:latin typeface="Arial" charset="0"/>
              </a:defRPr>
            </a:lvl5pPr>
            <a:lvl6pPr marL="2479672" indent="-225425" eaLnBrk="0" fontAlgn="base" hangingPunct="0">
              <a:spcBef>
                <a:spcPct val="50000"/>
              </a:spcBef>
              <a:spcAft>
                <a:spcPct val="0"/>
              </a:spcAft>
              <a:defRPr sz="2000">
                <a:solidFill>
                  <a:schemeClr val="tx1"/>
                </a:solidFill>
                <a:latin typeface="Arial" charset="0"/>
              </a:defRPr>
            </a:lvl6pPr>
            <a:lvl7pPr marL="2930520" indent="-225425" eaLnBrk="0" fontAlgn="base" hangingPunct="0">
              <a:spcBef>
                <a:spcPct val="50000"/>
              </a:spcBef>
              <a:spcAft>
                <a:spcPct val="0"/>
              </a:spcAft>
              <a:defRPr sz="2000">
                <a:solidFill>
                  <a:schemeClr val="tx1"/>
                </a:solidFill>
                <a:latin typeface="Arial" charset="0"/>
              </a:defRPr>
            </a:lvl7pPr>
            <a:lvl8pPr marL="3381369" indent="-225425" eaLnBrk="0" fontAlgn="base" hangingPunct="0">
              <a:spcBef>
                <a:spcPct val="50000"/>
              </a:spcBef>
              <a:spcAft>
                <a:spcPct val="0"/>
              </a:spcAft>
              <a:defRPr sz="2000">
                <a:solidFill>
                  <a:schemeClr val="tx1"/>
                </a:solidFill>
                <a:latin typeface="Arial" charset="0"/>
              </a:defRPr>
            </a:lvl8pPr>
            <a:lvl9pPr marL="3832218" indent="-22542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14343"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29" indent="-281781" eaLnBrk="0" hangingPunct="0">
              <a:spcBef>
                <a:spcPct val="50000"/>
              </a:spcBef>
              <a:defRPr sz="2000">
                <a:solidFill>
                  <a:schemeClr val="tx1"/>
                </a:solidFill>
                <a:latin typeface="Arial" charset="0"/>
              </a:defRPr>
            </a:lvl2pPr>
            <a:lvl3pPr marL="1127123" indent="-225425" eaLnBrk="0" hangingPunct="0">
              <a:spcBef>
                <a:spcPct val="50000"/>
              </a:spcBef>
              <a:defRPr sz="2000">
                <a:solidFill>
                  <a:schemeClr val="tx1"/>
                </a:solidFill>
                <a:latin typeface="Arial" charset="0"/>
              </a:defRPr>
            </a:lvl3pPr>
            <a:lvl4pPr marL="1577972" indent="-225425" eaLnBrk="0" hangingPunct="0">
              <a:spcBef>
                <a:spcPct val="50000"/>
              </a:spcBef>
              <a:defRPr sz="2000">
                <a:solidFill>
                  <a:schemeClr val="tx1"/>
                </a:solidFill>
                <a:latin typeface="Arial" charset="0"/>
              </a:defRPr>
            </a:lvl4pPr>
            <a:lvl5pPr marL="2028821" indent="-225425" eaLnBrk="0" hangingPunct="0">
              <a:spcBef>
                <a:spcPct val="50000"/>
              </a:spcBef>
              <a:defRPr sz="2000">
                <a:solidFill>
                  <a:schemeClr val="tx1"/>
                </a:solidFill>
                <a:latin typeface="Arial" charset="0"/>
              </a:defRPr>
            </a:lvl5pPr>
            <a:lvl6pPr marL="2479672" indent="-225425" eaLnBrk="0" fontAlgn="base" hangingPunct="0">
              <a:spcBef>
                <a:spcPct val="50000"/>
              </a:spcBef>
              <a:spcAft>
                <a:spcPct val="0"/>
              </a:spcAft>
              <a:defRPr sz="2000">
                <a:solidFill>
                  <a:schemeClr val="tx1"/>
                </a:solidFill>
                <a:latin typeface="Arial" charset="0"/>
              </a:defRPr>
            </a:lvl6pPr>
            <a:lvl7pPr marL="2930520" indent="-225425" eaLnBrk="0" fontAlgn="base" hangingPunct="0">
              <a:spcBef>
                <a:spcPct val="50000"/>
              </a:spcBef>
              <a:spcAft>
                <a:spcPct val="0"/>
              </a:spcAft>
              <a:defRPr sz="2000">
                <a:solidFill>
                  <a:schemeClr val="tx1"/>
                </a:solidFill>
                <a:latin typeface="Arial" charset="0"/>
              </a:defRPr>
            </a:lvl7pPr>
            <a:lvl8pPr marL="3381369" indent="-225425" eaLnBrk="0" fontAlgn="base" hangingPunct="0">
              <a:spcBef>
                <a:spcPct val="50000"/>
              </a:spcBef>
              <a:spcAft>
                <a:spcPct val="0"/>
              </a:spcAft>
              <a:defRPr sz="2000">
                <a:solidFill>
                  <a:schemeClr val="tx1"/>
                </a:solidFill>
                <a:latin typeface="Arial" charset="0"/>
              </a:defRPr>
            </a:lvl8pPr>
            <a:lvl9pPr marL="3832218" indent="-22542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9300218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D93298F0-DBDE-44C2-98C6-DC3C5EAF1F25}" type="slidenum">
              <a:rPr lang="en-US" smtClean="0"/>
              <a:t>139</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730599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
        <p:nvSpPr>
          <p:cNvPr id="1638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16389"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fld id="{FBF349AE-C9BE-4360-9010-A88E63DD1BB8}" type="slidenum">
              <a:rPr lang="en-US" sz="1200" smtClean="0"/>
              <a:t>140</a:t>
            </a:fld>
            <a:endParaRPr lang="en-US" sz="1200"/>
          </a:p>
        </p:txBody>
      </p:sp>
      <p:sp>
        <p:nvSpPr>
          <p:cNvPr id="16390"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16391"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32697" indent="-281807" eaLnBrk="0" hangingPunct="0">
              <a:spcBef>
                <a:spcPct val="50000"/>
              </a:spcBef>
              <a:defRPr sz="2000">
                <a:solidFill>
                  <a:schemeClr val="tx1"/>
                </a:solidFill>
                <a:latin typeface="Arial" charset="0"/>
              </a:defRPr>
            </a:lvl2pPr>
            <a:lvl3pPr marL="1127227" indent="-225445" eaLnBrk="0" hangingPunct="0">
              <a:spcBef>
                <a:spcPct val="50000"/>
              </a:spcBef>
              <a:defRPr sz="2000">
                <a:solidFill>
                  <a:schemeClr val="tx1"/>
                </a:solidFill>
                <a:latin typeface="Arial" charset="0"/>
              </a:defRPr>
            </a:lvl3pPr>
            <a:lvl4pPr marL="1578117" indent="-225445" eaLnBrk="0" hangingPunct="0">
              <a:spcBef>
                <a:spcPct val="50000"/>
              </a:spcBef>
              <a:defRPr sz="2000">
                <a:solidFill>
                  <a:schemeClr val="tx1"/>
                </a:solidFill>
                <a:latin typeface="Arial" charset="0"/>
              </a:defRPr>
            </a:lvl4pPr>
            <a:lvl5pPr marL="2029008" indent="-225445" eaLnBrk="0" hangingPunct="0">
              <a:spcBef>
                <a:spcPct val="50000"/>
              </a:spcBef>
              <a:defRPr sz="2000">
                <a:solidFill>
                  <a:schemeClr val="tx1"/>
                </a:solidFill>
                <a:latin typeface="Arial" charset="0"/>
              </a:defRPr>
            </a:lvl5pPr>
            <a:lvl6pPr marL="2479899" indent="-225445" eaLnBrk="0" fontAlgn="base" hangingPunct="0">
              <a:spcBef>
                <a:spcPct val="50000"/>
              </a:spcBef>
              <a:spcAft>
                <a:spcPct val="0"/>
              </a:spcAft>
              <a:defRPr sz="2000">
                <a:solidFill>
                  <a:schemeClr val="tx1"/>
                </a:solidFill>
                <a:latin typeface="Arial" charset="0"/>
              </a:defRPr>
            </a:lvl6pPr>
            <a:lvl7pPr marL="2930789" indent="-225445" eaLnBrk="0" fontAlgn="base" hangingPunct="0">
              <a:spcBef>
                <a:spcPct val="50000"/>
              </a:spcBef>
              <a:spcAft>
                <a:spcPct val="0"/>
              </a:spcAft>
              <a:defRPr sz="2000">
                <a:solidFill>
                  <a:schemeClr val="tx1"/>
                </a:solidFill>
                <a:latin typeface="Arial" charset="0"/>
              </a:defRPr>
            </a:lvl7pPr>
            <a:lvl8pPr marL="3381680" indent="-225445" eaLnBrk="0" fontAlgn="base" hangingPunct="0">
              <a:spcBef>
                <a:spcPct val="50000"/>
              </a:spcBef>
              <a:spcAft>
                <a:spcPct val="0"/>
              </a:spcAft>
              <a:defRPr sz="2000">
                <a:solidFill>
                  <a:schemeClr val="tx1"/>
                </a:solidFill>
                <a:latin typeface="Arial" charset="0"/>
              </a:defRPr>
            </a:lvl8pPr>
            <a:lvl9pPr marL="3832570" indent="-225445"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24942978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solidFill>
                  <a:prstClr val="black"/>
                </a:solidFill>
              </a:rPr>
              <a:t>2018-05-25 </a:t>
            </a: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6231C9D4-6EDC-48F1-B166-546555201417}" type="slidenum">
              <a:rPr lang="en-US" smtClean="0">
                <a:solidFill>
                  <a:prstClr val="black"/>
                </a:solidFill>
              </a:rPr>
              <a:t>141</a:t>
            </a:fld>
            <a:endParaRPr lang="en-US" dirty="0">
              <a:solidFill>
                <a:prstClr val="black"/>
              </a:solidFill>
            </a:endParaRPr>
          </a:p>
        </p:txBody>
      </p:sp>
      <p:sp>
        <p:nvSpPr>
          <p:cNvPr id="6" name="Header Placeholder 5"/>
          <p:cNvSpPr>
            <a:spLocks noGrp="1"/>
          </p:cNvSpPr>
          <p:nvPr>
            <p:ph type="hdr" sz="quarter" idx="12"/>
          </p:nvPr>
        </p:nvSpPr>
        <p:spPr/>
        <p:txBody>
          <a:bodyPr/>
          <a:lstStyle/>
          <a:p>
            <a:pPr>
              <a:defRPr/>
            </a:pPr>
            <a:r>
              <a:rPr lang="en-US">
                <a:solidFill>
                  <a:prstClr val="black"/>
                </a:solidFill>
              </a:rPr>
              <a:t> </a:t>
            </a:r>
            <a:endParaRPr lang="en-US" dirty="0">
              <a:solidFill>
                <a:prstClr val="black"/>
              </a:solidFill>
            </a:endParaRPr>
          </a:p>
        </p:txBody>
      </p:sp>
      <p:sp>
        <p:nvSpPr>
          <p:cNvPr id="7" name="Footer Placeholder 6"/>
          <p:cNvSpPr>
            <a:spLocks noGrp="1"/>
          </p:cNvSpPr>
          <p:nvPr>
            <p:ph type="ftr" sz="quarter" idx="13"/>
          </p:nvPr>
        </p:nvSpPr>
        <p:spPr/>
        <p:txBody>
          <a:bodyPr/>
          <a:lstStyle/>
          <a:p>
            <a:pPr>
              <a:defRPr/>
            </a:pPr>
            <a:r>
              <a:rPr lang="en-US">
                <a:solidFill>
                  <a:prstClr val="black"/>
                </a:solidFill>
              </a:rPr>
              <a:t> </a:t>
            </a:r>
            <a:endParaRPr lang="en-US" dirty="0">
              <a:solidFill>
                <a:prstClr val="black"/>
              </a:solidFill>
            </a:endParaRPr>
          </a:p>
        </p:txBody>
      </p:sp>
    </p:spTree>
    <p:extLst>
      <p:ext uri="{BB962C8B-B14F-4D97-AF65-F5344CB8AC3E}">
        <p14:creationId xmlns:p14="http://schemas.microsoft.com/office/powerpoint/2010/main" val="339676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D27D7F8-BFEC-4346-AFB2-6C6B01AE556B}" type="slidenum">
              <a:rPr lang="en-US" smtClean="0"/>
              <a:t>16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8773854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E6DDDDA1-B66F-4966-8A29-8189422D1F20}" type="slidenum">
              <a:rPr lang="en-US" smtClean="0"/>
              <a:t>142</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31546761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4949EE74-72E2-41A1-9DD6-CB3897A6CD22}" type="slidenum">
              <a:rPr lang="en-US" smtClean="0"/>
              <a:t>143</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100958776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343CAE3A-5FDB-4B1D-A081-D089243A0646}" type="slidenum">
              <a:rPr lang="en-US" smtClean="0"/>
              <a:t>144</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6026970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A14F5B01-4734-4C0E-8F81-AB0F4A06AC99}" type="slidenum">
              <a:rPr lang="en-US" smtClean="0"/>
              <a:t>145</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31202845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178C9583-718A-4D1A-8CD1-66BBABC3597D}" type="slidenum">
              <a:rPr lang="en-US" smtClean="0"/>
              <a:t>146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6934156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0ACAC60F-DEE8-4A49-ABB8-0D3A92383E2D}" type="slidenum">
              <a:rPr lang="en-US" smtClean="0"/>
              <a:t>147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1479810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1E6EF84C-4EFE-4F5F-BE5A-9DF322100896}" type="slidenum">
              <a:rPr lang="en-US" smtClean="0"/>
              <a:t>148</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272675230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7263A345-C0D8-4AEE-80D6-72F758EC57B5}" type="slidenum">
              <a:rPr lang="en-US" smtClean="0"/>
              <a:t>149</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28943856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689282C7-5777-4095-BAA7-AB99B1EC1247}" type="slidenum">
              <a:rPr lang="en-US" smtClean="0"/>
              <a:t>150</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18700414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2662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26629"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fld id="{CE27A096-8659-4264-95EB-01552DC21DE1}" type="slidenum">
              <a:rPr lang="en-US" altLang="en-US" sz="1200" smtClean="0"/>
              <a:t>151</a:t>
            </a:fld>
            <a:endParaRPr lang="en-US" altLang="en-US" sz="1200"/>
          </a:p>
        </p:txBody>
      </p:sp>
      <p:sp>
        <p:nvSpPr>
          <p:cNvPr id="26630"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26631"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142561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
        <p:nvSpPr>
          <p:cNvPr id="15364" name="Date Placeholder 3"/>
          <p:cNvSpPr txBox="1">
            <a:spLocks noGrp="1"/>
          </p:cNvSpPr>
          <p:nvPr/>
        </p:nvSpPr>
        <p:spPr bwMode="auto">
          <a:xfrm>
            <a:off x="3900488" y="0"/>
            <a:ext cx="29829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r>
              <a:rPr lang="en-US" altLang="en-US" b="0"/>
              <a:t>2012-10-19 </a:t>
            </a:r>
          </a:p>
        </p:txBody>
      </p:sp>
      <p:sp>
        <p:nvSpPr>
          <p:cNvPr id="15365" name="Slide Number Placeholder 4"/>
          <p:cNvSpPr txBox="1">
            <a:spLocks noGrp="1"/>
          </p:cNvSpPr>
          <p:nvPr/>
        </p:nvSpPr>
        <p:spPr bwMode="auto">
          <a:xfrm>
            <a:off x="3900488" y="9515475"/>
            <a:ext cx="29829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fld id="{3252BD73-7854-4A01-B4E4-61DA6FD850E5}" type="slidenum">
              <a:rPr lang="en-US" altLang="en-US" b="0"/>
              <a:pPr algn="r" eaLnBrk="1" hangingPunct="1">
                <a:spcBef>
                  <a:spcPct val="50000"/>
                </a:spcBef>
              </a:pPr>
              <a:t>17</a:t>
            </a:fld>
            <a:endParaRPr lang="en-US" altLang="en-US" b="0"/>
          </a:p>
        </p:txBody>
      </p:sp>
      <p:sp>
        <p:nvSpPr>
          <p:cNvPr id="15366" name="Header Placeholder 5"/>
          <p:cNvSpPr txBox="1">
            <a:spLocks noGrp="1"/>
          </p:cNvSpPr>
          <p:nvPr/>
        </p:nvSpPr>
        <p:spPr bwMode="auto">
          <a:xfrm>
            <a:off x="0" y="0"/>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0"/>
              <a:t>Modularization Overview </a:t>
            </a:r>
          </a:p>
        </p:txBody>
      </p:sp>
      <p:sp>
        <p:nvSpPr>
          <p:cNvPr id="15367" name="Footer Placeholder 6"/>
          <p:cNvSpPr txBox="1">
            <a:spLocks noGrp="1"/>
          </p:cNvSpPr>
          <p:nvPr/>
        </p:nvSpPr>
        <p:spPr bwMode="auto">
          <a:xfrm>
            <a:off x="0" y="9515475"/>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0"/>
              <a:t> </a:t>
            </a:r>
          </a:p>
        </p:txBody>
      </p:sp>
      <p:sp>
        <p:nvSpPr>
          <p:cNvPr id="2" name="Slide Number Placeholder 1">
            <a:extLst>
              <a:ext uri="{FF2B5EF4-FFF2-40B4-BE49-F238E27FC236}">
                <a16:creationId xmlns:a16="http://schemas.microsoft.com/office/drawing/2014/main" id="{5FBA61F9-FA42-413D-9AEF-FEB3DF233BFA}"/>
              </a:ext>
            </a:extLst>
          </p:cNvPr>
          <p:cNvSpPr>
            <a:spLocks noGrp="1"/>
          </p:cNvSpPr>
          <p:nvPr>
            <p:ph type="sldNum" sz="quarter" idx="5"/>
          </p:nvPr>
        </p:nvSpPr>
        <p:spPr/>
        <p:txBody>
          <a:bodyPr/>
          <a:lstStyle/>
          <a:p>
            <a:fld id="{2C8FA538-7391-41CF-89B6-AE31BD529BB9}" type="slidenum">
              <a:rPr lang="en-US" smtClean="0"/>
              <a:t>17</a:t>
            </a:fld>
            <a:endParaRPr lang="en-US"/>
          </a:p>
        </p:txBody>
      </p:sp>
      <p:sp>
        <p:nvSpPr>
          <p:cNvPr id="3" name="Header Placeholder 2">
            <a:extLst>
              <a:ext uri="{FF2B5EF4-FFF2-40B4-BE49-F238E27FC236}">
                <a16:creationId xmlns:a16="http://schemas.microsoft.com/office/drawing/2014/main" id="{406D8650-F228-40A2-9972-7237C27C6D8F}"/>
              </a:ext>
            </a:extLst>
          </p:cNvPr>
          <p:cNvSpPr>
            <a:spLocks noGrp="1"/>
          </p:cNvSpPr>
          <p:nvPr>
            <p:ph type="hdr" sz="quarter"/>
          </p:nvPr>
        </p:nvSpPr>
        <p:spPr/>
        <p:txBody>
          <a:bodyPr/>
          <a:lstStyle/>
          <a:p>
            <a:r>
              <a:rPr lang="en-US"/>
              <a:t> </a:t>
            </a:r>
          </a:p>
        </p:txBody>
      </p:sp>
      <p:sp>
        <p:nvSpPr>
          <p:cNvPr id="4" name="Footer Placeholder 3">
            <a:extLst>
              <a:ext uri="{FF2B5EF4-FFF2-40B4-BE49-F238E27FC236}">
                <a16:creationId xmlns:a16="http://schemas.microsoft.com/office/drawing/2014/main" id="{2EAC1949-85F4-4177-9857-5D6A57B71E29}"/>
              </a:ext>
            </a:extLst>
          </p:cNvPr>
          <p:cNvSpPr>
            <a:spLocks noGrp="1"/>
          </p:cNvSpPr>
          <p:nvPr>
            <p:ph type="ftr" sz="quarter" idx="4"/>
          </p:nvPr>
        </p:nvSpPr>
        <p:spPr/>
        <p:txBody>
          <a:bodyPr/>
          <a:lstStyle/>
          <a:p>
            <a:r>
              <a:rPr lang="en-US"/>
              <a:t> </a:t>
            </a:r>
          </a:p>
        </p:txBody>
      </p:sp>
      <p:sp>
        <p:nvSpPr>
          <p:cNvPr id="5" name="Date Placeholder 4">
            <a:extLst>
              <a:ext uri="{FF2B5EF4-FFF2-40B4-BE49-F238E27FC236}">
                <a16:creationId xmlns:a16="http://schemas.microsoft.com/office/drawing/2014/main" id="{08F4F1D0-2D80-4701-AABC-A04FB3F538AB}"/>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326790133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E3C95263-FF4D-4128-A160-4CED8634C119}" type="slidenum">
              <a:rPr lang="en-US" smtClean="0"/>
              <a:t>152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2021018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F9C26508-0AE7-4322-A23C-40B00DE55542}" type="slidenum">
              <a:rPr lang="en-US" altLang="sr-Latn-RS" smtClean="0"/>
              <a:t>153</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40153244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Arial" charset="0"/>
                <a:cs typeface="+mn-cs"/>
              </a:rPr>
              <a:t>For simplicity reasons, the Service and Driver layers are combined into one layer compared with previous picture.</a:t>
            </a:r>
          </a:p>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8B4EE589-A4AE-48D0-92C2-2DBC558B97DF}" type="slidenum">
              <a:rPr lang="en-US" smtClean="0"/>
              <a:t>154</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9180909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ED14A0D-3C7D-4EF3-B4CE-73ED850B60AE}" type="slidenum">
              <a:rPr lang="en-US" smtClean="0"/>
              <a:t>155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595850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4D84216-5D74-4989-9002-B0269502B577}" type="slidenum">
              <a:rPr lang="en-US" smtClean="0"/>
              <a:t>156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748751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EDF67E5-B9B6-4009-8818-EC718A96F0AB}" type="slidenum">
              <a:rPr lang="en-US" smtClean="0"/>
              <a:t>157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9712300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EF8CB09-39C5-438E-AEDD-9CA2F5854C8D}" type="slidenum">
              <a:rPr lang="en-US" smtClean="0"/>
              <a:t>158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62189816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F870957-BB02-4404-9ADD-346F6CAE196D}" type="slidenum">
              <a:rPr lang="en-US" smtClean="0"/>
              <a:t>159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4970345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F9CAD32-2EF9-4481-8540-55D9A1485E3E}" type="slidenum">
              <a:rPr lang="en-US" smtClean="0"/>
              <a:t>160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1200343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2B94AA9-CCA4-4B53-B813-577CDEB05B99}" type="slidenum">
              <a:rPr lang="en-US" smtClean="0"/>
              <a:t>161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98793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
        <p:nvSpPr>
          <p:cNvPr id="15364" name="Date Placeholder 3"/>
          <p:cNvSpPr txBox="1">
            <a:spLocks noGrp="1"/>
          </p:cNvSpPr>
          <p:nvPr/>
        </p:nvSpPr>
        <p:spPr bwMode="auto">
          <a:xfrm>
            <a:off x="3900488" y="0"/>
            <a:ext cx="29829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r>
              <a:rPr lang="en-US" altLang="en-US" b="0"/>
              <a:t>2012-10-19 </a:t>
            </a:r>
          </a:p>
        </p:txBody>
      </p:sp>
      <p:sp>
        <p:nvSpPr>
          <p:cNvPr id="15365" name="Slide Number Placeholder 4"/>
          <p:cNvSpPr txBox="1">
            <a:spLocks noGrp="1"/>
          </p:cNvSpPr>
          <p:nvPr/>
        </p:nvSpPr>
        <p:spPr bwMode="auto">
          <a:xfrm>
            <a:off x="3900488" y="9515475"/>
            <a:ext cx="29829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pPr>
            <a:fld id="{3252BD73-7854-4A01-B4E4-61DA6FD850E5}" type="slidenum">
              <a:rPr lang="en-US" altLang="en-US" b="0"/>
              <a:pPr algn="r" eaLnBrk="1" hangingPunct="1">
                <a:spcBef>
                  <a:spcPct val="50000"/>
                </a:spcBef>
              </a:pPr>
              <a:t>18</a:t>
            </a:fld>
            <a:endParaRPr lang="en-US" altLang="en-US" b="0"/>
          </a:p>
        </p:txBody>
      </p:sp>
      <p:sp>
        <p:nvSpPr>
          <p:cNvPr id="15366" name="Header Placeholder 5"/>
          <p:cNvSpPr txBox="1">
            <a:spLocks noGrp="1"/>
          </p:cNvSpPr>
          <p:nvPr/>
        </p:nvSpPr>
        <p:spPr bwMode="auto">
          <a:xfrm>
            <a:off x="0" y="0"/>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0"/>
              <a:t>Modularization Overview </a:t>
            </a:r>
          </a:p>
        </p:txBody>
      </p:sp>
      <p:sp>
        <p:nvSpPr>
          <p:cNvPr id="15367" name="Footer Placeholder 6"/>
          <p:cNvSpPr txBox="1">
            <a:spLocks noGrp="1"/>
          </p:cNvSpPr>
          <p:nvPr/>
        </p:nvSpPr>
        <p:spPr bwMode="auto">
          <a:xfrm>
            <a:off x="0" y="9515475"/>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0"/>
              <a:t> </a:t>
            </a:r>
          </a:p>
        </p:txBody>
      </p:sp>
      <p:sp>
        <p:nvSpPr>
          <p:cNvPr id="2" name="Slide Number Placeholder 1">
            <a:extLst>
              <a:ext uri="{FF2B5EF4-FFF2-40B4-BE49-F238E27FC236}">
                <a16:creationId xmlns:a16="http://schemas.microsoft.com/office/drawing/2014/main" id="{A934B63B-99E4-480B-AE88-0EC7B890C130}"/>
              </a:ext>
            </a:extLst>
          </p:cNvPr>
          <p:cNvSpPr>
            <a:spLocks noGrp="1"/>
          </p:cNvSpPr>
          <p:nvPr>
            <p:ph type="sldNum" sz="quarter" idx="5"/>
          </p:nvPr>
        </p:nvSpPr>
        <p:spPr/>
        <p:txBody>
          <a:bodyPr/>
          <a:lstStyle/>
          <a:p>
            <a:fld id="{926A9D7B-3F1B-4F70-8B4B-10DB58A167C9}" type="slidenum">
              <a:rPr lang="en-US" smtClean="0"/>
              <a:t>18</a:t>
            </a:fld>
            <a:endParaRPr lang="en-US"/>
          </a:p>
        </p:txBody>
      </p:sp>
      <p:sp>
        <p:nvSpPr>
          <p:cNvPr id="3" name="Header Placeholder 2">
            <a:extLst>
              <a:ext uri="{FF2B5EF4-FFF2-40B4-BE49-F238E27FC236}">
                <a16:creationId xmlns:a16="http://schemas.microsoft.com/office/drawing/2014/main" id="{B435B93E-5743-4B0F-B59C-77C8F5B176C5}"/>
              </a:ext>
            </a:extLst>
          </p:cNvPr>
          <p:cNvSpPr>
            <a:spLocks noGrp="1"/>
          </p:cNvSpPr>
          <p:nvPr>
            <p:ph type="hdr" sz="quarter"/>
          </p:nvPr>
        </p:nvSpPr>
        <p:spPr/>
        <p:txBody>
          <a:bodyPr/>
          <a:lstStyle/>
          <a:p>
            <a:r>
              <a:rPr lang="en-US"/>
              <a:t> </a:t>
            </a:r>
          </a:p>
        </p:txBody>
      </p:sp>
      <p:sp>
        <p:nvSpPr>
          <p:cNvPr id="4" name="Footer Placeholder 3">
            <a:extLst>
              <a:ext uri="{FF2B5EF4-FFF2-40B4-BE49-F238E27FC236}">
                <a16:creationId xmlns:a16="http://schemas.microsoft.com/office/drawing/2014/main" id="{59ABF91F-145D-4823-B27F-3A1CD3358C9D}"/>
              </a:ext>
            </a:extLst>
          </p:cNvPr>
          <p:cNvSpPr>
            <a:spLocks noGrp="1"/>
          </p:cNvSpPr>
          <p:nvPr>
            <p:ph type="ftr" sz="quarter" idx="4"/>
          </p:nvPr>
        </p:nvSpPr>
        <p:spPr/>
        <p:txBody>
          <a:bodyPr/>
          <a:lstStyle/>
          <a:p>
            <a:r>
              <a:rPr lang="en-US"/>
              <a:t> </a:t>
            </a:r>
          </a:p>
        </p:txBody>
      </p:sp>
      <p:sp>
        <p:nvSpPr>
          <p:cNvPr id="5" name="Date Placeholder 4">
            <a:extLst>
              <a:ext uri="{FF2B5EF4-FFF2-40B4-BE49-F238E27FC236}">
                <a16:creationId xmlns:a16="http://schemas.microsoft.com/office/drawing/2014/main" id="{66FBD11F-731D-4E4E-BD7D-1D8340C29F27}"/>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36358397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7BDB6CC-A534-4293-B0CC-071DFF911B7A}" type="slidenum">
              <a:rPr lang="en-US" smtClean="0"/>
              <a:t>162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2769887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22B747D-90CB-43DE-B048-DB8ABAB07594}" type="slidenum">
              <a:rPr lang="en-US" smtClean="0"/>
              <a:t>163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135307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9F0B74D-441D-49DB-8F15-8D830B092049}" type="slidenum">
              <a:rPr lang="en-US" smtClean="0"/>
              <a:t>164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7678857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EAF20D7-EE9C-4A1B-857B-AB434129F617}" type="slidenum">
              <a:rPr lang="en-US" smtClean="0"/>
              <a:t>165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8000750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6C31288-E7A5-4789-A0D1-6181256473B0}" type="slidenum">
              <a:rPr lang="en-US" smtClean="0"/>
              <a:t>166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8469219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C76541F-6422-459F-94B9-C2B3A86CC1BA}" type="slidenum">
              <a:rPr lang="en-US" smtClean="0"/>
              <a:t>167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518374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D5CD444-6517-4B45-BF10-5961A0802630}" type="slidenum">
              <a:rPr lang="en-US" smtClean="0"/>
              <a:t>168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6447488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1B81780-B4F5-4C30-9C8D-D2AE8032137E}" type="slidenum">
              <a:rPr lang="en-US" smtClean="0"/>
              <a:t>169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7004139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9F8BEC0-EE91-4C79-AFBD-91B9D20726BE}" type="slidenum">
              <a:rPr lang="en-US" smtClean="0"/>
              <a:t>170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90296930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a:t> </a:t>
            </a:r>
          </a:p>
        </p:txBody>
      </p:sp>
      <p:sp>
        <p:nvSpPr>
          <p:cNvPr id="67587" name="Rectangle 3"/>
          <p:cNvSpPr>
            <a:spLocks noGrp="1" noChangeArrowheads="1"/>
          </p:cNvSpPr>
          <p:nvPr>
            <p:ph type="dt" sz="quarter" idx="1"/>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a:t>2018-05-25 </a:t>
            </a:r>
          </a:p>
        </p:txBody>
      </p:sp>
      <p:sp>
        <p:nvSpPr>
          <p:cNvPr id="67588" name="Rectangle 6"/>
          <p:cNvSpPr>
            <a:spLocks noGrp="1" noChangeArrowheads="1"/>
          </p:cNvSpPr>
          <p:nvPr>
            <p:ph type="ftr" sz="quarter" idx="4"/>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a:t> </a:t>
            </a:r>
          </a:p>
        </p:txBody>
      </p:sp>
      <p:sp>
        <p:nvSpPr>
          <p:cNvPr id="67589"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DE0B50-762B-4229-9764-274E47727363}" type="slidenum">
              <a:rPr lang="en-US" altLang="en-US" smtClean="0"/>
              <a:t>171</a:t>
            </a:fld>
            <a:endParaRPr lang="en-US" altLang="en-US"/>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96223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1D3F9BAE-6E0F-466B-B8CC-17E8868E4919}" type="slidenum">
              <a:rPr lang="en-US" smtClean="0"/>
              <a:t>19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7269423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6BFF48D-6C17-4E73-83F6-19689BADA532}" type="slidenum">
              <a:rPr lang="en-US" smtClean="0"/>
              <a:t>172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63524701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8581357-5FA7-46A7-A78A-9D9B96E3C284}" type="slidenum">
              <a:rPr lang="en-US" smtClean="0"/>
              <a:t>173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9020540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4BAE747-69E1-4CFC-8751-33518432C3A7}" type="slidenum">
              <a:rPr lang="en-US" smtClean="0"/>
              <a:t>174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6671327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5FB473A-3F93-4D24-B965-C45DB1DD4106}" type="slidenum">
              <a:rPr lang="en-US" smtClean="0"/>
              <a:t>175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84786969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0957B11-1404-4925-8399-A8EC811D8274}" type="slidenum">
              <a:rPr lang="en-US" smtClean="0"/>
              <a:t>176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6855230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C385DA7-25F8-40A3-81B1-91AB3EBB1C5A}" type="slidenum">
              <a:rPr lang="en-US" smtClean="0"/>
              <a:t>177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2222070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44658E2D-5AB8-4CB2-9B8E-706759246087}" type="slidenum">
              <a:rPr lang="en-US" smtClean="0"/>
              <a:t>178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46300302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BCF0F894-26DB-42C4-A411-D73E000B1454}" type="slidenum">
              <a:rPr lang="en-US" smtClean="0"/>
              <a:t>179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89516569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826BA0C0-B4C5-476D-8CF7-5A3BF804DA35}" type="slidenum">
              <a:rPr lang="en-US" smtClean="0"/>
              <a:t>180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82876413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189100C0-B443-4B93-AEBE-C021ABC02460}" type="slidenum">
              <a:rPr lang="en-US" smtClean="0"/>
              <a:t>181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57867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err="1">
                <a:latin typeface="Arial" pitchFamily="34" charset="0"/>
              </a:rPr>
              <a:t>Txl</a:t>
            </a:r>
            <a:r>
              <a:rPr lang="en-US" dirty="0">
                <a:latin typeface="Arial" pitchFamily="34" charset="0"/>
              </a:rPr>
              <a:t> SW (</a:t>
            </a:r>
            <a:r>
              <a:rPr lang="en-US" dirty="0" err="1">
                <a:latin typeface="Arial" pitchFamily="34" charset="0"/>
              </a:rPr>
              <a:t>TrxCtrl</a:t>
            </a:r>
            <a:r>
              <a:rPr lang="en-US" dirty="0">
                <a:latin typeface="Arial" pitchFamily="34" charset="0"/>
              </a:rPr>
              <a:t>) is included in the </a:t>
            </a:r>
            <a:r>
              <a:rPr lang="en-US" dirty="0" err="1">
                <a:latin typeface="Arial" pitchFamily="34" charset="0"/>
              </a:rPr>
              <a:t>Tx</a:t>
            </a:r>
            <a:r>
              <a:rPr lang="en-US" dirty="0">
                <a:latin typeface="Arial" pitchFamily="34" charset="0"/>
              </a:rPr>
              <a:t> Module in this picture, for simplicity reason.  </a:t>
            </a:r>
          </a:p>
        </p:txBody>
      </p:sp>
      <p:sp>
        <p:nvSpPr>
          <p:cNvPr id="4710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47109"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fld id="{6BEF3562-CA7A-4BCA-A534-5F8F01E4DC0F}" type="slidenum">
              <a:rPr lang="en-US" sz="1200" smtClean="0"/>
              <a:t>20</a:t>
            </a:fld>
            <a:endParaRPr lang="en-US" sz="1200"/>
          </a:p>
        </p:txBody>
      </p:sp>
      <p:sp>
        <p:nvSpPr>
          <p:cNvPr id="47110"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47111"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415655238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B90B3E42-3C2A-489B-B809-1721DD3DAA8C}" type="slidenum">
              <a:rPr lang="en-US" smtClean="0"/>
              <a:t>182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46066446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58AF33A-11FA-4D06-AA42-98B0B7A7904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t> </a:t>
            </a:r>
          </a:p>
        </p:txBody>
      </p:sp>
      <p:sp>
        <p:nvSpPr>
          <p:cNvPr id="41987" name="Rectangle 3">
            <a:extLst>
              <a:ext uri="{FF2B5EF4-FFF2-40B4-BE49-F238E27FC236}">
                <a16:creationId xmlns:a16="http://schemas.microsoft.com/office/drawing/2014/main" id="{C72EDEF5-9473-4F10-BAC4-51103980A8F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t>2018-05-25 </a:t>
            </a:r>
          </a:p>
        </p:txBody>
      </p:sp>
      <p:sp>
        <p:nvSpPr>
          <p:cNvPr id="41988" name="Rectangle 6">
            <a:extLst>
              <a:ext uri="{FF2B5EF4-FFF2-40B4-BE49-F238E27FC236}">
                <a16:creationId xmlns:a16="http://schemas.microsoft.com/office/drawing/2014/main" id="{AC2B51EF-8BF5-4238-9F78-1EED22CC6EA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t> </a:t>
            </a:r>
          </a:p>
        </p:txBody>
      </p:sp>
      <p:sp>
        <p:nvSpPr>
          <p:cNvPr id="41989" name="Rectangle 7">
            <a:extLst>
              <a:ext uri="{FF2B5EF4-FFF2-40B4-BE49-F238E27FC236}">
                <a16:creationId xmlns:a16="http://schemas.microsoft.com/office/drawing/2014/main" id="{D09049E1-9920-45EC-970A-FFB45ADC4A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34A23906-B5A4-4E77-8152-B637381851E8}" type="slidenum">
              <a:rPr lang="en-US" altLang="en-US" sz="1200" smtClean="0"/>
              <a:t>183</a:t>
            </a:fld>
            <a:endParaRPr lang="en-US" altLang="en-US" sz="1200"/>
          </a:p>
        </p:txBody>
      </p:sp>
      <p:sp>
        <p:nvSpPr>
          <p:cNvPr id="41990" name="Rectangle 2">
            <a:extLst>
              <a:ext uri="{FF2B5EF4-FFF2-40B4-BE49-F238E27FC236}">
                <a16:creationId xmlns:a16="http://schemas.microsoft.com/office/drawing/2014/main" id="{60AE03A4-AC34-4FD6-9D2D-9CAFB039DA94}"/>
              </a:ext>
            </a:extLst>
          </p:cNvPr>
          <p:cNvSpPr>
            <a:spLocks noGrp="1" noRot="1" noChangeAspect="1" noChangeArrowheads="1" noTextEdit="1"/>
          </p:cNvSpPr>
          <p:nvPr>
            <p:ph type="sldImg"/>
          </p:nvPr>
        </p:nvSpPr>
        <p:spPr>
          <a:ln/>
        </p:spPr>
      </p:sp>
      <p:sp>
        <p:nvSpPr>
          <p:cNvPr id="41991" name="Rectangle 3">
            <a:extLst>
              <a:ext uri="{FF2B5EF4-FFF2-40B4-BE49-F238E27FC236}">
                <a16:creationId xmlns:a16="http://schemas.microsoft.com/office/drawing/2014/main" id="{43DD0388-705F-478A-A7D4-5FF97DC08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5370023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824A1838-7A28-4AD7-BF83-7EB644D946C2}" type="slidenum">
              <a:rPr lang="en-US" smtClean="0"/>
              <a:t>184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53325780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50C6A18-5212-4325-9020-73143B538947}" type="slidenum">
              <a:rPr lang="en-US" smtClean="0"/>
              <a:t>185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3563179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1F3A123-1999-48F3-9327-D3DD7776D00C}" type="slidenum">
              <a:rPr lang="en-US" smtClean="0"/>
              <a:t>186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43789239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CCE7B70-C643-4ED3-81B4-BCB49380BD0C}" type="slidenum">
              <a:rPr lang="en-US" smtClean="0"/>
              <a:t>187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29342189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AA561CD-0445-40D0-99A1-83469C75D8A5}" type="slidenum">
              <a:rPr lang="en-US" smtClean="0"/>
              <a:t>188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20602009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B04926C-688C-4536-BBFA-94894DC13DBD}" type="slidenum">
              <a:rPr lang="en-US" smtClean="0"/>
              <a:t>189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9192749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6E44EF3-DB53-49CB-9F68-D92AA0F96938}" type="slidenum">
              <a:rPr lang="en-US" smtClean="0"/>
              <a:t>190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8812688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35EE75B-EDA9-4DE5-BE02-CE1A45FA5245}" type="slidenum">
              <a:rPr lang="en-US" smtClean="0"/>
              <a:t>191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9708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E032B208-A4CA-4130-8D56-40B25DF468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4E2B9C49-F554-4E6F-9C46-1BE9906EC8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07D02F9-2470-4E26-9C52-D2819F7C8639}"/>
              </a:ext>
            </a:extLst>
          </p:cNvPr>
          <p:cNvSpPr>
            <a:spLocks noGrp="1"/>
          </p:cNvSpPr>
          <p:nvPr>
            <p:ph type="dt" sz="quarter" idx="1"/>
          </p:nvPr>
        </p:nvSpPr>
        <p:spPr/>
        <p:txBody>
          <a:bodyPr/>
          <a:lstStyle/>
          <a:p>
            <a:pPr>
              <a:defRPr/>
            </a:pPr>
            <a:r>
              <a:rPr lang="en-US"/>
              <a:t>2018-05-25 </a:t>
            </a:r>
            <a:endParaRPr lang="en-US" dirty="0"/>
          </a:p>
        </p:txBody>
      </p:sp>
      <p:sp>
        <p:nvSpPr>
          <p:cNvPr id="124933" name="Slide Number Placeholder 4">
            <a:extLst>
              <a:ext uri="{FF2B5EF4-FFF2-40B4-BE49-F238E27FC236}">
                <a16:creationId xmlns:a16="http://schemas.microsoft.com/office/drawing/2014/main" id="{7EC434ED-2084-4D08-A660-9983E66A3B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B77BD0E5-AC2D-4FBB-81E8-B08B085AC51F}" type="slidenum">
              <a:rPr lang="en-US" altLang="sr-Latn-RS" smtClean="0"/>
              <a:t>21</a:t>
            </a:fld>
            <a:endParaRPr lang="en-US" altLang="sr-Latn-RS"/>
          </a:p>
        </p:txBody>
      </p:sp>
      <p:sp>
        <p:nvSpPr>
          <p:cNvPr id="6" name="Header Placeholder 5">
            <a:extLst>
              <a:ext uri="{FF2B5EF4-FFF2-40B4-BE49-F238E27FC236}">
                <a16:creationId xmlns:a16="http://schemas.microsoft.com/office/drawing/2014/main" id="{735E5B57-DD48-481B-B377-22E45BC6404F}"/>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CE36B25F-721F-40DF-B2C8-49AA1391D0C2}"/>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8248428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2A2E260-B79D-4A4E-9D68-8A1C9B246B0D}" type="slidenum">
              <a:rPr lang="en-US" smtClean="0"/>
              <a:t>192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95738778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6F4626E-097D-4F93-9D9C-E21AC5490A84}" type="slidenum">
              <a:rPr lang="en-US" smtClean="0"/>
              <a:t>193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05403795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1A89D802-9EC5-4B24-88B6-285E096D7156}" type="slidenum">
              <a:rPr lang="en-US" smtClean="0"/>
              <a:t>194</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66373802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Notes:</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TxChangeCycleFsm is the FSM class, which provides two interface: </a:t>
            </a:r>
            <a:r>
              <a:rPr lang="en-US" sz="1200" i="1" kern="1200">
                <a:solidFill>
                  <a:schemeClr val="tx1"/>
                </a:solidFill>
                <a:effectLst/>
                <a:latin typeface="Arial" charset="0"/>
                <a:ea typeface="+mn-ea"/>
                <a:cs typeface="+mn-cs"/>
              </a:rPr>
              <a:t>TxChangeCycleFsmIf</a:t>
            </a:r>
            <a:r>
              <a:rPr lang="en-US" sz="1200" kern="1200">
                <a:solidFill>
                  <a:schemeClr val="tx1"/>
                </a:solidFill>
                <a:effectLst/>
                <a:latin typeface="Arial" charset="0"/>
                <a:ea typeface="+mn-ea"/>
                <a:cs typeface="+mn-cs"/>
              </a:rPr>
              <a:t> and </a:t>
            </a:r>
            <a:r>
              <a:rPr lang="en-US" sz="1200" i="1" kern="1200">
                <a:solidFill>
                  <a:schemeClr val="tx1"/>
                </a:solidFill>
                <a:effectLst/>
                <a:latin typeface="Arial" charset="0"/>
                <a:ea typeface="+mn-ea"/>
                <a:cs typeface="+mn-cs"/>
              </a:rPr>
              <a:t>TxChangeCycleFsmInternalIf</a:t>
            </a:r>
            <a:r>
              <a:rPr lang="en-US" sz="1200" kern="1200">
                <a:solidFill>
                  <a:schemeClr val="tx1"/>
                </a:solidFill>
                <a:effectLst/>
                <a:latin typeface="Arial" charset="0"/>
                <a:ea typeface="+mn-ea"/>
                <a:cs typeface="+mn-cs"/>
              </a:rPr>
              <a:t>.</a:t>
            </a:r>
            <a:endParaRPr lang="en-US" sz="1600" kern="1200">
              <a:solidFill>
                <a:schemeClr val="tx1"/>
              </a:solidFill>
              <a:effectLst/>
              <a:latin typeface="Arial" charset="0"/>
              <a:ea typeface="+mn-ea"/>
              <a:cs typeface="+mn-cs"/>
            </a:endParaRPr>
          </a:p>
          <a:p>
            <a:pPr lvl="1"/>
            <a:r>
              <a:rPr lang="en-US" sz="1200" i="1" kern="1200">
                <a:solidFill>
                  <a:schemeClr val="tx1"/>
                </a:solidFill>
                <a:effectLst/>
                <a:latin typeface="Arial" charset="0"/>
                <a:ea typeface="+mn-ea"/>
                <a:cs typeface="+mn-cs"/>
              </a:rPr>
              <a:t>TxChangeCycleFsmIf</a:t>
            </a:r>
            <a:r>
              <a:rPr lang="en-US" sz="1200" kern="1200">
                <a:solidFill>
                  <a:schemeClr val="tx1"/>
                </a:solidFill>
                <a:effectLst/>
                <a:latin typeface="Arial" charset="0"/>
                <a:ea typeface="+mn-ea"/>
                <a:cs typeface="+mn-cs"/>
              </a:rPr>
              <a:t>  is to be used by TxBranchCtrl.</a:t>
            </a:r>
            <a:endParaRPr lang="en-US" sz="1600" kern="1200">
              <a:solidFill>
                <a:schemeClr val="tx1"/>
              </a:solidFill>
              <a:effectLst/>
              <a:latin typeface="Arial" charset="0"/>
              <a:ea typeface="+mn-ea"/>
              <a:cs typeface="+mn-cs"/>
            </a:endParaRPr>
          </a:p>
          <a:p>
            <a:pPr lvl="1"/>
            <a:r>
              <a:rPr lang="en-US" sz="1200" i="1" kern="1200">
                <a:solidFill>
                  <a:schemeClr val="tx1"/>
                </a:solidFill>
                <a:effectLst/>
                <a:latin typeface="Arial" charset="0"/>
                <a:ea typeface="+mn-ea"/>
                <a:cs typeface="+mn-cs"/>
              </a:rPr>
              <a:t>TxChangeCycleFsmInternalIf</a:t>
            </a:r>
            <a:r>
              <a:rPr lang="en-US" sz="1200" kern="1200">
                <a:solidFill>
                  <a:schemeClr val="tx1"/>
                </a:solidFill>
                <a:effectLst/>
                <a:latin typeface="Arial" charset="0"/>
                <a:ea typeface="+mn-ea"/>
                <a:cs typeface="+mn-cs"/>
              </a:rPr>
              <a:t>  is to be used by all change cycle states.</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All change cycle states have a base class TxChangeCycleState.</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A TxChangeCycleFsm instance owns below instances:</a:t>
            </a:r>
            <a:endParaRPr lang="en-US" sz="1600" kern="1200">
              <a:solidFill>
                <a:schemeClr val="tx1"/>
              </a:solidFill>
              <a:effectLst/>
              <a:latin typeface="Arial" charset="0"/>
              <a:ea typeface="+mn-ea"/>
              <a:cs typeface="+mn-cs"/>
            </a:endParaRPr>
          </a:p>
          <a:p>
            <a:pPr lvl="1"/>
            <a:r>
              <a:rPr lang="en-US" sz="1200" kern="1200">
                <a:solidFill>
                  <a:schemeClr val="tx1"/>
                </a:solidFill>
                <a:effectLst/>
                <a:latin typeface="Arial" charset="0"/>
                <a:ea typeface="+mn-ea"/>
                <a:cs typeface="+mn-cs"/>
              </a:rPr>
              <a:t>The instances of all change cycle states. They’re used by a pointer of their base class, i.e. TxChangeCycleState.</a:t>
            </a:r>
            <a:endParaRPr lang="en-US" sz="1600" kern="1200">
              <a:solidFill>
                <a:schemeClr val="tx1"/>
              </a:solidFill>
              <a:effectLst/>
              <a:latin typeface="Arial" charset="0"/>
              <a:ea typeface="+mn-ea"/>
              <a:cs typeface="+mn-cs"/>
            </a:endParaRPr>
          </a:p>
          <a:p>
            <a:pPr lvl="1"/>
            <a:r>
              <a:rPr lang="en-US" sz="1200" kern="1200">
                <a:solidFill>
                  <a:schemeClr val="tx1"/>
                </a:solidFill>
                <a:effectLst/>
                <a:latin typeface="Arial" charset="0"/>
                <a:ea typeface="+mn-ea"/>
                <a:cs typeface="+mn-cs"/>
              </a:rPr>
              <a:t>An instance of TxChangeCycleBasicHelper.</a:t>
            </a:r>
            <a:endParaRPr lang="en-US" sz="1600" kern="1200">
              <a:solidFill>
                <a:schemeClr val="tx1"/>
              </a:solidFill>
              <a:effectLst/>
              <a:latin typeface="Arial" charset="0"/>
              <a:ea typeface="+mn-ea"/>
              <a:cs typeface="+mn-cs"/>
            </a:endParaRPr>
          </a:p>
          <a:p>
            <a:pPr lvl="1"/>
            <a:r>
              <a:rPr lang="en-US" sz="1200" kern="1200">
                <a:solidFill>
                  <a:schemeClr val="tx1"/>
                </a:solidFill>
                <a:effectLst/>
                <a:latin typeface="Arial" charset="0"/>
                <a:ea typeface="+mn-ea"/>
                <a:cs typeface="+mn-cs"/>
              </a:rPr>
              <a:t>An instance of TxChangeCycleHelper.</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A TxChangeCycleFsm instance passes “this” pointer of type </a:t>
            </a:r>
            <a:r>
              <a:rPr lang="en-US" sz="1200" i="1" kern="1200">
                <a:solidFill>
                  <a:schemeClr val="tx1"/>
                </a:solidFill>
                <a:effectLst/>
                <a:latin typeface="Arial" charset="0"/>
                <a:ea typeface="+mn-ea"/>
                <a:cs typeface="+mn-cs"/>
              </a:rPr>
              <a:t>TxChangeCycleFsmInternalIf</a:t>
            </a:r>
            <a:r>
              <a:rPr lang="en-US" sz="1200" kern="1200">
                <a:solidFill>
                  <a:schemeClr val="tx1"/>
                </a:solidFill>
                <a:effectLst/>
                <a:latin typeface="Arial" charset="0"/>
                <a:ea typeface="+mn-ea"/>
                <a:cs typeface="+mn-cs"/>
              </a:rPr>
              <a:t> to instances of all change cycle states.</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A TxChangeCycleFsm instance may pass instance pointers of either TxChangeCycleBasicHelper or TxChangeCycleHelper to the instance of any change cycle state if necessary.</a:t>
            </a:r>
            <a:endParaRPr lang="en-US" sz="1600" kern="1200">
              <a:solidFill>
                <a:schemeClr val="tx1"/>
              </a:solidFill>
              <a:effectLst/>
              <a:latin typeface="Arial" charset="0"/>
              <a:ea typeface="+mn-ea"/>
              <a:cs typeface="+mn-cs"/>
            </a:endParaRPr>
          </a:p>
          <a:p>
            <a:pPr lvl="0"/>
            <a:r>
              <a:rPr lang="en-US" sz="1200" kern="1200">
                <a:solidFill>
                  <a:schemeClr val="tx1"/>
                </a:solidFill>
                <a:effectLst/>
                <a:latin typeface="Arial" charset="0"/>
                <a:ea typeface="+mn-ea"/>
                <a:cs typeface="+mn-cs"/>
              </a:rPr>
              <a:t>A TxChangeCycleFsm instance passes instance pointers of TxChangeCycleBasicHelper to instance of TxChangeCycleHelper.</a:t>
            </a:r>
            <a:endParaRPr lang="en-US" sz="1600" kern="1200">
              <a:solidFill>
                <a:schemeClr val="tx1"/>
              </a:solidFill>
              <a:effectLst/>
              <a:latin typeface="Arial" charset="0"/>
              <a:ea typeface="+mn-ea"/>
              <a:cs typeface="+mn-cs"/>
            </a:endParaRPr>
          </a:p>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C2FEA3D-E196-4A6D-8D5A-7D9502217EFA}" type="slidenum">
              <a:rPr lang="en-US" smtClean="0"/>
              <a:t>195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835128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B3B87E18-11EE-4F99-9ECF-F926FB8FA3A1}" type="slidenum">
              <a:rPr lang="en-US" smtClean="0"/>
              <a:t>196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5501236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D74343A-701D-4B00-90E6-02CA41B02247}" type="slidenum">
              <a:rPr lang="en-US" smtClean="0"/>
              <a:t>197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9467029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84785817-33D2-4AEC-9C78-AE25C77A4423}" type="slidenum">
              <a:rPr lang="en-US" smtClean="0"/>
              <a:t>198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50208569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0E95E2A7-799D-4909-AC52-E9D4C2C6C41D}" type="slidenum">
              <a:rPr lang="en-US" smtClean="0"/>
              <a:t>199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6302943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F3BA3412-A759-4FAC-B2E9-983BC5640C94}" type="slidenum">
              <a:rPr lang="en-US" smtClean="0"/>
              <a:t>200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72254470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CF699F0D-F073-48FC-B9F5-5FC625623786}" type="slidenum">
              <a:rPr lang="en-US" smtClean="0"/>
              <a:t>201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36758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ACA7EC4-CC7E-490F-9CB5-0C2D2545EE98}" type="slidenum">
              <a:rPr lang="en-US" smtClean="0"/>
              <a:t>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03839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B9ECA10B-E092-4F6E-8784-056498C6A22B}" type="slidenum">
              <a:rPr lang="en-US" smtClean="0"/>
              <a:t>22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90057999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45C3E32-1FA4-4E56-A2CA-BA2CFAF4D250}" type="slidenum">
              <a:rPr lang="en-US" smtClean="0"/>
              <a:t>202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32986273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109E32E-D64C-4E86-A93D-61B96DA67787}" type="slidenum">
              <a:rPr lang="en-US" smtClean="0"/>
              <a:t>203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1858053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F47434D-F311-48E8-8DB0-EDC4B957436A}" type="slidenum">
              <a:rPr lang="en-US" smtClean="0"/>
              <a:t>204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54428667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690C90D-C966-407D-BEB0-F952A8DC650A}" type="slidenum">
              <a:rPr lang="en-US" smtClean="0"/>
              <a:t>205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48259573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34A11F0-E5B0-4765-A6F1-0A9AE16751F7}" type="slidenum">
              <a:rPr lang="en-US" smtClean="0"/>
              <a:t>206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79926846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4F0E2E9-EB62-4482-BAB6-927CC09FEB6F}" type="slidenum">
              <a:rPr lang="en-US" smtClean="0"/>
              <a:t>207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86586161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8084B409-8285-46DF-86D4-E5803E170B23}" type="slidenum">
              <a:rPr lang="en-US" smtClean="0"/>
              <a:t>208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0757967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80F617C-EE3C-4293-A0B3-80386BAC24A7}" type="slidenum">
              <a:rPr lang="en-US" smtClean="0"/>
              <a:t>209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9394148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D62832B-99C4-4A6A-BB8E-F37F75095962}" type="slidenum">
              <a:rPr lang="en-US" smtClean="0"/>
              <a:t>210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32997580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9DFD999-FF7F-4587-811C-40439D3AF65B}" type="slidenum">
              <a:rPr lang="en-US" smtClean="0"/>
              <a:t>211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75705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7DE389C4-FB76-481C-915F-8792B7709066}" type="slidenum">
              <a:rPr lang="en-US" smtClean="0"/>
              <a:t>23</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25827246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57215FC-2803-45A1-96E4-22EF2DEAC18B}" type="slidenum">
              <a:rPr lang="en-US" smtClean="0"/>
              <a:t>212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68206255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820577B-CF7A-4CAF-A7F4-FEB502045F1A}" type="slidenum">
              <a:rPr lang="en-US" smtClean="0"/>
              <a:t>213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54628592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AE61AAE-0092-40F0-BEAA-10589A6C0555}" type="slidenum">
              <a:rPr lang="en-US" smtClean="0"/>
              <a:t>214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20667881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A22BB6D1-48E4-4394-99ED-CF18727EC2B4}" type="slidenum">
              <a:rPr lang="en-US" altLang="sr-Latn-RS" smtClean="0"/>
              <a:t>215</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218802068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5BAB9EB-1793-4DB9-AE84-47FCFB92A6BB}" type="slidenum">
              <a:rPr lang="en-US" smtClean="0"/>
              <a:t>216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41750828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C6E9E33-B819-4E38-B38E-E58BB5C1F9B1}" type="slidenum">
              <a:rPr lang="en-US" smtClean="0"/>
              <a:t>217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7644889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D0AB8AB-7594-48E0-9682-00128E5EBD94}" type="slidenum">
              <a:rPr lang="en-US" smtClean="0"/>
              <a:t>218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3038008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07BA616-7C7E-4D05-8F2F-DA7FE57527AF}" type="slidenum">
              <a:rPr lang="en-US" smtClean="0"/>
              <a:t>219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9621246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2B7BFCF-DBAE-4584-99D9-FEFB504FC494}" type="slidenum">
              <a:rPr lang="en-US" smtClean="0"/>
              <a:t>220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99116986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00BF664-1054-4543-ACD9-C5D061627990}" type="slidenum">
              <a:rPr lang="en-US" smtClean="0"/>
              <a:t>221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8601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8F20E6C-C1A0-43C8-8913-DD9C8887AE1C}" type="slidenum">
              <a:rPr lang="en-US" smtClean="0"/>
              <a:t>24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3401769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E5791EF-9A83-47F4-9D09-0536F229D77B}" type="slidenum">
              <a:rPr lang="en-US" smtClean="0"/>
              <a:t>222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4565507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5916730-7C75-4462-9C9C-B1BC5D8F54FF}" type="slidenum">
              <a:rPr lang="en-US" smtClean="0"/>
              <a:t>223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7192430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B464840-075C-4A7C-90CC-934C9B995811}" type="slidenum">
              <a:rPr lang="en-US" smtClean="0"/>
              <a:t>224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08702163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F99606D-7D64-4458-A4F3-799352186F30}" type="slidenum">
              <a:rPr lang="en-US" smtClean="0"/>
              <a:t>225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47230101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92B4B35-D31E-4ED4-9BAF-2E5E3051660F}" type="slidenum">
              <a:rPr lang="en-US" smtClean="0"/>
              <a:t>226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0195156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338D99C8-5454-4081-86B8-A57918155C64}" type="slidenum">
              <a:rPr lang="en-US" smtClean="0"/>
              <a:t>227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69655580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50D79F6-B719-4A51-9FCC-268979DAB689}" type="slidenum">
              <a:rPr lang="en-US" smtClean="0"/>
              <a:t>228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18062402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C2468F6-1C52-4FF9-905A-9469486B9745}" type="slidenum">
              <a:rPr lang="en-US" smtClean="0"/>
              <a:t>229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6673842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EDA74B2-EAC8-414A-9790-E2EE8A00B1A8}" type="slidenum">
              <a:rPr lang="en-US" smtClean="0"/>
              <a:t>230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0530456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21FDD12-428E-4ADB-8D39-F3E8D8D0C9B5}" type="slidenum">
              <a:rPr lang="en-US" smtClean="0"/>
              <a:t>231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59073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47D5F23A-08E3-44BD-BDE0-5930C91A08D5}" type="slidenum">
              <a:rPr lang="en-US" smtClean="0"/>
              <a:t>25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09586085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92AE727-D167-4F40-A336-E3CEE7FE6D22}" type="slidenum">
              <a:rPr lang="en-US" smtClean="0"/>
              <a:t>232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62445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9F7AE33-630B-4B62-B3F1-13F90F925BC7}" type="slidenum">
              <a:rPr lang="en-US" smtClean="0"/>
              <a:t>233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777580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FC018E7-BABD-4BAB-A03C-BC2F5C1078BE}" type="slidenum">
              <a:rPr lang="en-US" smtClean="0"/>
              <a:t>234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08564341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A22BB6D1-48E4-4394-99ED-CF18727EC2B4}" type="slidenum">
              <a:rPr lang="en-US" altLang="sr-Latn-RS" smtClean="0"/>
              <a:t>235</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4178585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D78F956-C1C1-46F8-8336-D56BED384438}" type="slidenum">
              <a:rPr lang="en-US" smtClean="0"/>
              <a:t>236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22616021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330D132-9B8E-4169-A733-521DACBA9996}" type="slidenum">
              <a:rPr lang="en-US" smtClean="0"/>
              <a:t>237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04718284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5E4861FF-26B0-461D-9DF1-9B05B30CEDDE}" type="slidenum">
              <a:rPr lang="en-US" smtClean="0"/>
              <a:t>238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84978698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CF35B7A-96CA-43AA-9140-643C630B1D2C}" type="slidenum">
              <a:rPr lang="en-US" smtClean="0"/>
              <a:t>239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40108720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5BC73F46-F9C9-4600-AEBA-CC42D7021387}" type="slidenum">
              <a:rPr lang="en-US" smtClean="0"/>
              <a:t>240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50318817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8D84A664-4CDE-4B2E-ABA7-DE575BDE47BF}" type="slidenum">
              <a:rPr lang="en-US" smtClean="0"/>
              <a:t>241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207636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5BCD690D-B20B-4BF2-B924-C6C2C196DC16}" type="slidenum">
              <a:rPr lang="en-US" smtClean="0"/>
              <a:t>26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00252825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A643D61-D36D-436B-8387-38EA73BBF276}" type="slidenum">
              <a:rPr lang="en-US" smtClean="0"/>
              <a:t>242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80338552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7900ABA-F07C-4F84-BD6D-B8C5F4A74B35}" type="slidenum">
              <a:rPr lang="en-US" smtClean="0"/>
              <a:t>243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9928630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C6C4D49-FF55-4827-BFE7-747650AD87A4}" type="slidenum">
              <a:rPr lang="en-US" smtClean="0"/>
              <a:t>244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61341402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2513056-ABDB-4FC6-8AC0-8D2D4E8D28FD}" type="slidenum">
              <a:rPr lang="en-US" smtClean="0"/>
              <a:t>245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8398906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F7EF316-FC47-4B22-85A9-62939AEF57EB}" type="slidenum">
              <a:rPr lang="en-US" smtClean="0"/>
              <a:t>246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19664937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8A09F630-08C6-4336-8211-FDCC6854118A}" type="slidenum">
              <a:rPr lang="en-US" smtClean="0"/>
              <a:t>247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83697655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1" kern="1200" dirty="0" err="1">
                <a:solidFill>
                  <a:schemeClr val="tx1"/>
                </a:solidFill>
                <a:effectLst/>
                <a:latin typeface="Arial" charset="0"/>
                <a:ea typeface="+mn-ea"/>
                <a:cs typeface="+mn-cs"/>
              </a:rPr>
              <a:t>TxBranchCtrl</a:t>
            </a:r>
            <a:r>
              <a:rPr lang="en-GB" sz="1200" kern="1200" dirty="0">
                <a:solidFill>
                  <a:schemeClr val="tx1"/>
                </a:solidFill>
                <a:effectLst/>
                <a:latin typeface="Arial" charset="0"/>
                <a:ea typeface="+mn-ea"/>
                <a:cs typeface="+mn-cs"/>
              </a:rPr>
              <a:t>: the main controller for a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Branch.</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TxBrFaultAdvisor</a:t>
            </a:r>
            <a:r>
              <a:rPr lang="en-GB" sz="1200" kern="1200" dirty="0">
                <a:solidFill>
                  <a:schemeClr val="tx1"/>
                </a:solidFill>
                <a:effectLst/>
                <a:latin typeface="Arial" charset="0"/>
                <a:ea typeface="+mn-ea"/>
                <a:cs typeface="+mn-cs"/>
              </a:rPr>
              <a:t>: works with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Branch Controller and the Fault Manger (FM) at the Resource layer for recovery and reporting of faults reported by </a:t>
            </a:r>
            <a:r>
              <a:rPr lang="en-GB" sz="1200" kern="1200" dirty="0" err="1">
                <a:solidFill>
                  <a:schemeClr val="tx1"/>
                </a:solidFill>
                <a:effectLst/>
                <a:latin typeface="Arial" charset="0"/>
                <a:ea typeface="+mn-ea"/>
                <a:cs typeface="+mn-cs"/>
              </a:rPr>
              <a:t>Txl</a:t>
            </a:r>
            <a:r>
              <a:rPr lang="en-GB" sz="1200" kern="1200" dirty="0">
                <a:solidFill>
                  <a:schemeClr val="tx1"/>
                </a:solidFill>
                <a:effectLst/>
                <a:latin typeface="Arial" charset="0"/>
                <a:ea typeface="+mn-ea"/>
                <a:cs typeface="+mn-cs"/>
              </a:rPr>
              <a:t> or supervision processes. </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TxPowerSupCtrl</a:t>
            </a:r>
            <a:r>
              <a:rPr lang="en-GB" sz="1200" kern="1200" dirty="0">
                <a:solidFill>
                  <a:schemeClr val="tx1"/>
                </a:solidFill>
                <a:effectLst/>
                <a:latin typeface="Arial" charset="0"/>
                <a:ea typeface="+mn-ea"/>
                <a:cs typeface="+mn-cs"/>
              </a:rPr>
              <a:t>: sub-controller of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Branch Controller, supervise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and tor power from Pa1Srv and </a:t>
            </a:r>
            <a:r>
              <a:rPr lang="en-GB" sz="1200" kern="1200" dirty="0" err="1">
                <a:solidFill>
                  <a:schemeClr val="tx1"/>
                </a:solidFill>
                <a:effectLst/>
                <a:latin typeface="Arial" charset="0"/>
                <a:ea typeface="+mn-ea"/>
                <a:cs typeface="+mn-cs"/>
              </a:rPr>
              <a:t>TxlSrv</a:t>
            </a:r>
            <a:r>
              <a:rPr lang="en-GB" sz="1200" kern="1200" dirty="0">
                <a:solidFill>
                  <a:schemeClr val="tx1"/>
                </a:solidFill>
                <a:effectLst/>
                <a:latin typeface="Arial" charset="0"/>
                <a:ea typeface="+mn-ea"/>
                <a:cs typeface="+mn-cs"/>
              </a:rPr>
              <a:t> to detect sleeping cell.</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a:t>
            </a:r>
            <a:r>
              <a:rPr lang="en-GB" sz="1200" b="1" kern="1200" dirty="0">
                <a:solidFill>
                  <a:schemeClr val="tx1"/>
                </a:solidFill>
                <a:effectLst/>
                <a:latin typeface="Arial" charset="0"/>
                <a:ea typeface="+mn-ea"/>
                <a:cs typeface="+mn-cs"/>
              </a:rPr>
              <a:t> Timing Phase Controller</a:t>
            </a:r>
            <a:r>
              <a:rPr lang="en-GB" sz="1200" kern="1200" dirty="0">
                <a:solidFill>
                  <a:schemeClr val="tx1"/>
                </a:solidFill>
                <a:effectLst/>
                <a:latin typeface="Arial" charset="0"/>
                <a:ea typeface="+mn-ea"/>
                <a:cs typeface="+mn-cs"/>
              </a:rPr>
              <a:t>: the main controller for timing related operations, for instance, time alignment, </a:t>
            </a:r>
            <a:r>
              <a:rPr lang="en-GB" sz="1200" kern="1200" dirty="0" err="1">
                <a:solidFill>
                  <a:schemeClr val="tx1"/>
                </a:solidFill>
                <a:effectLst/>
                <a:latin typeface="Arial" charset="0"/>
                <a:ea typeface="+mn-ea"/>
                <a:cs typeface="+mn-cs"/>
              </a:rPr>
              <a:t>subband</a:t>
            </a:r>
            <a:r>
              <a:rPr lang="en-GB" sz="1200" kern="1200" dirty="0">
                <a:solidFill>
                  <a:schemeClr val="tx1"/>
                </a:solidFill>
                <a:effectLst/>
                <a:latin typeface="Arial" charset="0"/>
                <a:ea typeface="+mn-ea"/>
                <a:cs typeface="+mn-cs"/>
              </a:rPr>
              <a:t> phase compensation, </a:t>
            </a:r>
            <a:r>
              <a:rPr lang="en-GB" sz="1200" kern="1200" dirty="0" err="1">
                <a:solidFill>
                  <a:schemeClr val="tx1"/>
                </a:solidFill>
                <a:effectLst/>
                <a:latin typeface="Arial" charset="0"/>
                <a:ea typeface="+mn-ea"/>
                <a:cs typeface="+mn-cs"/>
              </a:rPr>
              <a:t>freqHop</a:t>
            </a:r>
            <a:r>
              <a:rPr lang="en-GB" sz="1200" kern="1200" dirty="0">
                <a:solidFill>
                  <a:schemeClr val="tx1"/>
                </a:solidFill>
                <a:effectLst/>
                <a:latin typeface="Arial" charset="0"/>
                <a:ea typeface="+mn-ea"/>
                <a:cs typeface="+mn-cs"/>
              </a:rPr>
              <a:t> time offset, etc..</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LimitSlotMeasControl</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TxPowerSaveCtrl</a:t>
            </a:r>
            <a:endParaRPr lang="en-US" sz="1200" kern="1200" dirty="0">
              <a:solidFill>
                <a:schemeClr val="tx1"/>
              </a:solidFill>
              <a:effectLst/>
              <a:latin typeface="Arial" charset="0"/>
              <a:ea typeface="+mn-ea"/>
              <a:cs typeface="+mn-cs"/>
            </a:endParaRPr>
          </a:p>
          <a:p>
            <a:r>
              <a:rPr lang="en-GB" sz="1200" kern="1200" dirty="0">
                <a:solidFill>
                  <a:schemeClr val="tx1"/>
                </a:solidFill>
                <a:effectLst/>
                <a:latin typeface="Arial" charset="0"/>
                <a:ea typeface="+mn-ea"/>
                <a:cs typeface="+mn-cs"/>
              </a:rPr>
              <a:t>The following SW components in the Service layer of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Module manage one or more hardware blocks in the radio TX HW chain: </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TorLoSrv</a:t>
            </a:r>
            <a:r>
              <a:rPr lang="en-GB" sz="1200" kern="1200" dirty="0">
                <a:solidFill>
                  <a:schemeClr val="tx1"/>
                </a:solidFill>
                <a:effectLst/>
                <a:latin typeface="Arial" charset="0"/>
                <a:ea typeface="+mn-ea"/>
                <a:cs typeface="+mn-cs"/>
              </a:rPr>
              <a:t>: manages the shared TOR LO component.</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TxLoSrv</a:t>
            </a:r>
            <a:r>
              <a:rPr lang="en-GB" sz="1200" kern="1200" dirty="0">
                <a:solidFill>
                  <a:schemeClr val="tx1"/>
                </a:solidFill>
                <a:effectLst/>
                <a:latin typeface="Arial" charset="0"/>
                <a:ea typeface="+mn-ea"/>
                <a:cs typeface="+mn-cs"/>
              </a:rPr>
              <a:t>: manages the shared TX LO HW component.</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TxlSrv</a:t>
            </a:r>
            <a:r>
              <a:rPr lang="en-GB" sz="1200" kern="1200" dirty="0">
                <a:solidFill>
                  <a:schemeClr val="tx1"/>
                </a:solidFill>
                <a:effectLst/>
                <a:latin typeface="Arial" charset="0"/>
                <a:ea typeface="+mn-ea"/>
                <a:cs typeface="+mn-cs"/>
              </a:rPr>
              <a:t>: interacts with the </a:t>
            </a:r>
            <a:r>
              <a:rPr lang="en-GB" sz="1200" kern="1200" dirty="0" err="1">
                <a:solidFill>
                  <a:schemeClr val="tx1"/>
                </a:solidFill>
                <a:effectLst/>
                <a:latin typeface="Arial" charset="0"/>
                <a:ea typeface="+mn-ea"/>
                <a:cs typeface="+mn-cs"/>
              </a:rPr>
              <a:t>Txl</a:t>
            </a:r>
            <a:r>
              <a:rPr lang="en-GB" sz="1200" kern="1200" dirty="0">
                <a:solidFill>
                  <a:schemeClr val="tx1"/>
                </a:solidFill>
                <a:effectLst/>
                <a:latin typeface="Arial" charset="0"/>
                <a:ea typeface="+mn-ea"/>
                <a:cs typeface="+mn-cs"/>
              </a:rPr>
              <a:t> SW to configure the PA observation loop (also known as gain control loop). The components participating in the PA observation loop are DPD FPGA, VGA and TOR Step attenuator blocks. </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PaSrv</a:t>
            </a:r>
            <a:r>
              <a:rPr lang="en-GB" sz="1200" kern="1200" dirty="0">
                <a:solidFill>
                  <a:schemeClr val="tx1"/>
                </a:solidFill>
                <a:effectLst/>
                <a:latin typeface="Arial" charset="0"/>
                <a:ea typeface="+mn-ea"/>
                <a:cs typeface="+mn-cs"/>
              </a:rPr>
              <a:t>: manages the </a:t>
            </a:r>
            <a:r>
              <a:rPr lang="en-GB" sz="1200" kern="1200" dirty="0" err="1">
                <a:solidFill>
                  <a:schemeClr val="tx1"/>
                </a:solidFill>
                <a:effectLst/>
                <a:latin typeface="Arial" charset="0"/>
                <a:ea typeface="+mn-ea"/>
                <a:cs typeface="+mn-cs"/>
              </a:rPr>
              <a:t>analog</a:t>
            </a:r>
            <a:r>
              <a:rPr lang="en-GB" sz="1200" kern="1200" dirty="0">
                <a:solidFill>
                  <a:schemeClr val="tx1"/>
                </a:solidFill>
                <a:effectLst/>
                <a:latin typeface="Arial" charset="0"/>
                <a:ea typeface="+mn-ea"/>
                <a:cs typeface="+mn-cs"/>
              </a:rPr>
              <a:t> PA HW component.</a:t>
            </a:r>
            <a:endParaRPr lang="en-US" sz="1200" kern="1200" dirty="0">
              <a:solidFill>
                <a:schemeClr val="tx1"/>
              </a:solidFill>
              <a:effectLst/>
              <a:latin typeface="Arial" charset="0"/>
              <a:ea typeface="+mn-ea"/>
              <a:cs typeface="+mn-cs"/>
            </a:endParaRPr>
          </a:p>
          <a:p>
            <a:pPr lvl="0"/>
            <a:r>
              <a:rPr lang="en-GB" sz="1200" b="1" kern="1200" dirty="0">
                <a:solidFill>
                  <a:schemeClr val="tx1"/>
                </a:solidFill>
                <a:effectLst/>
                <a:latin typeface="Arial" charset="0"/>
                <a:ea typeface="+mn-ea"/>
                <a:cs typeface="+mn-cs"/>
              </a:rPr>
              <a:t>Pa0Srv</a:t>
            </a:r>
            <a:r>
              <a:rPr lang="en-GB" sz="1200" kern="1200" dirty="0">
                <a:solidFill>
                  <a:schemeClr val="tx1"/>
                </a:solidFill>
                <a:effectLst/>
                <a:latin typeface="Arial" charset="0"/>
                <a:ea typeface="+mn-ea"/>
                <a:cs typeface="+mn-cs"/>
              </a:rPr>
              <a:t>:  manages the filter branches of the digital ASIC PA0 HW block.</a:t>
            </a:r>
            <a:endParaRPr lang="en-US" sz="1200" kern="1200" dirty="0">
              <a:solidFill>
                <a:schemeClr val="tx1"/>
              </a:solidFill>
              <a:effectLst/>
              <a:latin typeface="Arial" charset="0"/>
              <a:ea typeface="+mn-ea"/>
              <a:cs typeface="+mn-cs"/>
            </a:endParaRPr>
          </a:p>
          <a:p>
            <a:pPr lvl="0"/>
            <a:r>
              <a:rPr lang="en-GB" sz="1200" b="1" kern="1200" dirty="0">
                <a:solidFill>
                  <a:schemeClr val="tx1"/>
                </a:solidFill>
                <a:effectLst/>
                <a:latin typeface="Arial" charset="0"/>
                <a:ea typeface="+mn-ea"/>
                <a:cs typeface="+mn-cs"/>
              </a:rPr>
              <a:t>Pa1Srv</a:t>
            </a:r>
            <a:r>
              <a:rPr lang="en-GB" sz="1200" kern="1200" dirty="0">
                <a:solidFill>
                  <a:schemeClr val="tx1"/>
                </a:solidFill>
                <a:effectLst/>
                <a:latin typeface="Arial" charset="0"/>
                <a:ea typeface="+mn-ea"/>
                <a:cs typeface="+mn-cs"/>
              </a:rPr>
              <a:t>: manages the digital ASIC PA1 HW block for each TX branch.</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TxStepAttSrv</a:t>
            </a:r>
            <a:r>
              <a:rPr lang="en-GB" sz="1200" kern="1200" dirty="0">
                <a:solidFill>
                  <a:schemeClr val="tx1"/>
                </a:solidFill>
                <a:effectLst/>
                <a:latin typeface="Arial" charset="0"/>
                <a:ea typeface="+mn-ea"/>
                <a:cs typeface="+mn-cs"/>
              </a:rPr>
              <a:t>:  manages the </a:t>
            </a:r>
            <a:r>
              <a:rPr lang="en-GB" sz="1200" kern="1200" dirty="0" err="1">
                <a:solidFill>
                  <a:schemeClr val="tx1"/>
                </a:solidFill>
                <a:effectLst/>
                <a:latin typeface="Arial" charset="0"/>
                <a:ea typeface="+mn-ea"/>
                <a:cs typeface="+mn-cs"/>
              </a:rPr>
              <a:t>analog</a:t>
            </a:r>
            <a:r>
              <a:rPr lang="en-GB" sz="1200" kern="1200" dirty="0">
                <a:solidFill>
                  <a:schemeClr val="tx1"/>
                </a:solidFill>
                <a:effectLst/>
                <a:latin typeface="Arial" charset="0"/>
                <a:ea typeface="+mn-ea"/>
                <a:cs typeface="+mn-cs"/>
              </a:rPr>
              <a:t> step attenuator before the PA.</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NcoSrv</a:t>
            </a:r>
            <a:r>
              <a:rPr lang="en-GB" sz="1200" kern="1200" dirty="0">
                <a:solidFill>
                  <a:schemeClr val="tx1"/>
                </a:solidFill>
                <a:effectLst/>
                <a:latin typeface="Arial" charset="0"/>
                <a:ea typeface="+mn-ea"/>
                <a:cs typeface="+mn-cs"/>
              </a:rPr>
              <a:t>: manages the filter branches of the digital ASIC NCO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MplSrv</a:t>
            </a:r>
            <a:r>
              <a:rPr lang="en-GB" sz="1200" kern="1200" dirty="0">
                <a:solidFill>
                  <a:schemeClr val="tx1"/>
                </a:solidFill>
                <a:effectLst/>
                <a:latin typeface="Arial" charset="0"/>
                <a:ea typeface="+mn-ea"/>
                <a:cs typeface="+mn-cs"/>
              </a:rPr>
              <a:t>: manages the filter branches on the digital ASIC Mean Power Limiter (MPL) HW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FreqHopSrv</a:t>
            </a:r>
            <a:r>
              <a:rPr lang="en-GB" sz="1200" kern="1200" dirty="0">
                <a:solidFill>
                  <a:schemeClr val="tx1"/>
                </a:solidFill>
                <a:effectLst/>
                <a:latin typeface="Arial" charset="0"/>
                <a:ea typeface="+mn-ea"/>
                <a:cs typeface="+mn-cs"/>
              </a:rPr>
              <a:t>: manages the filter branches on the digital ASIC Frequency Hop HW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CfrSrv</a:t>
            </a:r>
            <a:r>
              <a:rPr lang="en-GB" sz="1200" kern="1200" dirty="0">
                <a:solidFill>
                  <a:schemeClr val="tx1"/>
                </a:solidFill>
                <a:effectLst/>
                <a:latin typeface="Arial" charset="0"/>
                <a:ea typeface="+mn-ea"/>
                <a:cs typeface="+mn-cs"/>
              </a:rPr>
              <a:t>: manages the digital ASIC clipping (crest factor) HW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ChannelFilterSrv</a:t>
            </a:r>
            <a:r>
              <a:rPr lang="en-GB" sz="1200" kern="1200" dirty="0">
                <a:solidFill>
                  <a:schemeClr val="tx1"/>
                </a:solidFill>
                <a:effectLst/>
                <a:latin typeface="Arial" charset="0"/>
                <a:ea typeface="+mn-ea"/>
                <a:cs typeface="+mn-cs"/>
              </a:rPr>
              <a:t> : manages the filter branches on digital ASIC channel filter HW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PaComp</a:t>
            </a:r>
            <a:r>
              <a:rPr lang="en-GB" sz="1200" kern="1200" dirty="0">
                <a:solidFill>
                  <a:schemeClr val="tx1"/>
                </a:solidFill>
                <a:effectLst/>
                <a:latin typeface="Arial" charset="0"/>
                <a:ea typeface="+mn-ea"/>
                <a:cs typeface="+mn-cs"/>
              </a:rPr>
              <a:t>: controls the PA compensation. </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BbDataSrv</a:t>
            </a:r>
            <a:r>
              <a:rPr lang="en-GB" sz="1200" kern="1200" dirty="0">
                <a:solidFill>
                  <a:schemeClr val="tx1"/>
                </a:solidFill>
                <a:effectLst/>
                <a:latin typeface="Arial" charset="0"/>
                <a:ea typeface="+mn-ea"/>
                <a:cs typeface="+mn-cs"/>
              </a:rPr>
              <a:t>: manages the CPRI to Gamma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SbpsSrv</a:t>
            </a:r>
            <a:r>
              <a:rPr lang="en-GB" sz="1200" kern="1200" dirty="0">
                <a:solidFill>
                  <a:schemeClr val="tx1"/>
                </a:solidFill>
                <a:effectLst/>
                <a:latin typeface="Arial" charset="0"/>
                <a:ea typeface="+mn-ea"/>
                <a:cs typeface="+mn-cs"/>
              </a:rPr>
              <a:t>: configures DPD FPGA expansion interface registers.</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BfnAdvanceSrv</a:t>
            </a:r>
            <a:r>
              <a:rPr lang="en-GB" sz="1200" kern="1200" dirty="0">
                <a:solidFill>
                  <a:schemeClr val="tx1"/>
                </a:solidFill>
                <a:effectLst/>
                <a:latin typeface="Arial" charset="0"/>
                <a:ea typeface="+mn-ea"/>
                <a:cs typeface="+mn-cs"/>
              </a:rPr>
              <a:t>: configure BFN_ADVANCE registers.</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FineDelaySrv</a:t>
            </a:r>
            <a:r>
              <a:rPr lang="en-GB" sz="1200" kern="1200" dirty="0">
                <a:solidFill>
                  <a:schemeClr val="tx1"/>
                </a:solidFill>
                <a:effectLst/>
                <a:latin typeface="Arial" charset="0"/>
                <a:ea typeface="+mn-ea"/>
                <a:cs typeface="+mn-cs"/>
              </a:rPr>
              <a:t>: configure delay registers in filter branches.</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PaBranchDelaySrv</a:t>
            </a:r>
            <a:r>
              <a:rPr lang="en-GB" sz="1200" kern="1200" dirty="0">
                <a:solidFill>
                  <a:schemeClr val="tx1"/>
                </a:solidFill>
                <a:effectLst/>
                <a:latin typeface="Arial" charset="0"/>
                <a:ea typeface="+mn-ea"/>
                <a:cs typeface="+mn-cs"/>
              </a:rPr>
              <a:t>: configure delay registers in PA branches, and introduced for the WARP3.x digital ASIC based radio and newer chips as long as the delay in PA branch (MCB part in Xenon) is configurable.</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FreqHopTimeOffsetSrv</a:t>
            </a:r>
            <a:r>
              <a:rPr lang="en-GB" sz="1200" kern="1200" dirty="0">
                <a:solidFill>
                  <a:schemeClr val="tx1"/>
                </a:solidFill>
                <a:effectLst/>
                <a:latin typeface="Arial" charset="0"/>
                <a:ea typeface="+mn-ea"/>
                <a:cs typeface="+mn-cs"/>
              </a:rPr>
              <a:t>: configure delay registers for frequency hopping functionality, and introduced for the WARP3.x digital ASIC based radio and newer chips as long as the delay in PA branch (MCB part in Xenon) is configurable.</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PhaseCompSrv</a:t>
            </a:r>
            <a:r>
              <a:rPr lang="en-GB" sz="1200" kern="1200" dirty="0">
                <a:solidFill>
                  <a:schemeClr val="tx1"/>
                </a:solidFill>
                <a:effectLst/>
                <a:latin typeface="Arial" charset="0"/>
                <a:ea typeface="+mn-ea"/>
                <a:cs typeface="+mn-cs"/>
              </a:rPr>
              <a:t>: configure phase compensation coefficients for LTE </a:t>
            </a:r>
            <a:r>
              <a:rPr lang="en-GB" sz="1200" kern="1200" dirty="0" err="1">
                <a:solidFill>
                  <a:schemeClr val="tx1"/>
                </a:solidFill>
                <a:effectLst/>
                <a:latin typeface="Arial" charset="0"/>
                <a:ea typeface="+mn-ea"/>
                <a:cs typeface="+mn-cs"/>
              </a:rPr>
              <a:t>subband</a:t>
            </a:r>
            <a:r>
              <a:rPr lang="en-GB" sz="1200" kern="1200" dirty="0">
                <a:solidFill>
                  <a:schemeClr val="tx1"/>
                </a:solidFill>
                <a:effectLst/>
                <a:latin typeface="Arial" charset="0"/>
                <a:ea typeface="+mn-ea"/>
                <a:cs typeface="+mn-cs"/>
              </a:rPr>
              <a:t> carriers or disable phase compensation for carriers of other types.</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DigitalTorifSrv</a:t>
            </a:r>
            <a:r>
              <a:rPr lang="en-GB" sz="1200" kern="1200" dirty="0">
                <a:solidFill>
                  <a:schemeClr val="tx1"/>
                </a:solidFill>
                <a:effectLst/>
                <a:latin typeface="Arial" charset="0"/>
                <a:ea typeface="+mn-ea"/>
                <a:cs typeface="+mn-cs"/>
              </a:rPr>
              <a:t>: configures digital ASIC TORIF HW block.</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ZeroInsertService</a:t>
            </a:r>
            <a:r>
              <a:rPr lang="en-GB" sz="1200" kern="1200" dirty="0">
                <a:solidFill>
                  <a:schemeClr val="tx1"/>
                </a:solidFill>
                <a:effectLst/>
                <a:latin typeface="Arial" charset="0"/>
                <a:ea typeface="+mn-ea"/>
                <a:cs typeface="+mn-cs"/>
              </a:rPr>
              <a:t>: performs 0-insertions.</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DacSrv</a:t>
            </a:r>
            <a:r>
              <a:rPr lang="en-GB" sz="1200" kern="1200" dirty="0">
                <a:solidFill>
                  <a:schemeClr val="tx1"/>
                </a:solidFill>
                <a:effectLst/>
                <a:latin typeface="Arial" charset="0"/>
                <a:ea typeface="+mn-ea"/>
                <a:cs typeface="+mn-cs"/>
              </a:rPr>
              <a:t>: configure the DAC (Digital to Analog Convertor) component in the </a:t>
            </a:r>
            <a:r>
              <a:rPr lang="en-GB" sz="1200" kern="1200" dirty="0" err="1">
                <a:solidFill>
                  <a:schemeClr val="tx1"/>
                </a:solidFill>
                <a:effectLst/>
                <a:latin typeface="Arial" charset="0"/>
                <a:ea typeface="+mn-ea"/>
                <a:cs typeface="+mn-cs"/>
              </a:rPr>
              <a:t>Tx</a:t>
            </a:r>
            <a:r>
              <a:rPr lang="en-GB" sz="1200" kern="1200" dirty="0">
                <a:solidFill>
                  <a:schemeClr val="tx1"/>
                </a:solidFill>
                <a:effectLst/>
                <a:latin typeface="Arial" charset="0"/>
                <a:ea typeface="+mn-ea"/>
                <a:cs typeface="+mn-cs"/>
              </a:rPr>
              <a:t> DL HW block chain.</a:t>
            </a:r>
            <a:endParaRPr lang="en-US" sz="1200" kern="1200" dirty="0">
              <a:solidFill>
                <a:schemeClr val="tx1"/>
              </a:solidFill>
              <a:effectLst/>
              <a:latin typeface="Arial" charset="0"/>
              <a:ea typeface="+mn-ea"/>
              <a:cs typeface="+mn-cs"/>
            </a:endParaRPr>
          </a:p>
          <a:p>
            <a:pPr lvl="0"/>
            <a:r>
              <a:rPr lang="en-GB" sz="1200" b="1" kern="1200" dirty="0" err="1">
                <a:solidFill>
                  <a:schemeClr val="tx1"/>
                </a:solidFill>
                <a:effectLst/>
                <a:latin typeface="Arial" charset="0"/>
                <a:ea typeface="+mn-ea"/>
                <a:cs typeface="+mn-cs"/>
              </a:rPr>
              <a:t>OverTempSrv</a:t>
            </a:r>
            <a:r>
              <a:rPr lang="en-GB" sz="1200" kern="1200" dirty="0">
                <a:solidFill>
                  <a:schemeClr val="tx1"/>
                </a:solidFill>
                <a:effectLst/>
                <a:latin typeface="Arial" charset="0"/>
                <a:ea typeface="+mn-ea"/>
                <a:cs typeface="+mn-cs"/>
              </a:rPr>
              <a:t>: generates </a:t>
            </a:r>
            <a:r>
              <a:rPr lang="en-GB" sz="1200" kern="1200" dirty="0" err="1">
                <a:solidFill>
                  <a:schemeClr val="tx1"/>
                </a:solidFill>
                <a:effectLst/>
                <a:latin typeface="Arial" charset="0"/>
                <a:ea typeface="+mn-ea"/>
                <a:cs typeface="+mn-cs"/>
              </a:rPr>
              <a:t>analog</a:t>
            </a:r>
            <a:r>
              <a:rPr lang="en-GB" sz="1200" kern="1200" dirty="0">
                <a:solidFill>
                  <a:schemeClr val="tx1"/>
                </a:solidFill>
                <a:effectLst/>
                <a:latin typeface="Arial" charset="0"/>
                <a:ea typeface="+mn-ea"/>
                <a:cs typeface="+mn-cs"/>
              </a:rPr>
              <a:t> and digital </a:t>
            </a:r>
            <a:r>
              <a:rPr lang="en-GB" sz="1200" kern="1200" dirty="0" err="1">
                <a:solidFill>
                  <a:schemeClr val="tx1"/>
                </a:solidFill>
                <a:effectLst/>
                <a:latin typeface="Arial" charset="0"/>
                <a:ea typeface="+mn-ea"/>
                <a:cs typeface="+mn-cs"/>
              </a:rPr>
              <a:t>backoff</a:t>
            </a:r>
            <a:r>
              <a:rPr lang="en-GB" sz="1200" kern="1200" dirty="0">
                <a:solidFill>
                  <a:schemeClr val="tx1"/>
                </a:solidFill>
                <a:effectLst/>
                <a:latin typeface="Arial" charset="0"/>
                <a:ea typeface="+mn-ea"/>
                <a:cs typeface="+mn-cs"/>
              </a:rPr>
              <a:t> requests according to temperature sensor readings</a:t>
            </a:r>
            <a:endParaRPr lang="en-US" sz="1200" kern="1200" dirty="0">
              <a:solidFill>
                <a:schemeClr val="tx1"/>
              </a:solidFill>
              <a:effectLst/>
              <a:latin typeface="Arial" charset="0"/>
              <a:ea typeface="+mn-ea"/>
              <a:cs typeface="+mn-cs"/>
            </a:endParaRPr>
          </a:p>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F2D2F9E-620C-4573-B122-0A4B5A3C7FB8}" type="slidenum">
              <a:rPr lang="en-US" smtClean="0"/>
              <a:t>248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704049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5A1653FB-816E-4E0A-A1A7-1326792CBE9B}" type="slidenum">
              <a:rPr lang="en-US" smtClean="0"/>
              <a:t>249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33586966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90E4C02B-FE7E-496F-8D5C-099357A41A71}" type="slidenum">
              <a:rPr lang="en-US" smtClean="0"/>
              <a:t>250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80029778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ASSERT</a:t>
            </a:r>
            <a:r>
              <a:rPr lang="en-US" baseline="0" dirty="0"/>
              <a:t> is used instead of EXPECT since testing </a:t>
            </a:r>
            <a:r>
              <a:rPr lang="en-US" baseline="0" dirty="0" err="1"/>
              <a:t>MockVoltageSensor</a:t>
            </a:r>
            <a:r>
              <a:rPr lang="en-US" baseline="0" dirty="0"/>
              <a:t> is not part of this test case (it’s already tested in the hali1 unit test). Creating a resource mock will fail if a mock with the same name and instance has already been added, so it does makes sense to check for an error, which would indicate a problem with the test case.</a:t>
            </a:r>
            <a:endParaRPr lang="en-US" dirty="0"/>
          </a:p>
          <a:p>
            <a:r>
              <a:rPr lang="en-US" dirty="0"/>
              <a:t>The underscore in read(_) is the </a:t>
            </a:r>
            <a:r>
              <a:rPr lang="en-US" dirty="0" err="1"/>
              <a:t>AnythingMatcher</a:t>
            </a:r>
            <a:r>
              <a:rPr lang="en-US" baseline="0" dirty="0"/>
              <a:t> which is used here to match any reference to an </a:t>
            </a:r>
            <a:r>
              <a:rPr lang="en-US" baseline="0" dirty="0" err="1"/>
              <a:t>RuError</a:t>
            </a:r>
            <a:r>
              <a:rPr lang="en-US" baseline="0" dirty="0"/>
              <a:t>.</a:t>
            </a:r>
            <a:endParaRPr lang="en-US" dirty="0"/>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4737EBF6-F6CE-4C43-9BC3-25EE631DF61E}" type="slidenum">
              <a:rPr lang="en-US" smtClean="0"/>
              <a:t>251</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2635959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F33ECED1-9885-4993-930F-7FF201432970}" type="slidenum">
              <a:rPr lang="en-US" smtClean="0"/>
              <a:t>27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74585219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test case tests error handling in </a:t>
            </a:r>
            <a:r>
              <a:rPr lang="en-US" dirty="0" err="1"/>
              <a:t>checkHighVoltage</a:t>
            </a:r>
            <a:r>
              <a:rPr lang="en-US" dirty="0"/>
              <a:t> by making </a:t>
            </a:r>
            <a:r>
              <a:rPr lang="en-US" dirty="0" err="1"/>
              <a:t>mockVdd.read</a:t>
            </a:r>
            <a:r>
              <a:rPr lang="en-US" dirty="0"/>
              <a:t>() fail. It could be part on the test case on the previous slide,</a:t>
            </a:r>
            <a:r>
              <a:rPr lang="en-US" baseline="0" dirty="0"/>
              <a:t> but has been separated here for PowerPoint reasons.</a:t>
            </a:r>
          </a:p>
          <a:p>
            <a:r>
              <a:rPr lang="en-US" baseline="0" dirty="0"/>
              <a:t>The first part of the test case (create mock, </a:t>
            </a:r>
            <a:r>
              <a:rPr lang="en-US" baseline="0" dirty="0" err="1"/>
              <a:t>etc</a:t>
            </a:r>
            <a:r>
              <a:rPr lang="en-US" baseline="0" dirty="0"/>
              <a:t>) is identical to the previous one.</a:t>
            </a:r>
          </a:p>
          <a:p>
            <a:r>
              <a:rPr lang="en-US" baseline="0" dirty="0"/>
              <a:t>When </a:t>
            </a:r>
            <a:r>
              <a:rPr lang="en-US" baseline="0" dirty="0" err="1"/>
              <a:t>VoltageSensor</a:t>
            </a:r>
            <a:r>
              <a:rPr lang="en-US" baseline="0" dirty="0"/>
              <a:t>::read sets the </a:t>
            </a:r>
            <a:r>
              <a:rPr lang="en-US" baseline="0" dirty="0" err="1"/>
              <a:t>RuError</a:t>
            </a:r>
            <a:r>
              <a:rPr lang="en-US" baseline="0" dirty="0"/>
              <a:t> the return value is not valid, so no return value is set in EXPECT_CALL. Here we assume that the same holds for </a:t>
            </a:r>
            <a:r>
              <a:rPr lang="en-US" baseline="0" dirty="0" err="1"/>
              <a:t>checkHighVoltage</a:t>
            </a:r>
            <a:r>
              <a:rPr lang="en-US" baseline="0" dirty="0"/>
              <a:t>, which is why we do not care about its return value. But that part is of course up to the Service designers.</a:t>
            </a:r>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46A54705-E1AC-4866-A311-3B75C65C6E39}" type="slidenum">
              <a:rPr lang="en-US" smtClean="0"/>
              <a:t>252</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174903367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F1F9722-121E-4E36-8080-2241E179B823}" type="slidenum">
              <a:rPr lang="en-US" smtClean="0"/>
              <a:t>253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75016637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8126A3E-2AC5-493B-A5C0-F8E248E4C451}" type="slidenum">
              <a:rPr lang="en-US" smtClean="0"/>
              <a:t>254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52638379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9039546-2E90-4796-97E9-23CE49E9F018}" type="slidenum">
              <a:rPr lang="en-US" smtClean="0"/>
              <a:t>255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566084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D5C4643F-6066-45B6-BCD1-AA37549D8302}" type="slidenum">
              <a:rPr lang="en-US" smtClean="0"/>
              <a:t>28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969155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7808ABE-8ED5-4031-B8CA-7F408DB625DF}" type="slidenum">
              <a:rPr lang="en-US" smtClean="0"/>
              <a:t>29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277467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15242C37-C963-492F-BAA3-709FC9DE017B}" type="slidenum">
              <a:rPr lang="en-US" smtClean="0"/>
              <a:t>30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687159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1. ROT-IDCI: </a:t>
            </a:r>
            <a:r>
              <a:rPr lang="en-GB" sz="1200" kern="1200" dirty="0">
                <a:solidFill>
                  <a:schemeClr val="tx1"/>
                </a:solidFill>
                <a:effectLst/>
                <a:latin typeface="Arial" charset="0"/>
                <a:ea typeface="+mn-ea"/>
                <a:cs typeface="+mn-cs"/>
              </a:rPr>
              <a:t>Inter-Device Control Interface (IDCI ROT) for </a:t>
            </a:r>
            <a:r>
              <a:rPr lang="en-GB" sz="1200" b="1" kern="1200" dirty="0">
                <a:solidFill>
                  <a:schemeClr val="tx1"/>
                </a:solidFill>
                <a:effectLst/>
                <a:latin typeface="Arial" charset="0"/>
                <a:ea typeface="+mn-ea"/>
                <a:cs typeface="+mn-cs"/>
              </a:rPr>
              <a:t>R</a:t>
            </a:r>
            <a:r>
              <a:rPr lang="en-GB" sz="1200" kern="1200" dirty="0">
                <a:solidFill>
                  <a:schemeClr val="tx1"/>
                </a:solidFill>
                <a:effectLst/>
                <a:latin typeface="Arial" charset="0"/>
                <a:ea typeface="+mn-ea"/>
                <a:cs typeface="+mn-cs"/>
              </a:rPr>
              <a:t>aise </a:t>
            </a:r>
            <a:r>
              <a:rPr lang="en-GB" sz="1200" b="1" kern="1200" dirty="0">
                <a:solidFill>
                  <a:schemeClr val="tx1"/>
                </a:solidFill>
                <a:effectLst/>
                <a:latin typeface="Arial" charset="0"/>
                <a:ea typeface="+mn-ea"/>
                <a:cs typeface="+mn-cs"/>
              </a:rPr>
              <a:t>O</a:t>
            </a:r>
            <a:r>
              <a:rPr lang="en-GB" sz="1200" kern="1200" dirty="0">
                <a:solidFill>
                  <a:schemeClr val="tx1"/>
                </a:solidFill>
                <a:effectLst/>
                <a:latin typeface="Arial" charset="0"/>
                <a:ea typeface="+mn-ea"/>
                <a:cs typeface="+mn-cs"/>
              </a:rPr>
              <a:t>ver </a:t>
            </a:r>
            <a:r>
              <a:rPr lang="en-GB" sz="1200" b="1" kern="1200" dirty="0">
                <a:solidFill>
                  <a:schemeClr val="tx1"/>
                </a:solidFill>
                <a:effectLst/>
                <a:latin typeface="Arial" charset="0"/>
                <a:ea typeface="+mn-ea"/>
                <a:cs typeface="+mn-cs"/>
              </a:rPr>
              <a:t>T</a:t>
            </a:r>
            <a:r>
              <a:rPr lang="en-GB" sz="1200" kern="1200" dirty="0">
                <a:solidFill>
                  <a:schemeClr val="tx1"/>
                </a:solidFill>
                <a:effectLst/>
                <a:latin typeface="Arial" charset="0"/>
                <a:ea typeface="+mn-ea"/>
                <a:cs typeface="+mn-cs"/>
              </a:rPr>
              <a:t>hermal, used for measurements of the received signal power</a:t>
            </a:r>
            <a:endParaRPr lang="sv-S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2. The DUS G2 (Generation 2) intends to use the LTE-interfaces as a baseline for the WCDMA O&amp;M. This means that the LTE-interfaces will be used for all RAT’s supported by the Radio Unit. There will still be a need to support the legacy WCDMA interface, though.</a:t>
            </a:r>
          </a:p>
          <a:p>
            <a:pPr marL="0" marR="0" lvl="0" indent="0" algn="l" defTabSz="914400" rtl="0" eaLnBrk="1" fontAlgn="base" latinLnBrk="0" hangingPunct="1">
              <a:lnSpc>
                <a:spcPct val="100000"/>
              </a:lnSpc>
              <a:spcBef>
                <a:spcPct val="30000"/>
              </a:spcBef>
              <a:spcAft>
                <a:spcPct val="0"/>
              </a:spcAft>
              <a:buClrTx/>
              <a:buSzTx/>
              <a:buFontTx/>
              <a:buNone/>
              <a:tabLst/>
              <a:defRPr/>
            </a:pPr>
            <a:r>
              <a:rPr lang="sv-SE" sz="1200" kern="1200" dirty="0">
                <a:solidFill>
                  <a:schemeClr val="tx1"/>
                </a:solidFill>
                <a:effectLst/>
                <a:latin typeface="Arial" charset="0"/>
                <a:ea typeface="+mn-ea"/>
                <a:cs typeface="+mn-cs"/>
              </a:rPr>
              <a:t>3. </a:t>
            </a:r>
            <a:r>
              <a:rPr lang="en-GB" sz="1200" kern="1200" dirty="0">
                <a:solidFill>
                  <a:schemeClr val="tx1"/>
                </a:solidFill>
                <a:effectLst/>
                <a:latin typeface="Arial" charset="0"/>
                <a:ea typeface="+mn-ea"/>
                <a:cs typeface="+mn-cs"/>
              </a:rPr>
              <a:t>external alarm, measurement (RMCI), and file transfer (RFTI).</a:t>
            </a:r>
            <a:endParaRPr lang="en-US" sz="1200" kern="1200" dirty="0">
              <a:solidFill>
                <a:schemeClr val="tx1"/>
              </a:solidFill>
              <a:effectLst/>
              <a:latin typeface="Arial" charset="0"/>
              <a:ea typeface="+mn-ea"/>
              <a:cs typeface="+mn-cs"/>
            </a:endParaRPr>
          </a:p>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F4CCAA0-CB39-4043-9DE8-F480773EDD2F}" type="slidenum">
              <a:rPr lang="en-US" smtClean="0"/>
              <a:t>31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75302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88855B0D-7556-4571-9780-FD2A26E65AF6}" type="slidenum">
              <a:rPr lang="en-US" altLang="sr-Latn-RS" smtClean="0"/>
              <a:t>4</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603442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5396BC4F-E072-425D-A74B-9518CEC85049}" type="slidenum">
              <a:rPr lang="en-US" smtClean="0"/>
              <a:t>32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15419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7F501A81-8D73-40DD-A0AA-969B0E51DE56}" type="slidenum">
              <a:rPr lang="en-US" smtClean="0"/>
              <a:t>33</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681026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D2A86A04-D6CB-4325-A2A9-C23C71F71F1C}" type="slidenum">
              <a:rPr lang="en-US" smtClean="0"/>
              <a:t>34</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802511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ADA6EA3F-812F-4B9C-B58B-8598BD1EB3C0}" type="slidenum">
              <a:rPr lang="en-US" smtClean="0"/>
              <a:t>35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081334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4AB03321-9380-4560-BBC0-0E4709888C93}" type="slidenum">
              <a:rPr lang="en-US" smtClean="0"/>
              <a:t>36</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262688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2D14A379-8A2E-4524-822A-4284D4AF9286}" type="slidenum">
              <a:rPr lang="en-US" smtClean="0"/>
              <a:t>37</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581386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581559B5-1A7F-4620-8881-4CB72A4474C7}" type="slidenum">
              <a:rPr lang="en-US" smtClean="0"/>
              <a:t>38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553355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02F480E4-ED0E-4FB3-8BDE-714C2947D696}" type="slidenum">
              <a:rPr lang="en-US" smtClean="0"/>
              <a:t>39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670612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09E974-55CA-418D-A7EE-07ADE261C0AC}" type="slidenum">
              <a:rPr lang="en-US" altLang="sv-SE" smtClean="0"/>
              <a:t>40</a:t>
            </a:fld>
            <a:endParaRPr lang="en-US" altLang="sv-SE"/>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pPr lvl="0"/>
            <a:endParaRPr lang="sv-SE" altLang="sv-SE" dirty="0"/>
          </a:p>
        </p:txBody>
      </p:sp>
      <p:sp>
        <p:nvSpPr>
          <p:cNvPr id="2" name="Header Placeholder 1">
            <a:extLst>
              <a:ext uri="{FF2B5EF4-FFF2-40B4-BE49-F238E27FC236}">
                <a16:creationId xmlns:a16="http://schemas.microsoft.com/office/drawing/2014/main" id="{DC7B6817-5C96-4BB8-B30A-1404B620F36F}"/>
              </a:ext>
            </a:extLst>
          </p:cNvPr>
          <p:cNvSpPr>
            <a:spLocks noGrp="1"/>
          </p:cNvSpPr>
          <p:nvPr>
            <p:ph type="hdr" sz="quarter"/>
          </p:nvPr>
        </p:nvSpPr>
        <p:spPr/>
        <p:txBody>
          <a:bodyPr/>
          <a:lstStyle/>
          <a:p>
            <a:r>
              <a:rPr lang="en-US"/>
              <a:t> </a:t>
            </a:r>
          </a:p>
        </p:txBody>
      </p:sp>
      <p:sp>
        <p:nvSpPr>
          <p:cNvPr id="3" name="Footer Placeholder 2">
            <a:extLst>
              <a:ext uri="{FF2B5EF4-FFF2-40B4-BE49-F238E27FC236}">
                <a16:creationId xmlns:a16="http://schemas.microsoft.com/office/drawing/2014/main" id="{2BEF6724-1A6A-446A-9ED9-BEAD98E690BC}"/>
              </a:ext>
            </a:extLst>
          </p:cNvPr>
          <p:cNvSpPr>
            <a:spLocks noGrp="1"/>
          </p:cNvSpPr>
          <p:nvPr>
            <p:ph type="ftr" sz="quarter" idx="4"/>
          </p:nvPr>
        </p:nvSpPr>
        <p:spPr/>
        <p:txBody>
          <a:bodyPr/>
          <a:lstStyle/>
          <a:p>
            <a:r>
              <a:rPr lang="en-US"/>
              <a:t> </a:t>
            </a:r>
          </a:p>
        </p:txBody>
      </p:sp>
      <p:sp>
        <p:nvSpPr>
          <p:cNvPr id="4" name="Date Placeholder 3">
            <a:extLst>
              <a:ext uri="{FF2B5EF4-FFF2-40B4-BE49-F238E27FC236}">
                <a16:creationId xmlns:a16="http://schemas.microsoft.com/office/drawing/2014/main" id="{9695716A-FC3C-4F1D-AC69-FF6533508893}"/>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1883695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7797D7D0-E9FF-44CD-A156-EA7ABB7C1838}" type="slidenum">
              <a:rPr lang="en-US" smtClean="0"/>
              <a:t>41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34545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DF6AD1E-FDEF-45C8-B695-33B28FFBB13A}" type="slidenum">
              <a:rPr lang="en-US" altLang="en-US" smtClean="0">
                <a:cs typeface="Arial" panose="020B0604020202020204" pitchFamily="34" charset="0"/>
              </a:rPr>
              <a:t>5</a:t>
            </a:fld>
            <a:endParaRPr lang="en-US" altLang="en-US">
              <a:cs typeface="Arial" panose="020B060402020202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
        <p:nvSpPr>
          <p:cNvPr id="2" name="Header Placeholder 1">
            <a:extLst>
              <a:ext uri="{FF2B5EF4-FFF2-40B4-BE49-F238E27FC236}">
                <a16:creationId xmlns:a16="http://schemas.microsoft.com/office/drawing/2014/main" id="{01D78E6F-C661-414A-8803-E8B6A7F8A1BA}"/>
              </a:ext>
            </a:extLst>
          </p:cNvPr>
          <p:cNvSpPr>
            <a:spLocks noGrp="1"/>
          </p:cNvSpPr>
          <p:nvPr>
            <p:ph type="hdr" sz="quarter"/>
          </p:nvPr>
        </p:nvSpPr>
        <p:spPr/>
        <p:txBody>
          <a:bodyPr/>
          <a:lstStyle/>
          <a:p>
            <a:r>
              <a:rPr lang="en-US"/>
              <a:t> </a:t>
            </a:r>
          </a:p>
        </p:txBody>
      </p:sp>
      <p:sp>
        <p:nvSpPr>
          <p:cNvPr id="3" name="Footer Placeholder 2">
            <a:extLst>
              <a:ext uri="{FF2B5EF4-FFF2-40B4-BE49-F238E27FC236}">
                <a16:creationId xmlns:a16="http://schemas.microsoft.com/office/drawing/2014/main" id="{F149BCEB-8F79-41DF-BD23-55EA03ACA51C}"/>
              </a:ext>
            </a:extLst>
          </p:cNvPr>
          <p:cNvSpPr>
            <a:spLocks noGrp="1"/>
          </p:cNvSpPr>
          <p:nvPr>
            <p:ph type="ftr" sz="quarter" idx="4"/>
          </p:nvPr>
        </p:nvSpPr>
        <p:spPr/>
        <p:txBody>
          <a:bodyPr/>
          <a:lstStyle/>
          <a:p>
            <a:r>
              <a:rPr lang="en-US"/>
              <a:t> </a:t>
            </a:r>
          </a:p>
        </p:txBody>
      </p:sp>
      <p:sp>
        <p:nvSpPr>
          <p:cNvPr id="4" name="Date Placeholder 3">
            <a:extLst>
              <a:ext uri="{FF2B5EF4-FFF2-40B4-BE49-F238E27FC236}">
                <a16:creationId xmlns:a16="http://schemas.microsoft.com/office/drawing/2014/main" id="{19A2A23E-A5D5-4DD3-8D88-8EC86BE55610}"/>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1358623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0BE62C16-C1CC-4291-BC47-2F085E65DCA8}" type="slidenum">
              <a:rPr lang="en-US" smtClean="0"/>
              <a:t>42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409438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AC8C4232-B4C7-42B7-A3BB-F749478C8824}" type="slidenum">
              <a:rPr lang="en-US" smtClean="0"/>
              <a:t>43</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06054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6BCB1CD-A152-417A-A8F0-5EA8A1C42555}" type="slidenum">
              <a:rPr lang="en-US" smtClean="0"/>
              <a:t>44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819605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1. </a:t>
            </a:r>
            <a:r>
              <a:rPr lang="sv-SE" dirty="0" err="1"/>
              <a:t>bcBase</a:t>
            </a:r>
            <a:r>
              <a:rPr lang="sv-SE" baseline="0" dirty="0"/>
              <a:t> is a </a:t>
            </a:r>
            <a:r>
              <a:rPr lang="sv-SE" baseline="0" dirty="0" err="1"/>
              <a:t>emporty</a:t>
            </a:r>
            <a:r>
              <a:rPr lang="sv-SE" baseline="0" dirty="0"/>
              <a:t> </a:t>
            </a:r>
            <a:r>
              <a:rPr lang="sv-SE" baseline="0" dirty="0" err="1"/>
              <a:t>class</a:t>
            </a:r>
            <a:r>
              <a:rPr lang="sv-SE" baseline="0" dirty="0"/>
              <a:t>, not </a:t>
            </a:r>
            <a:r>
              <a:rPr lang="sv-SE" baseline="0" dirty="0" err="1"/>
              <a:t>impl</a:t>
            </a:r>
            <a:r>
              <a:rPr lang="sv-SE" baseline="0" dirty="0"/>
              <a:t>, </a:t>
            </a:r>
            <a:r>
              <a:rPr lang="sv-SE" baseline="0" dirty="0" err="1"/>
              <a:t>instead</a:t>
            </a:r>
            <a:r>
              <a:rPr lang="sv-SE" baseline="0" dirty="0"/>
              <a:t> </a:t>
            </a:r>
            <a:r>
              <a:rPr lang="sv-SE" baseline="0" dirty="0" err="1"/>
              <a:t>bcRu</a:t>
            </a:r>
            <a:r>
              <a:rPr lang="sv-SE" baseline="0" dirty="0"/>
              <a:t> is </a:t>
            </a:r>
            <a:r>
              <a:rPr lang="sv-SE" baseline="0" dirty="0" err="1"/>
              <a:t>acting</a:t>
            </a:r>
            <a:r>
              <a:rPr lang="sv-SE" baseline="0" dirty="0"/>
              <a:t> as </a:t>
            </a:r>
            <a:r>
              <a:rPr lang="sv-SE" baseline="0" dirty="0" err="1"/>
              <a:t>base</a:t>
            </a:r>
            <a:r>
              <a:rPr lang="sv-SE" baseline="0" dirty="0"/>
              <a:t> or </a:t>
            </a:r>
            <a:r>
              <a:rPr lang="sv-SE" baseline="0" dirty="0" err="1"/>
              <a:t>main</a:t>
            </a:r>
            <a:r>
              <a:rPr lang="sv-SE" baseline="0" dirty="0"/>
              <a:t> server </a:t>
            </a:r>
            <a:r>
              <a:rPr lang="sv-SE" baseline="0" dirty="0" err="1"/>
              <a:t>class</a:t>
            </a:r>
            <a:r>
              <a:rPr lang="sv-SE" baseline="0" dirty="0"/>
              <a:t>. </a:t>
            </a:r>
            <a:r>
              <a:rPr lang="sv-SE" baseline="0" dirty="0" err="1"/>
              <a:t>trBcRu</a:t>
            </a:r>
            <a:r>
              <a:rPr lang="sv-SE" baseline="0" dirty="0"/>
              <a:t> </a:t>
            </a:r>
            <a:r>
              <a:rPr lang="sv-SE" baseline="0" dirty="0" err="1"/>
              <a:t>used</a:t>
            </a:r>
            <a:r>
              <a:rPr lang="sv-SE" baseline="0" dirty="0"/>
              <a:t> for support new IF TR-BCI </a:t>
            </a:r>
            <a:r>
              <a:rPr lang="sv-SE" baseline="0" dirty="0" err="1"/>
              <a:t>used</a:t>
            </a:r>
            <a:r>
              <a:rPr lang="sv-SE" baseline="0" dirty="0"/>
              <a:t> by AAS </a:t>
            </a:r>
            <a:r>
              <a:rPr lang="sv-SE" baseline="0" dirty="0" err="1"/>
              <a:t>product</a:t>
            </a:r>
            <a:r>
              <a:rPr lang="sv-SE" baseline="0" dirty="0"/>
              <a:t>.</a:t>
            </a:r>
          </a:p>
          <a:p>
            <a:r>
              <a:rPr lang="sv-SE" baseline="0" dirty="0"/>
              <a:t>2. </a:t>
            </a:r>
            <a:r>
              <a:rPr lang="sv-SE" baseline="0" dirty="0" err="1"/>
              <a:t>Cbci</a:t>
            </a:r>
            <a:r>
              <a:rPr lang="sv-SE" baseline="0" dirty="0"/>
              <a:t> has </a:t>
            </a:r>
            <a:r>
              <a:rPr lang="sv-SE" baseline="0" dirty="0" err="1"/>
              <a:t>two</a:t>
            </a:r>
            <a:r>
              <a:rPr lang="sv-SE" baseline="0" dirty="0"/>
              <a:t> variants, </a:t>
            </a:r>
            <a:r>
              <a:rPr lang="sv-SE" baseline="0" dirty="0" err="1"/>
              <a:t>including</a:t>
            </a:r>
            <a:r>
              <a:rPr lang="sv-SE" baseline="0" dirty="0"/>
              <a:t> RUW-CBCI and RRU-CBCI. </a:t>
            </a:r>
            <a:r>
              <a:rPr lang="sv-SE" baseline="0" dirty="0" err="1"/>
              <a:t>Both</a:t>
            </a:r>
            <a:r>
              <a:rPr lang="sv-SE" baseline="0" dirty="0"/>
              <a:t> </a:t>
            </a:r>
            <a:r>
              <a:rPr lang="sv-SE" baseline="0" dirty="0" err="1"/>
              <a:t>of</a:t>
            </a:r>
            <a:r>
              <a:rPr lang="sv-SE" baseline="0" dirty="0"/>
              <a:t> </a:t>
            </a:r>
            <a:r>
              <a:rPr lang="sv-SE" baseline="0" dirty="0" err="1"/>
              <a:t>them</a:t>
            </a:r>
            <a:r>
              <a:rPr lang="sv-SE" baseline="0" dirty="0"/>
              <a:t> </a:t>
            </a:r>
            <a:r>
              <a:rPr lang="sv-SE" baseline="0" dirty="0" err="1"/>
              <a:t>inherited</a:t>
            </a:r>
            <a:r>
              <a:rPr lang="sv-SE" baseline="0" dirty="0"/>
              <a:t> from </a:t>
            </a:r>
            <a:r>
              <a:rPr lang="sv-SE" baseline="0" dirty="0" err="1"/>
              <a:t>class</a:t>
            </a:r>
            <a:r>
              <a:rPr lang="sv-SE" baseline="0" dirty="0"/>
              <a:t> ’</a:t>
            </a:r>
            <a:r>
              <a:rPr lang="sv-SE" baseline="0" dirty="0" err="1"/>
              <a:t>CbcBase</a:t>
            </a:r>
            <a:r>
              <a:rPr lang="sv-SE" baseline="0" dirty="0"/>
              <a:t>’</a:t>
            </a:r>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574733EE-0679-4A8B-B670-67551267AC1F}" type="slidenum">
              <a:rPr lang="en-US" smtClean="0"/>
              <a:t>45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118948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AAE4FCC-87D2-4624-9F99-90F1759C338C}" type="slidenum">
              <a:rPr lang="en-US" smtClean="0"/>
              <a:t>46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35276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2CBF9F4-5779-44FF-9034-A729DFB62912}" type="slidenum">
              <a:rPr lang="en-US" smtClean="0"/>
              <a:t>47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580430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042645E3-A50A-40B4-8D72-9A36D377364F}" type="slidenum">
              <a:rPr lang="en-US" smtClean="0"/>
              <a:t>48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158763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54AADEA-C0CE-41EF-94C3-6F7ED4AB0DB4}" type="slidenum">
              <a:rPr lang="en-US" smtClean="0"/>
              <a:t>49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115099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CF8F2F1-44CD-4548-9B0E-1EADEE80586E}" type="slidenum">
              <a:rPr lang="en-US" smtClean="0"/>
              <a:t>50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82357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dashed line are implemented as e.g. </a:t>
            </a:r>
            <a:r>
              <a:rPr lang="en-US" dirty="0" err="1"/>
              <a:t>Tx</a:t>
            </a:r>
            <a:r>
              <a:rPr lang="en-US" dirty="0"/>
              <a:t>/Rx broker.</a:t>
            </a:r>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94FDFEE1-65D6-4A67-9ADD-A3F6FAF54462}" type="slidenum">
              <a:rPr lang="en-US" smtClean="0"/>
              <a:t>51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17239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F6195A8-1E0D-49FC-8CBA-02012C6F3F89}" type="slidenum">
              <a:rPr lang="en-US" smtClean="0"/>
              <a:t>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672088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5AB7CAE2-EB4E-404A-B275-A0E1ADECE06B}" type="slidenum">
              <a:rPr lang="en-US" smtClean="0"/>
              <a:t>52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556583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1"/>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000">
                <a:solidFill>
                  <a:schemeClr val="tx1"/>
                </a:solidFill>
                <a:latin typeface="Arial" charset="0"/>
              </a:defRPr>
            </a:lvl1pPr>
            <a:lvl2pPr marL="732697" indent="-281807" algn="ctr" eaLnBrk="0" hangingPunct="0">
              <a:defRPr sz="2000">
                <a:solidFill>
                  <a:schemeClr val="tx1"/>
                </a:solidFill>
                <a:latin typeface="Arial" charset="0"/>
              </a:defRPr>
            </a:lvl2pPr>
            <a:lvl3pPr marL="1127227" indent="-225445" algn="ctr" eaLnBrk="0" hangingPunct="0">
              <a:defRPr sz="2000">
                <a:solidFill>
                  <a:schemeClr val="tx1"/>
                </a:solidFill>
                <a:latin typeface="Arial" charset="0"/>
              </a:defRPr>
            </a:lvl3pPr>
            <a:lvl4pPr marL="1578117" indent="-225445" algn="ctr" eaLnBrk="0" hangingPunct="0">
              <a:defRPr sz="2000">
                <a:solidFill>
                  <a:schemeClr val="tx1"/>
                </a:solidFill>
                <a:latin typeface="Arial" charset="0"/>
              </a:defRPr>
            </a:lvl4pPr>
            <a:lvl5pPr marL="2029008" indent="-225445" algn="ctr"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algn="r" eaLnBrk="1" hangingPunct="1">
              <a:defRPr/>
            </a:pPr>
            <a:r>
              <a:rPr lang="en-US" sz="1200"/>
              <a:t>2018-05-25 </a:t>
            </a:r>
          </a:p>
        </p:txBody>
      </p:sp>
      <p:sp>
        <p:nvSpPr>
          <p:cNvPr id="11267" name="Slide Number Placeholder 2"/>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fld id="{D68C11E3-2122-473B-8EAF-D200D1E94EEB}" type="slidenum">
              <a:rPr lang="en-US" altLang="sv-SE" sz="1200" smtClean="0"/>
              <a:t>53</a:t>
            </a:fld>
            <a:endParaRPr lang="en-US" altLang="sv-SE" sz="1200"/>
          </a:p>
        </p:txBody>
      </p:sp>
      <p:sp>
        <p:nvSpPr>
          <p:cNvPr id="11268"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000">
                <a:solidFill>
                  <a:schemeClr val="tx1"/>
                </a:solidFill>
                <a:latin typeface="Arial" charset="0"/>
              </a:defRPr>
            </a:lvl1pPr>
            <a:lvl2pPr marL="732697" indent="-281807" algn="ctr" eaLnBrk="0" hangingPunct="0">
              <a:defRPr sz="2000">
                <a:solidFill>
                  <a:schemeClr val="tx1"/>
                </a:solidFill>
                <a:latin typeface="Arial" charset="0"/>
              </a:defRPr>
            </a:lvl2pPr>
            <a:lvl3pPr marL="1127227" indent="-225445" algn="ctr" eaLnBrk="0" hangingPunct="0">
              <a:defRPr sz="2000">
                <a:solidFill>
                  <a:schemeClr val="tx1"/>
                </a:solidFill>
                <a:latin typeface="Arial" charset="0"/>
              </a:defRPr>
            </a:lvl3pPr>
            <a:lvl4pPr marL="1578117" indent="-225445" algn="ctr" eaLnBrk="0" hangingPunct="0">
              <a:defRPr sz="2000">
                <a:solidFill>
                  <a:schemeClr val="tx1"/>
                </a:solidFill>
                <a:latin typeface="Arial" charset="0"/>
              </a:defRPr>
            </a:lvl4pPr>
            <a:lvl5pPr marL="2029008" indent="-225445" algn="ctr"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algn="l" eaLnBrk="1" hangingPunct="1">
              <a:defRPr/>
            </a:pPr>
            <a:r>
              <a:rPr lang="en-US" sz="1200"/>
              <a:t> </a:t>
            </a:r>
          </a:p>
        </p:txBody>
      </p:sp>
      <p:sp>
        <p:nvSpPr>
          <p:cNvPr id="11269"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2000">
                <a:solidFill>
                  <a:schemeClr val="tx1"/>
                </a:solidFill>
                <a:latin typeface="Arial" charset="0"/>
              </a:defRPr>
            </a:lvl1pPr>
            <a:lvl2pPr marL="732697" indent="-281807" algn="ctr" eaLnBrk="0" hangingPunct="0">
              <a:defRPr sz="2000">
                <a:solidFill>
                  <a:schemeClr val="tx1"/>
                </a:solidFill>
                <a:latin typeface="Arial" charset="0"/>
              </a:defRPr>
            </a:lvl2pPr>
            <a:lvl3pPr marL="1127227" indent="-225445" algn="ctr" eaLnBrk="0" hangingPunct="0">
              <a:defRPr sz="2000">
                <a:solidFill>
                  <a:schemeClr val="tx1"/>
                </a:solidFill>
                <a:latin typeface="Arial" charset="0"/>
              </a:defRPr>
            </a:lvl3pPr>
            <a:lvl4pPr marL="1578117" indent="-225445" algn="ctr" eaLnBrk="0" hangingPunct="0">
              <a:defRPr sz="2000">
                <a:solidFill>
                  <a:schemeClr val="tx1"/>
                </a:solidFill>
                <a:latin typeface="Arial" charset="0"/>
              </a:defRPr>
            </a:lvl4pPr>
            <a:lvl5pPr marL="2029008" indent="-225445" algn="ctr"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algn="l" eaLnBrk="1" hangingPunct="1">
              <a:defRPr/>
            </a:pPr>
            <a:r>
              <a:rPr lang="en-US" sz="1200"/>
              <a:t> </a:t>
            </a:r>
          </a:p>
        </p:txBody>
      </p:sp>
      <p:sp>
        <p:nvSpPr>
          <p:cNvPr id="553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sv-SE">
              <a:latin typeface="Arial" panose="020B0604020202020204" pitchFamily="34" charset="0"/>
            </a:endParaRPr>
          </a:p>
        </p:txBody>
      </p:sp>
    </p:spTree>
    <p:extLst>
      <p:ext uri="{BB962C8B-B14F-4D97-AF65-F5344CB8AC3E}">
        <p14:creationId xmlns:p14="http://schemas.microsoft.com/office/powerpoint/2010/main" val="3594497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6CF1E5E-FA24-4610-A840-C3E0B07EF638}" type="slidenum">
              <a:rPr lang="en-US" smtClean="0"/>
              <a:t>54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743180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9CFFC12A-C846-4CEB-B553-6C132A26817F}" type="slidenum">
              <a:rPr lang="en-US" smtClean="0"/>
              <a:t>55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171192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CD646580-37E6-497B-8B1A-DB69E40D7B4A}" type="slidenum">
              <a:rPr lang="en-US" smtClean="0"/>
              <a:t>56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413135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FBBE47B-631C-447F-BFA6-82EAB8B2CB4A}" type="slidenum">
              <a:rPr lang="en-US" smtClean="0"/>
              <a:t>57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972796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AD39EF8-D74B-47C7-AE4A-99F8E0646AF1}" type="slidenum">
              <a:rPr lang="en-US" smtClean="0"/>
              <a:t>58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3929487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80026694-D0FA-4D6B-9A9F-0FF82C00A7A0}" type="slidenum">
              <a:rPr lang="en-US" smtClean="0"/>
              <a:t>59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4040597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396"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32697" indent="-281807" eaLnBrk="0" hangingPunct="0">
              <a:defRPr sz="2000">
                <a:solidFill>
                  <a:schemeClr val="tx1"/>
                </a:solidFill>
                <a:latin typeface="Arial" charset="0"/>
              </a:defRPr>
            </a:lvl2pPr>
            <a:lvl3pPr marL="1127227" indent="-225445" eaLnBrk="0" hangingPunct="0">
              <a:defRPr sz="2000">
                <a:solidFill>
                  <a:schemeClr val="tx1"/>
                </a:solidFill>
                <a:latin typeface="Arial" charset="0"/>
              </a:defRPr>
            </a:lvl3pPr>
            <a:lvl4pPr marL="1578117" indent="-225445" eaLnBrk="0" hangingPunct="0">
              <a:defRPr sz="2000">
                <a:solidFill>
                  <a:schemeClr val="tx1"/>
                </a:solidFill>
                <a:latin typeface="Arial" charset="0"/>
              </a:defRPr>
            </a:lvl4pPr>
            <a:lvl5pPr marL="2029008" indent="-225445"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eaLnBrk="1" hangingPunct="1"/>
            <a:r>
              <a:rPr lang="en-US" sz="1200"/>
              <a:t>2018-05-25 </a:t>
            </a:r>
          </a:p>
        </p:txBody>
      </p:sp>
      <p:sp>
        <p:nvSpPr>
          <p:cNvPr id="5939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charset="0"/>
              </a:defRPr>
            </a:lvl1pPr>
            <a:lvl2pPr marL="732697" indent="-281807" eaLnBrk="0" hangingPunct="0">
              <a:defRPr sz="2000">
                <a:solidFill>
                  <a:schemeClr val="tx1"/>
                </a:solidFill>
                <a:latin typeface="Arial" charset="0"/>
              </a:defRPr>
            </a:lvl2pPr>
            <a:lvl3pPr marL="1127227" indent="-225445" eaLnBrk="0" hangingPunct="0">
              <a:defRPr sz="2000">
                <a:solidFill>
                  <a:schemeClr val="tx1"/>
                </a:solidFill>
                <a:latin typeface="Arial" charset="0"/>
              </a:defRPr>
            </a:lvl3pPr>
            <a:lvl4pPr marL="1578117" indent="-225445" eaLnBrk="0" hangingPunct="0">
              <a:defRPr sz="2000">
                <a:solidFill>
                  <a:schemeClr val="tx1"/>
                </a:solidFill>
                <a:latin typeface="Arial" charset="0"/>
              </a:defRPr>
            </a:lvl4pPr>
            <a:lvl5pPr marL="2029008" indent="-225445"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eaLnBrk="1" hangingPunct="1"/>
            <a:fld id="{9D3ED33E-3732-4086-BB39-DA87252D82C9}" type="slidenum">
              <a:rPr lang="en-US" sz="1200" smtClean="0"/>
              <a:t>60</a:t>
            </a:fld>
            <a:endParaRPr lang="en-US" sz="1200"/>
          </a:p>
        </p:txBody>
      </p:sp>
      <p:sp>
        <p:nvSpPr>
          <p:cNvPr id="59398"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32697" indent="-281807" eaLnBrk="0" hangingPunct="0">
              <a:defRPr sz="2000">
                <a:solidFill>
                  <a:schemeClr val="tx1"/>
                </a:solidFill>
                <a:latin typeface="Arial" charset="0"/>
              </a:defRPr>
            </a:lvl2pPr>
            <a:lvl3pPr marL="1127227" indent="-225445" eaLnBrk="0" hangingPunct="0">
              <a:defRPr sz="2000">
                <a:solidFill>
                  <a:schemeClr val="tx1"/>
                </a:solidFill>
                <a:latin typeface="Arial" charset="0"/>
              </a:defRPr>
            </a:lvl3pPr>
            <a:lvl4pPr marL="1578117" indent="-225445" eaLnBrk="0" hangingPunct="0">
              <a:defRPr sz="2000">
                <a:solidFill>
                  <a:schemeClr val="tx1"/>
                </a:solidFill>
                <a:latin typeface="Arial" charset="0"/>
              </a:defRPr>
            </a:lvl4pPr>
            <a:lvl5pPr marL="2029008" indent="-225445"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eaLnBrk="1" hangingPunct="1"/>
            <a:r>
              <a:rPr lang="en-US" sz="1200"/>
              <a:t> </a:t>
            </a:r>
          </a:p>
        </p:txBody>
      </p:sp>
      <p:sp>
        <p:nvSpPr>
          <p:cNvPr id="59399"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defRPr>
            </a:lvl1pPr>
            <a:lvl2pPr marL="732697" indent="-281807" eaLnBrk="0" hangingPunct="0">
              <a:defRPr sz="2000">
                <a:solidFill>
                  <a:schemeClr val="tx1"/>
                </a:solidFill>
                <a:latin typeface="Arial" charset="0"/>
              </a:defRPr>
            </a:lvl2pPr>
            <a:lvl3pPr marL="1127227" indent="-225445" eaLnBrk="0" hangingPunct="0">
              <a:defRPr sz="2000">
                <a:solidFill>
                  <a:schemeClr val="tx1"/>
                </a:solidFill>
                <a:latin typeface="Arial" charset="0"/>
              </a:defRPr>
            </a:lvl3pPr>
            <a:lvl4pPr marL="1578117" indent="-225445" eaLnBrk="0" hangingPunct="0">
              <a:defRPr sz="2000">
                <a:solidFill>
                  <a:schemeClr val="tx1"/>
                </a:solidFill>
                <a:latin typeface="Arial" charset="0"/>
              </a:defRPr>
            </a:lvl4pPr>
            <a:lvl5pPr marL="2029008" indent="-225445" eaLnBrk="0" hangingPunct="0">
              <a:defRPr sz="2000">
                <a:solidFill>
                  <a:schemeClr val="tx1"/>
                </a:solidFill>
                <a:latin typeface="Arial" charset="0"/>
              </a:defRPr>
            </a:lvl5pPr>
            <a:lvl6pPr marL="2479899" indent="-225445" algn="ctr" eaLnBrk="0" fontAlgn="base" hangingPunct="0">
              <a:spcBef>
                <a:spcPct val="0"/>
              </a:spcBef>
              <a:spcAft>
                <a:spcPct val="0"/>
              </a:spcAft>
              <a:defRPr sz="2000">
                <a:solidFill>
                  <a:schemeClr val="tx1"/>
                </a:solidFill>
                <a:latin typeface="Arial" charset="0"/>
              </a:defRPr>
            </a:lvl6pPr>
            <a:lvl7pPr marL="2930789" indent="-225445" algn="ctr" eaLnBrk="0" fontAlgn="base" hangingPunct="0">
              <a:spcBef>
                <a:spcPct val="0"/>
              </a:spcBef>
              <a:spcAft>
                <a:spcPct val="0"/>
              </a:spcAft>
              <a:defRPr sz="2000">
                <a:solidFill>
                  <a:schemeClr val="tx1"/>
                </a:solidFill>
                <a:latin typeface="Arial" charset="0"/>
              </a:defRPr>
            </a:lvl7pPr>
            <a:lvl8pPr marL="3381680" indent="-225445" algn="ctr" eaLnBrk="0" fontAlgn="base" hangingPunct="0">
              <a:spcBef>
                <a:spcPct val="0"/>
              </a:spcBef>
              <a:spcAft>
                <a:spcPct val="0"/>
              </a:spcAft>
              <a:defRPr sz="2000">
                <a:solidFill>
                  <a:schemeClr val="tx1"/>
                </a:solidFill>
                <a:latin typeface="Arial" charset="0"/>
              </a:defRPr>
            </a:lvl8pPr>
            <a:lvl9pPr marL="3832570" indent="-225445" algn="ctr" eaLnBrk="0" fontAlgn="base" hangingPunct="0">
              <a:spcBef>
                <a:spcPct val="0"/>
              </a:spcBef>
              <a:spcAft>
                <a:spcPct val="0"/>
              </a:spcAft>
              <a:defRPr sz="2000">
                <a:solidFill>
                  <a:schemeClr val="tx1"/>
                </a:solidFill>
                <a:latin typeface="Arial" charset="0"/>
              </a:defRPr>
            </a:lvl9pPr>
          </a:lstStyle>
          <a:p>
            <a:pPr eaLnBrk="1" hangingPunct="1"/>
            <a:r>
              <a:rPr lang="en-US" sz="1200"/>
              <a:t> </a:t>
            </a:r>
          </a:p>
        </p:txBody>
      </p:sp>
    </p:spTree>
    <p:extLst>
      <p:ext uri="{BB962C8B-B14F-4D97-AF65-F5344CB8AC3E}">
        <p14:creationId xmlns:p14="http://schemas.microsoft.com/office/powerpoint/2010/main" val="16978947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183D905F-B5B2-44CF-A682-1489654CBCAB}" type="slidenum">
              <a:rPr lang="en-US" smtClean="0"/>
              <a:t>61</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281650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68EEAE14-A561-4CE2-887A-8FF3E5F64544}" type="slidenum">
              <a:rPr lang="en-US" smtClean="0"/>
              <a:t>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86658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sv-SE">
              <a:latin typeface="Arial" panose="020B0604020202020204" pitchFamily="34" charset="0"/>
            </a:endParaRPr>
          </a:p>
        </p:txBody>
      </p:sp>
      <p:sp>
        <p:nvSpPr>
          <p:cNvPr id="4" name="Date Placeholder 3"/>
          <p:cNvSpPr>
            <a:spLocks noGrp="1"/>
          </p:cNvSpPr>
          <p:nvPr>
            <p:ph type="dt" sz="quarter" idx="1"/>
          </p:nvPr>
        </p:nvSpPr>
        <p:spPr/>
        <p:txBody>
          <a:bodyPr/>
          <a:lstStyle/>
          <a:p>
            <a:pPr>
              <a:defRPr/>
            </a:pPr>
            <a:r>
              <a:rPr lang="en-US"/>
              <a:t>2018-05-25 </a:t>
            </a:r>
            <a:endParaRPr lang="en-US" dirty="0"/>
          </a:p>
        </p:txBody>
      </p:sp>
      <p:sp>
        <p:nvSpPr>
          <p:cNvPr id="5" name="Slide Number Placeholder 4"/>
          <p:cNvSpPr>
            <a:spLocks noGrp="1"/>
          </p:cNvSpPr>
          <p:nvPr>
            <p:ph type="sldNum" sz="quarter" idx="5"/>
          </p:nvPr>
        </p:nvSpPr>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fld id="{8714D6D4-621E-4BE2-924A-94746C821A37}" type="slidenum">
              <a:rPr lang="en-US" altLang="sv-SE" sz="1200" smtClean="0"/>
              <a:t>62</a:t>
            </a:fld>
            <a:endParaRPr lang="en-US" altLang="sv-SE" sz="1200"/>
          </a:p>
        </p:txBody>
      </p:sp>
      <p:sp>
        <p:nvSpPr>
          <p:cNvPr id="6" name="Header Placeholder 5"/>
          <p:cNvSpPr>
            <a:spLocks noGrp="1"/>
          </p:cNvSpPr>
          <p:nvPr>
            <p:ph type="hdr" sz="quarter"/>
          </p:nvPr>
        </p:nvSpPr>
        <p:spPr/>
        <p:txBody>
          <a:bodyPr/>
          <a:lstStyle/>
          <a:p>
            <a:pPr>
              <a:defRPr/>
            </a:pPr>
            <a:r>
              <a:rPr lang="en-US"/>
              <a:t> </a:t>
            </a:r>
            <a:endParaRPr lang="en-US" dirty="0"/>
          </a:p>
        </p:txBody>
      </p:sp>
      <p:sp>
        <p:nvSpPr>
          <p:cNvPr id="7" name="Footer Placeholder 6"/>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1864677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EDCDD6C5-46A2-4C52-9D9F-A5659E2CC933}" type="slidenum">
              <a:rPr lang="en-US" smtClean="0"/>
              <a:t>63</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1325180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4B38B373-B09A-4814-9CDC-D57A1D3A2CFC}" type="slidenum">
              <a:rPr lang="en-US" smtClean="0"/>
              <a:t>64</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526429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31E1FC04-1751-4378-9972-3636870C7084}" type="slidenum">
              <a:rPr lang="en-US" smtClean="0"/>
              <a:t>65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914068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B457863C-6400-4CD8-9277-630183C604D6}" type="slidenum">
              <a:rPr lang="en-US" altLang="sr-Latn-RS" smtClean="0"/>
              <a:t>66</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2029326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BCEF6741-CA7E-4B9E-B413-DB7AACDD0025}" type="slidenum">
              <a:rPr lang="en-US" smtClean="0"/>
              <a:t>67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6165577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sv-SE">
              <a:latin typeface="Arial" panose="020B0604020202020204" pitchFamily="34" charset="0"/>
            </a:endParaRPr>
          </a:p>
        </p:txBody>
      </p:sp>
      <p:sp>
        <p:nvSpPr>
          <p:cNvPr id="19460"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19461"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fld id="{947E9944-FBE4-43B9-A5E5-7C8C902A7CA3}" type="slidenum">
              <a:rPr lang="en-US" altLang="sv-SE" sz="1200" smtClean="0"/>
              <a:t>68</a:t>
            </a:fld>
            <a:endParaRPr lang="en-US" altLang="sv-SE" sz="1200"/>
          </a:p>
        </p:txBody>
      </p:sp>
      <p:sp>
        <p:nvSpPr>
          <p:cNvPr id="19462"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19463"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3357222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385F7D66-7B7F-48E1-9726-DEDC4FE6C9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A3D70E4B-57DD-4D08-B9CE-21E5FA322F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30052" name="Header Placeholder 3">
            <a:extLst>
              <a:ext uri="{FF2B5EF4-FFF2-40B4-BE49-F238E27FC236}">
                <a16:creationId xmlns:a16="http://schemas.microsoft.com/office/drawing/2014/main" id="{93344E54-A4C5-448F-8691-14CC66E2C82D}"/>
              </a:ext>
            </a:extLst>
          </p:cNvPr>
          <p:cNvSpPr>
            <a:spLocks noGrp="1"/>
          </p:cNvSpPr>
          <p:nvPr>
            <p:ph type="hdr" sz="quarter"/>
          </p:nvPr>
        </p:nvSpPr>
        <p:spPr/>
        <p:txBody>
          <a:bodyPr/>
          <a:lstStyle>
            <a:lvl1pPr eaLnBrk="0" hangingPunct="0">
              <a:defRPr sz="2100">
                <a:solidFill>
                  <a:schemeClr val="tx1"/>
                </a:solidFill>
                <a:latin typeface="Arial" charset="0"/>
              </a:defRPr>
            </a:lvl1pPr>
            <a:lvl2pPr marL="784778" indent="-301838" eaLnBrk="0" hangingPunct="0">
              <a:defRPr sz="2100">
                <a:solidFill>
                  <a:schemeClr val="tx1"/>
                </a:solidFill>
                <a:latin typeface="Arial" charset="0"/>
              </a:defRPr>
            </a:lvl2pPr>
            <a:lvl3pPr marL="1207351" indent="-241470" eaLnBrk="0" hangingPunct="0">
              <a:defRPr sz="2100">
                <a:solidFill>
                  <a:schemeClr val="tx1"/>
                </a:solidFill>
                <a:latin typeface="Arial" charset="0"/>
              </a:defRPr>
            </a:lvl3pPr>
            <a:lvl4pPr marL="1690291" indent="-241470" eaLnBrk="0" hangingPunct="0">
              <a:defRPr sz="2100">
                <a:solidFill>
                  <a:schemeClr val="tx1"/>
                </a:solidFill>
                <a:latin typeface="Arial" charset="0"/>
              </a:defRPr>
            </a:lvl4pPr>
            <a:lvl5pPr marL="2173232" indent="-241470" eaLnBrk="0" hangingPunct="0">
              <a:defRPr sz="2100">
                <a:solidFill>
                  <a:schemeClr val="tx1"/>
                </a:solidFill>
                <a:latin typeface="Arial" charset="0"/>
              </a:defRPr>
            </a:lvl5pPr>
            <a:lvl6pPr marL="2656172" indent="-241470" eaLnBrk="0" fontAlgn="base" hangingPunct="0">
              <a:spcBef>
                <a:spcPct val="50000"/>
              </a:spcBef>
              <a:spcAft>
                <a:spcPct val="0"/>
              </a:spcAft>
              <a:defRPr sz="2100">
                <a:solidFill>
                  <a:schemeClr val="tx1"/>
                </a:solidFill>
                <a:latin typeface="Arial" charset="0"/>
              </a:defRPr>
            </a:lvl6pPr>
            <a:lvl7pPr marL="3139112" indent="-241470" eaLnBrk="0" fontAlgn="base" hangingPunct="0">
              <a:spcBef>
                <a:spcPct val="50000"/>
              </a:spcBef>
              <a:spcAft>
                <a:spcPct val="0"/>
              </a:spcAft>
              <a:defRPr sz="2100">
                <a:solidFill>
                  <a:schemeClr val="tx1"/>
                </a:solidFill>
                <a:latin typeface="Arial" charset="0"/>
              </a:defRPr>
            </a:lvl7pPr>
            <a:lvl8pPr marL="3622053" indent="-241470" eaLnBrk="0" fontAlgn="base" hangingPunct="0">
              <a:spcBef>
                <a:spcPct val="50000"/>
              </a:spcBef>
              <a:spcAft>
                <a:spcPct val="0"/>
              </a:spcAft>
              <a:defRPr sz="2100">
                <a:solidFill>
                  <a:schemeClr val="tx1"/>
                </a:solidFill>
                <a:latin typeface="Arial" charset="0"/>
              </a:defRPr>
            </a:lvl8pPr>
            <a:lvl9pPr marL="4104993" indent="-241470" eaLnBrk="0" fontAlgn="base" hangingPunct="0">
              <a:spcBef>
                <a:spcPct val="50000"/>
              </a:spcBef>
              <a:spcAft>
                <a:spcPct val="0"/>
              </a:spcAft>
              <a:defRPr sz="2100">
                <a:solidFill>
                  <a:schemeClr val="tx1"/>
                </a:solidFill>
                <a:latin typeface="Arial" charset="0"/>
              </a:defRPr>
            </a:lvl9pPr>
          </a:lstStyle>
          <a:p>
            <a:pPr eaLnBrk="1" hangingPunct="1">
              <a:defRPr/>
            </a:pPr>
            <a:r>
              <a:rPr lang="en-US" altLang="en-US" sz="1300"/>
              <a:t> </a:t>
            </a:r>
          </a:p>
        </p:txBody>
      </p:sp>
      <p:sp>
        <p:nvSpPr>
          <p:cNvPr id="130053" name="Date Placeholder 4">
            <a:extLst>
              <a:ext uri="{FF2B5EF4-FFF2-40B4-BE49-F238E27FC236}">
                <a16:creationId xmlns:a16="http://schemas.microsoft.com/office/drawing/2014/main" id="{4E668B8D-137F-4782-BA48-145638984705}"/>
              </a:ext>
            </a:extLst>
          </p:cNvPr>
          <p:cNvSpPr>
            <a:spLocks noGrp="1"/>
          </p:cNvSpPr>
          <p:nvPr>
            <p:ph type="dt" sz="quarter" idx="1"/>
          </p:nvPr>
        </p:nvSpPr>
        <p:spPr/>
        <p:txBody>
          <a:bodyPr/>
          <a:lstStyle>
            <a:lvl1pPr eaLnBrk="0" hangingPunct="0">
              <a:defRPr sz="2100">
                <a:solidFill>
                  <a:schemeClr val="tx1"/>
                </a:solidFill>
                <a:latin typeface="Arial" charset="0"/>
              </a:defRPr>
            </a:lvl1pPr>
            <a:lvl2pPr marL="784778" indent="-301838" eaLnBrk="0" hangingPunct="0">
              <a:defRPr sz="2100">
                <a:solidFill>
                  <a:schemeClr val="tx1"/>
                </a:solidFill>
                <a:latin typeface="Arial" charset="0"/>
              </a:defRPr>
            </a:lvl2pPr>
            <a:lvl3pPr marL="1207351" indent="-241470" eaLnBrk="0" hangingPunct="0">
              <a:defRPr sz="2100">
                <a:solidFill>
                  <a:schemeClr val="tx1"/>
                </a:solidFill>
                <a:latin typeface="Arial" charset="0"/>
              </a:defRPr>
            </a:lvl3pPr>
            <a:lvl4pPr marL="1690291" indent="-241470" eaLnBrk="0" hangingPunct="0">
              <a:defRPr sz="2100">
                <a:solidFill>
                  <a:schemeClr val="tx1"/>
                </a:solidFill>
                <a:latin typeface="Arial" charset="0"/>
              </a:defRPr>
            </a:lvl4pPr>
            <a:lvl5pPr marL="2173232" indent="-241470" eaLnBrk="0" hangingPunct="0">
              <a:defRPr sz="2100">
                <a:solidFill>
                  <a:schemeClr val="tx1"/>
                </a:solidFill>
                <a:latin typeface="Arial" charset="0"/>
              </a:defRPr>
            </a:lvl5pPr>
            <a:lvl6pPr marL="2656172" indent="-241470" eaLnBrk="0" fontAlgn="base" hangingPunct="0">
              <a:spcBef>
                <a:spcPct val="50000"/>
              </a:spcBef>
              <a:spcAft>
                <a:spcPct val="0"/>
              </a:spcAft>
              <a:defRPr sz="2100">
                <a:solidFill>
                  <a:schemeClr val="tx1"/>
                </a:solidFill>
                <a:latin typeface="Arial" charset="0"/>
              </a:defRPr>
            </a:lvl6pPr>
            <a:lvl7pPr marL="3139112" indent="-241470" eaLnBrk="0" fontAlgn="base" hangingPunct="0">
              <a:spcBef>
                <a:spcPct val="50000"/>
              </a:spcBef>
              <a:spcAft>
                <a:spcPct val="0"/>
              </a:spcAft>
              <a:defRPr sz="2100">
                <a:solidFill>
                  <a:schemeClr val="tx1"/>
                </a:solidFill>
                <a:latin typeface="Arial" charset="0"/>
              </a:defRPr>
            </a:lvl7pPr>
            <a:lvl8pPr marL="3622053" indent="-241470" eaLnBrk="0" fontAlgn="base" hangingPunct="0">
              <a:spcBef>
                <a:spcPct val="50000"/>
              </a:spcBef>
              <a:spcAft>
                <a:spcPct val="0"/>
              </a:spcAft>
              <a:defRPr sz="2100">
                <a:solidFill>
                  <a:schemeClr val="tx1"/>
                </a:solidFill>
                <a:latin typeface="Arial" charset="0"/>
              </a:defRPr>
            </a:lvl8pPr>
            <a:lvl9pPr marL="4104993" indent="-241470" eaLnBrk="0" fontAlgn="base" hangingPunct="0">
              <a:spcBef>
                <a:spcPct val="50000"/>
              </a:spcBef>
              <a:spcAft>
                <a:spcPct val="0"/>
              </a:spcAft>
              <a:defRPr sz="2100">
                <a:solidFill>
                  <a:schemeClr val="tx1"/>
                </a:solidFill>
                <a:latin typeface="Arial" charset="0"/>
              </a:defRPr>
            </a:lvl9pPr>
          </a:lstStyle>
          <a:p>
            <a:pPr eaLnBrk="1" hangingPunct="1">
              <a:defRPr/>
            </a:pPr>
            <a:r>
              <a:rPr lang="en-US" altLang="en-US" sz="1300"/>
              <a:t>2018-05-25 </a:t>
            </a:r>
          </a:p>
        </p:txBody>
      </p:sp>
      <p:sp>
        <p:nvSpPr>
          <p:cNvPr id="130054" name="Footer Placeholder 5">
            <a:extLst>
              <a:ext uri="{FF2B5EF4-FFF2-40B4-BE49-F238E27FC236}">
                <a16:creationId xmlns:a16="http://schemas.microsoft.com/office/drawing/2014/main" id="{33915B4D-451E-4BA2-A49F-D5D9FCA99C43}"/>
              </a:ext>
            </a:extLst>
          </p:cNvPr>
          <p:cNvSpPr>
            <a:spLocks noGrp="1"/>
          </p:cNvSpPr>
          <p:nvPr>
            <p:ph type="ftr" sz="quarter" idx="4"/>
          </p:nvPr>
        </p:nvSpPr>
        <p:spPr/>
        <p:txBody>
          <a:bodyPr/>
          <a:lstStyle>
            <a:lvl1pPr eaLnBrk="0" hangingPunct="0">
              <a:defRPr sz="2100">
                <a:solidFill>
                  <a:schemeClr val="tx1"/>
                </a:solidFill>
                <a:latin typeface="Arial" charset="0"/>
              </a:defRPr>
            </a:lvl1pPr>
            <a:lvl2pPr marL="784778" indent="-301838" eaLnBrk="0" hangingPunct="0">
              <a:defRPr sz="2100">
                <a:solidFill>
                  <a:schemeClr val="tx1"/>
                </a:solidFill>
                <a:latin typeface="Arial" charset="0"/>
              </a:defRPr>
            </a:lvl2pPr>
            <a:lvl3pPr marL="1207351" indent="-241470" eaLnBrk="0" hangingPunct="0">
              <a:defRPr sz="2100">
                <a:solidFill>
                  <a:schemeClr val="tx1"/>
                </a:solidFill>
                <a:latin typeface="Arial" charset="0"/>
              </a:defRPr>
            </a:lvl3pPr>
            <a:lvl4pPr marL="1690291" indent="-241470" eaLnBrk="0" hangingPunct="0">
              <a:defRPr sz="2100">
                <a:solidFill>
                  <a:schemeClr val="tx1"/>
                </a:solidFill>
                <a:latin typeface="Arial" charset="0"/>
              </a:defRPr>
            </a:lvl4pPr>
            <a:lvl5pPr marL="2173232" indent="-241470" eaLnBrk="0" hangingPunct="0">
              <a:defRPr sz="2100">
                <a:solidFill>
                  <a:schemeClr val="tx1"/>
                </a:solidFill>
                <a:latin typeface="Arial" charset="0"/>
              </a:defRPr>
            </a:lvl5pPr>
            <a:lvl6pPr marL="2656172" indent="-241470" eaLnBrk="0" fontAlgn="base" hangingPunct="0">
              <a:spcBef>
                <a:spcPct val="50000"/>
              </a:spcBef>
              <a:spcAft>
                <a:spcPct val="0"/>
              </a:spcAft>
              <a:defRPr sz="2100">
                <a:solidFill>
                  <a:schemeClr val="tx1"/>
                </a:solidFill>
                <a:latin typeface="Arial" charset="0"/>
              </a:defRPr>
            </a:lvl6pPr>
            <a:lvl7pPr marL="3139112" indent="-241470" eaLnBrk="0" fontAlgn="base" hangingPunct="0">
              <a:spcBef>
                <a:spcPct val="50000"/>
              </a:spcBef>
              <a:spcAft>
                <a:spcPct val="0"/>
              </a:spcAft>
              <a:defRPr sz="2100">
                <a:solidFill>
                  <a:schemeClr val="tx1"/>
                </a:solidFill>
                <a:latin typeface="Arial" charset="0"/>
              </a:defRPr>
            </a:lvl7pPr>
            <a:lvl8pPr marL="3622053" indent="-241470" eaLnBrk="0" fontAlgn="base" hangingPunct="0">
              <a:spcBef>
                <a:spcPct val="50000"/>
              </a:spcBef>
              <a:spcAft>
                <a:spcPct val="0"/>
              </a:spcAft>
              <a:defRPr sz="2100">
                <a:solidFill>
                  <a:schemeClr val="tx1"/>
                </a:solidFill>
                <a:latin typeface="Arial" charset="0"/>
              </a:defRPr>
            </a:lvl8pPr>
            <a:lvl9pPr marL="4104993" indent="-241470" eaLnBrk="0" fontAlgn="base" hangingPunct="0">
              <a:spcBef>
                <a:spcPct val="50000"/>
              </a:spcBef>
              <a:spcAft>
                <a:spcPct val="0"/>
              </a:spcAft>
              <a:defRPr sz="2100">
                <a:solidFill>
                  <a:schemeClr val="tx1"/>
                </a:solidFill>
                <a:latin typeface="Arial" charset="0"/>
              </a:defRPr>
            </a:lvl9pPr>
          </a:lstStyle>
          <a:p>
            <a:pPr eaLnBrk="1" hangingPunct="1">
              <a:defRPr/>
            </a:pPr>
            <a:r>
              <a:rPr lang="en-US" altLang="en-US" sz="1300"/>
              <a:t> </a:t>
            </a:r>
          </a:p>
        </p:txBody>
      </p:sp>
      <p:sp>
        <p:nvSpPr>
          <p:cNvPr id="31751" name="Slide Number Placeholder 6">
            <a:extLst>
              <a:ext uri="{FF2B5EF4-FFF2-40B4-BE49-F238E27FC236}">
                <a16:creationId xmlns:a16="http://schemas.microsoft.com/office/drawing/2014/main" id="{28E5FFF8-93EE-477B-96F4-8359EF2082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84225" indent="-301625">
              <a:spcBef>
                <a:spcPct val="30000"/>
              </a:spcBef>
              <a:defRPr sz="1200">
                <a:solidFill>
                  <a:schemeClr val="tx1"/>
                </a:solidFill>
                <a:latin typeface="Arial" panose="020B0604020202020204" pitchFamily="34" charset="0"/>
              </a:defRPr>
            </a:lvl2pPr>
            <a:lvl3pPr marL="1206500" indent="-241300">
              <a:spcBef>
                <a:spcPct val="30000"/>
              </a:spcBef>
              <a:defRPr sz="1200">
                <a:solidFill>
                  <a:schemeClr val="tx1"/>
                </a:solidFill>
                <a:latin typeface="Arial" panose="020B0604020202020204" pitchFamily="34" charset="0"/>
              </a:defRPr>
            </a:lvl3pPr>
            <a:lvl4pPr marL="1689100" indent="-241300">
              <a:spcBef>
                <a:spcPct val="30000"/>
              </a:spcBef>
              <a:defRPr sz="1200">
                <a:solidFill>
                  <a:schemeClr val="tx1"/>
                </a:solidFill>
                <a:latin typeface="Arial" panose="020B0604020202020204" pitchFamily="34" charset="0"/>
              </a:defRPr>
            </a:lvl4pPr>
            <a:lvl5pPr marL="2171700" indent="-241300">
              <a:spcBef>
                <a:spcPct val="30000"/>
              </a:spcBef>
              <a:defRPr sz="1200">
                <a:solidFill>
                  <a:schemeClr val="tx1"/>
                </a:solidFill>
                <a:latin typeface="Arial" panose="020B0604020202020204" pitchFamily="34" charset="0"/>
              </a:defRPr>
            </a:lvl5pPr>
            <a:lvl6pPr marL="2628900" indent="-241300" eaLnBrk="0" fontAlgn="base" hangingPunct="0">
              <a:spcBef>
                <a:spcPct val="30000"/>
              </a:spcBef>
              <a:spcAft>
                <a:spcPct val="0"/>
              </a:spcAft>
              <a:defRPr sz="1200">
                <a:solidFill>
                  <a:schemeClr val="tx1"/>
                </a:solidFill>
                <a:latin typeface="Arial" panose="020B0604020202020204" pitchFamily="34" charset="0"/>
              </a:defRPr>
            </a:lvl6pPr>
            <a:lvl7pPr marL="3086100" indent="-241300" eaLnBrk="0" fontAlgn="base" hangingPunct="0">
              <a:spcBef>
                <a:spcPct val="30000"/>
              </a:spcBef>
              <a:spcAft>
                <a:spcPct val="0"/>
              </a:spcAft>
              <a:defRPr sz="1200">
                <a:solidFill>
                  <a:schemeClr val="tx1"/>
                </a:solidFill>
                <a:latin typeface="Arial" panose="020B0604020202020204" pitchFamily="34" charset="0"/>
              </a:defRPr>
            </a:lvl7pPr>
            <a:lvl8pPr marL="3543300" indent="-241300" eaLnBrk="0" fontAlgn="base" hangingPunct="0">
              <a:spcBef>
                <a:spcPct val="30000"/>
              </a:spcBef>
              <a:spcAft>
                <a:spcPct val="0"/>
              </a:spcAft>
              <a:defRPr sz="1200">
                <a:solidFill>
                  <a:schemeClr val="tx1"/>
                </a:solidFill>
                <a:latin typeface="Arial" panose="020B0604020202020204" pitchFamily="34" charset="0"/>
              </a:defRPr>
            </a:lvl8pPr>
            <a:lvl9pPr marL="4000500" indent="-2413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5C5C4D28-0B97-4547-A5DE-FB720D90D98F}" type="slidenum">
              <a:rPr lang="en-US" altLang="en-US" sz="1300" smtClean="0"/>
              <a:t>69</a:t>
            </a:fld>
            <a:endParaRPr lang="en-US" altLang="en-US" sz="1300"/>
          </a:p>
        </p:txBody>
      </p:sp>
    </p:spTree>
    <p:extLst>
      <p:ext uri="{BB962C8B-B14F-4D97-AF65-F5344CB8AC3E}">
        <p14:creationId xmlns:p14="http://schemas.microsoft.com/office/powerpoint/2010/main" val="2209593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effectLst/>
                <a:latin typeface="Arial" charset="0"/>
                <a:ea typeface="+mn-ea"/>
                <a:cs typeface="+mn-cs"/>
              </a:rPr>
              <a:t>The external database – often simply called SW external database – with the term “</a:t>
            </a:r>
            <a:r>
              <a:rPr lang="en-US" sz="1200" b="1" i="1" kern="1200" dirty="0">
                <a:solidFill>
                  <a:schemeClr val="tx1"/>
                </a:solidFill>
                <a:effectLst/>
                <a:latin typeface="Arial" charset="0"/>
                <a:ea typeface="+mn-ea"/>
                <a:cs typeface="+mn-cs"/>
              </a:rPr>
              <a:t>external</a:t>
            </a:r>
            <a:r>
              <a:rPr lang="en-US" sz="1200" kern="1200" dirty="0">
                <a:solidFill>
                  <a:schemeClr val="tx1"/>
                </a:solidFill>
                <a:effectLst/>
                <a:latin typeface="Arial" charset="0"/>
                <a:ea typeface="+mn-ea"/>
                <a:cs typeface="+mn-cs"/>
              </a:rPr>
              <a:t>” is seen from SW point of view and refers to the fact that the database files are provided in txt-files outside of the actual radio SW. </a:t>
            </a:r>
          </a:p>
          <a:p>
            <a:pPr marL="228600" indent="-228600">
              <a:buAutoNum type="arabicPeriod"/>
            </a:pPr>
            <a:r>
              <a:rPr lang="en-US" sz="1200" b="0" i="0" kern="1200" dirty="0">
                <a:solidFill>
                  <a:schemeClr val="tx1"/>
                </a:solidFill>
                <a:effectLst/>
                <a:latin typeface="Arial" charset="0"/>
                <a:ea typeface="+mn-ea"/>
                <a:cs typeface="+mn-cs"/>
              </a:rPr>
              <a:t>The </a:t>
            </a:r>
            <a:r>
              <a:rPr lang="en-US" sz="1200" kern="1200" dirty="0">
                <a:solidFill>
                  <a:schemeClr val="tx1"/>
                </a:solidFill>
                <a:effectLst/>
                <a:latin typeface="Arial" charset="0"/>
                <a:ea typeface="+mn-ea"/>
                <a:cs typeface="+mn-cs"/>
              </a:rPr>
              <a:t>production database</a:t>
            </a:r>
            <a:r>
              <a:rPr lang="en-US" sz="1200" b="0" i="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should only have parameters that is changing on a per unit level. The production database is </a:t>
            </a:r>
            <a:r>
              <a:rPr lang="en-US" sz="1200" b="0" i="0" kern="1200" dirty="0">
                <a:solidFill>
                  <a:schemeClr val="tx1"/>
                </a:solidFill>
                <a:effectLst/>
                <a:latin typeface="Arial" charset="0"/>
                <a:ea typeface="+mn-ea"/>
                <a:cs typeface="+mn-cs"/>
              </a:rPr>
              <a:t>divided into two parts</a:t>
            </a:r>
            <a:endParaRPr lang="en-US" sz="1200" kern="1200" dirty="0">
              <a:solidFill>
                <a:schemeClr val="tx1"/>
              </a:solidFill>
              <a:effectLst/>
              <a:latin typeface="Arial" charset="0"/>
              <a:ea typeface="+mn-ea"/>
              <a:cs typeface="+mn-cs"/>
            </a:endParaRPr>
          </a:p>
          <a:p>
            <a:pPr lvl="1"/>
            <a:r>
              <a:rPr lang="en-US" sz="1200" kern="1200" dirty="0">
                <a:solidFill>
                  <a:schemeClr val="tx1"/>
                </a:solidFill>
                <a:effectLst/>
                <a:latin typeface="Arial" charset="0"/>
                <a:ea typeface="+mn-ea"/>
                <a:cs typeface="+mn-cs"/>
              </a:rPr>
              <a:t>Configuration part</a:t>
            </a:r>
          </a:p>
          <a:p>
            <a:pPr lvl="1"/>
            <a:r>
              <a:rPr lang="en-US" sz="1200" kern="1200" dirty="0">
                <a:solidFill>
                  <a:schemeClr val="tx1"/>
                </a:solidFill>
                <a:effectLst/>
                <a:latin typeface="Arial" charset="0"/>
                <a:ea typeface="+mn-ea"/>
                <a:cs typeface="+mn-cs"/>
              </a:rPr>
              <a:t>Calibration part.</a:t>
            </a:r>
          </a:p>
          <a:p>
            <a:pPr marL="228600" indent="-228600">
              <a:buAutoNum type="arabicPeriod"/>
            </a:pPr>
            <a:r>
              <a:rPr lang="en-US" sz="1200" kern="1200" dirty="0">
                <a:solidFill>
                  <a:schemeClr val="tx1"/>
                </a:solidFill>
                <a:effectLst/>
                <a:latin typeface="Arial" charset="0"/>
                <a:ea typeface="+mn-ea"/>
                <a:cs typeface="+mn-cs"/>
              </a:rPr>
              <a:t>The content of the production database is written into flash</a:t>
            </a:r>
            <a:r>
              <a:rPr lang="en-US" sz="1200" kern="1200" baseline="0" dirty="0">
                <a:solidFill>
                  <a:schemeClr val="tx1"/>
                </a:solidFill>
                <a:effectLst/>
                <a:latin typeface="Arial" charset="0"/>
                <a:ea typeface="+mn-ea"/>
                <a:cs typeface="+mn-cs"/>
              </a:rPr>
              <a:t> memory of</a:t>
            </a:r>
            <a:r>
              <a:rPr lang="en-US" sz="1200" kern="1200" dirty="0">
                <a:solidFill>
                  <a:schemeClr val="tx1"/>
                </a:solidFill>
                <a:effectLst/>
                <a:latin typeface="Arial" charset="0"/>
                <a:ea typeface="+mn-ea"/>
                <a:cs typeface="+mn-cs"/>
              </a:rPr>
              <a:t> radio hardware during production phase, </a:t>
            </a:r>
            <a:r>
              <a:rPr lang="en-US" sz="1200" b="0" i="0" kern="1200" dirty="0">
                <a:solidFill>
                  <a:schemeClr val="tx1"/>
                </a:solidFill>
                <a:effectLst/>
                <a:latin typeface="Arial" charset="0"/>
                <a:ea typeface="+mn-ea"/>
                <a:cs typeface="+mn-cs"/>
              </a:rPr>
              <a:t>The configuration part is handling information about power class frequency ranges and so on. The calibration part handles production calibrated values such as gain and frequency correction tables. </a:t>
            </a:r>
          </a:p>
          <a:p>
            <a:pPr marL="228600" indent="-228600">
              <a:buAutoNum type="arabicPeriod"/>
            </a:pPr>
            <a:r>
              <a:rPr lang="en-US" sz="1200" b="0" i="0" kern="1200" dirty="0">
                <a:solidFill>
                  <a:schemeClr val="tx1"/>
                </a:solidFill>
                <a:effectLst/>
                <a:latin typeface="Arial" charset="0"/>
                <a:ea typeface="+mn-ea"/>
                <a:cs typeface="+mn-cs"/>
              </a:rPr>
              <a:t>*** </a:t>
            </a:r>
            <a:r>
              <a:rPr lang="en-US" sz="1200" kern="1200" dirty="0">
                <a:solidFill>
                  <a:schemeClr val="tx1"/>
                </a:solidFill>
                <a:effectLst/>
                <a:latin typeface="Arial" charset="0"/>
                <a:ea typeface="+mn-ea"/>
                <a:cs typeface="+mn-cs"/>
              </a:rPr>
              <a:t>The production database entries override software database entries with same base name. They cannot be changed after radio units are delivered to customers without a new revision of product.***</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sz="1200" kern="1200" dirty="0">
                <a:solidFill>
                  <a:schemeClr val="tx1"/>
                </a:solidFill>
                <a:effectLst/>
                <a:latin typeface="Arial" charset="0"/>
                <a:ea typeface="+mn-ea"/>
                <a:cs typeface="+mn-cs"/>
              </a:rPr>
              <a:t>The production database and PA production database are also called hardware database (or HW database) since their parameters are written into the radio hardware.</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sz="1200" b="0" i="0" kern="1200" dirty="0">
                <a:solidFill>
                  <a:schemeClr val="tx1"/>
                </a:solidFill>
                <a:effectLst/>
                <a:latin typeface="Arial" charset="0"/>
                <a:ea typeface="+mn-ea"/>
                <a:cs typeface="+mn-cs"/>
              </a:rPr>
              <a:t>The </a:t>
            </a:r>
            <a:r>
              <a:rPr lang="en-US" sz="1200" kern="1200" dirty="0">
                <a:solidFill>
                  <a:schemeClr val="tx1"/>
                </a:solidFill>
                <a:effectLst/>
                <a:latin typeface="Arial" charset="0"/>
                <a:ea typeface="+mn-ea"/>
                <a:cs typeface="+mn-cs"/>
              </a:rPr>
              <a:t>PA production database shall be loaded to EEPROM. It shall contain </a:t>
            </a:r>
            <a:r>
              <a:rPr lang="en-US" sz="1200" kern="1200" dirty="0" err="1">
                <a:solidFill>
                  <a:schemeClr val="tx1"/>
                </a:solidFill>
                <a:effectLst/>
                <a:latin typeface="Arial" charset="0"/>
                <a:ea typeface="+mn-ea"/>
                <a:cs typeface="+mn-cs"/>
              </a:rPr>
              <a:t>powClass</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Idq</a:t>
            </a:r>
            <a:r>
              <a:rPr lang="en-US" sz="1200" kern="1200" dirty="0">
                <a:solidFill>
                  <a:schemeClr val="tx1"/>
                </a:solidFill>
                <a:effectLst/>
                <a:latin typeface="Arial" charset="0"/>
                <a:ea typeface="+mn-ea"/>
                <a:cs typeface="+mn-cs"/>
              </a:rPr>
              <a:t> (DPA and </a:t>
            </a:r>
            <a:r>
              <a:rPr lang="en-US" sz="1200" kern="1200" dirty="0" err="1">
                <a:solidFill>
                  <a:schemeClr val="tx1"/>
                </a:solidFill>
                <a:effectLst/>
                <a:latin typeface="Arial" charset="0"/>
                <a:ea typeface="+mn-ea"/>
                <a:cs typeface="+mn-cs"/>
              </a:rPr>
              <a:t>Mpa</a:t>
            </a:r>
            <a:r>
              <a:rPr lang="en-US" sz="1200" kern="1200" dirty="0">
                <a:solidFill>
                  <a:schemeClr val="tx1"/>
                </a:solidFill>
                <a:effectLst/>
                <a:latin typeface="Arial" charset="0"/>
                <a:ea typeface="+mn-ea"/>
                <a:cs typeface="+mn-cs"/>
              </a:rPr>
              <a:t> bias), Address, channel and sub channel to all PA components that is digitally controlled - basically all other things that is not placed in the </a:t>
            </a:r>
            <a:r>
              <a:rPr lang="en-US" sz="1200" b="1" i="1" kern="1200" dirty="0">
                <a:solidFill>
                  <a:schemeClr val="tx1"/>
                </a:solidFill>
                <a:effectLst/>
                <a:latin typeface="Arial" charset="0"/>
                <a:ea typeface="+mn-ea"/>
                <a:cs typeface="+mn-cs"/>
              </a:rPr>
              <a:t>PaSwDb.txt</a:t>
            </a:r>
            <a:r>
              <a:rPr lang="en-US" sz="1200" kern="1200" dirty="0">
                <a:solidFill>
                  <a:schemeClr val="tx1"/>
                </a:solidFill>
                <a:effectLst/>
                <a:latin typeface="Arial" charset="0"/>
                <a:ea typeface="+mn-ea"/>
                <a:cs typeface="+mn-cs"/>
              </a:rPr>
              <a:t> which is part of external database.</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sz="1200" kern="1200" dirty="0">
                <a:solidFill>
                  <a:schemeClr val="tx1"/>
                </a:solidFill>
                <a:effectLst/>
                <a:latin typeface="Arial" charset="0"/>
                <a:ea typeface="+mn-ea"/>
                <a:cs typeface="+mn-cs"/>
              </a:rPr>
              <a:t>The Board parameter file is essentially one file per </a:t>
            </a:r>
            <a:r>
              <a:rPr lang="en-US" sz="1200" kern="1200" dirty="0" err="1">
                <a:solidFill>
                  <a:schemeClr val="tx1"/>
                </a:solidFill>
                <a:effectLst/>
                <a:latin typeface="Arial" charset="0"/>
                <a:ea typeface="+mn-ea"/>
                <a:cs typeface="+mn-cs"/>
              </a:rPr>
              <a:t>xRU</a:t>
            </a:r>
            <a:r>
              <a:rPr lang="en-US" sz="1200" kern="1200" dirty="0">
                <a:solidFill>
                  <a:schemeClr val="tx1"/>
                </a:solidFill>
                <a:effectLst/>
                <a:latin typeface="Arial" charset="0"/>
                <a:ea typeface="+mn-ea"/>
                <a:cs typeface="+mn-cs"/>
              </a:rPr>
              <a:t> platform containing parameters controlling the XP platform by describing the HW environment via parameter values.</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r>
              <a:rPr lang="en-US" sz="1200" kern="1200" dirty="0">
                <a:solidFill>
                  <a:schemeClr val="tx1"/>
                </a:solidFill>
                <a:effectLst/>
                <a:latin typeface="Arial" charset="0"/>
                <a:ea typeface="+mn-ea"/>
                <a:cs typeface="+mn-cs"/>
              </a:rPr>
              <a:t>The component configuration ID database is part of the external database (the external database consists of SW external database and the component configuration ID database.) and consists of 14 files managed by radio HW design team.</a:t>
            </a:r>
          </a:p>
          <a:p>
            <a:pPr marL="228600" marR="0" lvl="0" indent="-228600" algn="l" defTabSz="914400" rtl="0" eaLnBrk="1" fontAlgn="base" latinLnBrk="0" hangingPunct="1">
              <a:lnSpc>
                <a:spcPct val="100000"/>
              </a:lnSpc>
              <a:spcBef>
                <a:spcPct val="30000"/>
              </a:spcBef>
              <a:spcAft>
                <a:spcPct val="0"/>
              </a:spcAft>
              <a:buClrTx/>
              <a:buSzTx/>
              <a:buFontTx/>
              <a:buAutoNum type="arabicPeriod"/>
              <a:tabLst/>
              <a:defRPr/>
            </a:pPr>
            <a:endParaRPr lang="en-US" sz="1200" kern="1200" dirty="0">
              <a:solidFill>
                <a:schemeClr val="tx1"/>
              </a:solidFill>
              <a:effectLst/>
              <a:latin typeface="Arial" charset="0"/>
              <a:ea typeface="+mn-ea"/>
              <a:cs typeface="+mn-cs"/>
            </a:endParaRPr>
          </a:p>
          <a:p>
            <a:pPr marL="0" indent="0">
              <a:buNone/>
            </a:pPr>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ACF61284-D902-4043-B1C3-D3A2C5A842CA}" type="slidenum">
              <a:rPr lang="en-US" smtClean="0"/>
              <a:t>70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367442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7D3FD81A-8901-4828-90F5-699D003ADAC0}" type="slidenum">
              <a:rPr lang="en-US" smtClean="0"/>
              <a:t>71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72197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F26762-60A9-408F-B004-6DC753FC7EA9}" type="slidenum">
              <a:rPr lang="en-US" altLang="en-US" smtClean="0">
                <a:cs typeface="Arial" panose="020B0604020202020204" pitchFamily="34" charset="0"/>
              </a:rPr>
              <a:t>9</a:t>
            </a:fld>
            <a:endParaRPr lang="en-US" altLang="en-US">
              <a:cs typeface="Arial" panose="020B0604020202020204"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
        <p:nvSpPr>
          <p:cNvPr id="2" name="Header Placeholder 1">
            <a:extLst>
              <a:ext uri="{FF2B5EF4-FFF2-40B4-BE49-F238E27FC236}">
                <a16:creationId xmlns:a16="http://schemas.microsoft.com/office/drawing/2014/main" id="{BD83E978-4BB9-439D-8873-E95F351AD446}"/>
              </a:ext>
            </a:extLst>
          </p:cNvPr>
          <p:cNvSpPr>
            <a:spLocks noGrp="1"/>
          </p:cNvSpPr>
          <p:nvPr>
            <p:ph type="hdr" sz="quarter"/>
          </p:nvPr>
        </p:nvSpPr>
        <p:spPr/>
        <p:txBody>
          <a:bodyPr/>
          <a:lstStyle/>
          <a:p>
            <a:r>
              <a:rPr lang="en-US"/>
              <a:t> </a:t>
            </a:r>
          </a:p>
        </p:txBody>
      </p:sp>
      <p:sp>
        <p:nvSpPr>
          <p:cNvPr id="3" name="Footer Placeholder 2">
            <a:extLst>
              <a:ext uri="{FF2B5EF4-FFF2-40B4-BE49-F238E27FC236}">
                <a16:creationId xmlns:a16="http://schemas.microsoft.com/office/drawing/2014/main" id="{C275F18D-B649-4BD1-B903-50307A8422D8}"/>
              </a:ext>
            </a:extLst>
          </p:cNvPr>
          <p:cNvSpPr>
            <a:spLocks noGrp="1"/>
          </p:cNvSpPr>
          <p:nvPr>
            <p:ph type="ftr" sz="quarter" idx="4"/>
          </p:nvPr>
        </p:nvSpPr>
        <p:spPr/>
        <p:txBody>
          <a:bodyPr/>
          <a:lstStyle/>
          <a:p>
            <a:r>
              <a:rPr lang="en-US"/>
              <a:t> </a:t>
            </a:r>
          </a:p>
        </p:txBody>
      </p:sp>
      <p:sp>
        <p:nvSpPr>
          <p:cNvPr id="4" name="Date Placeholder 3">
            <a:extLst>
              <a:ext uri="{FF2B5EF4-FFF2-40B4-BE49-F238E27FC236}">
                <a16:creationId xmlns:a16="http://schemas.microsoft.com/office/drawing/2014/main" id="{DB3F688A-572E-401F-91E0-0F6606CE4CBC}"/>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12417046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7B045E6A-48B9-4CD3-B927-6CAA120C58A9}" type="slidenum">
              <a:rPr lang="en-US" smtClean="0"/>
              <a:t>72</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101941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EE304D18-8391-4C1F-90C5-208D16D4AFF6}" type="slidenum">
              <a:rPr lang="en-US" smtClean="0"/>
              <a:t>73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3376477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EFD4471-3E79-4E89-B9D0-0B396598820C}" type="slidenum">
              <a:rPr lang="en-US" smtClean="0"/>
              <a:t>74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081151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DAF6AF7-9C79-49DB-87B7-D488E17584D7}" type="slidenum">
              <a:rPr lang="en-US" smtClean="0"/>
              <a:t>75</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926688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100DD64-E011-463D-8571-EF278C76B6AB}" type="slidenum">
              <a:rPr lang="en-US" smtClean="0"/>
              <a:t>76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26087703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sv-SE">
              <a:latin typeface="Arial" panose="020B0604020202020204" pitchFamily="34" charset="0"/>
            </a:endParaRPr>
          </a:p>
        </p:txBody>
      </p:sp>
      <p:sp>
        <p:nvSpPr>
          <p:cNvPr id="2150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2018-05-25 </a:t>
            </a:r>
          </a:p>
        </p:txBody>
      </p:sp>
      <p:sp>
        <p:nvSpPr>
          <p:cNvPr id="21509" name="Slide Number Placeholder 4"/>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fld id="{21E614A2-8F38-471E-96EE-D8C874397E6A}" type="slidenum">
              <a:rPr lang="en-US" altLang="sv-SE" sz="1200" smtClean="0"/>
              <a:t>77</a:t>
            </a:fld>
            <a:endParaRPr lang="en-US" altLang="sv-SE" sz="1200"/>
          </a:p>
        </p:txBody>
      </p:sp>
      <p:sp>
        <p:nvSpPr>
          <p:cNvPr id="21510"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
        <p:nvSpPr>
          <p:cNvPr id="21511"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charset="0"/>
              </a:defRPr>
            </a:lvl1pPr>
            <a:lvl2pPr marL="742950" indent="-285750" eaLnBrk="0" hangingPunct="0">
              <a:spcBef>
                <a:spcPct val="50000"/>
              </a:spcBef>
              <a:defRPr sz="2000">
                <a:solidFill>
                  <a:schemeClr val="tx1"/>
                </a:solidFill>
                <a:latin typeface="Arial" charset="0"/>
              </a:defRPr>
            </a:lvl2pPr>
            <a:lvl3pPr marL="1143000" indent="-228600" eaLnBrk="0" hangingPunct="0">
              <a:spcBef>
                <a:spcPct val="50000"/>
              </a:spcBef>
              <a:defRPr sz="2000">
                <a:solidFill>
                  <a:schemeClr val="tx1"/>
                </a:solidFill>
                <a:latin typeface="Arial" charset="0"/>
              </a:defRPr>
            </a:lvl3pPr>
            <a:lvl4pPr marL="1600200" indent="-228600" eaLnBrk="0" hangingPunct="0">
              <a:spcBef>
                <a:spcPct val="50000"/>
              </a:spcBef>
              <a:defRPr sz="2000">
                <a:solidFill>
                  <a:schemeClr val="tx1"/>
                </a:solidFill>
                <a:latin typeface="Arial" charset="0"/>
              </a:defRPr>
            </a:lvl4pPr>
            <a:lvl5pPr marL="2057400" indent="-228600" eaLnBrk="0" hangingPunct="0">
              <a:spcBef>
                <a:spcPct val="50000"/>
              </a:spcBef>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hangingPunct="1">
              <a:defRPr/>
            </a:pPr>
            <a:r>
              <a:rPr lang="en-US" sz="1200"/>
              <a:t> </a:t>
            </a:r>
          </a:p>
        </p:txBody>
      </p:sp>
    </p:spTree>
    <p:extLst>
      <p:ext uri="{BB962C8B-B14F-4D97-AF65-F5344CB8AC3E}">
        <p14:creationId xmlns:p14="http://schemas.microsoft.com/office/powerpoint/2010/main" val="26908959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FDA970DF-F164-41E6-81A3-BA74493B8C25}" type="slidenum">
              <a:rPr lang="en-US" smtClean="0"/>
              <a:t>78</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41002003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D3054744-9EFE-4C34-AC1E-1F5EDF178F4D}" type="slidenum">
              <a:rPr lang="en-US" smtClean="0"/>
              <a:t>79</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7682678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AC41E138-7DAC-4AD3-8AD9-61B7E819D44B}" type="slidenum">
              <a:rPr lang="en-US" smtClean="0"/>
              <a:t>80</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1983295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46054AC1-2B90-4946-AD62-D16E22E288EB}" type="slidenum">
              <a:rPr lang="en-US" smtClean="0"/>
              <a:t>81</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82372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7FD529-9AE5-4D64-B6A0-464B17457E8C}" type="slidenum">
              <a:rPr lang="en-US" altLang="en-US" smtClean="0">
                <a:cs typeface="Arial" panose="020B0604020202020204" pitchFamily="34" charset="0"/>
              </a:rPr>
              <a:t>10</a:t>
            </a:fld>
            <a:endParaRPr lang="en-US" altLang="en-US">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
        <p:nvSpPr>
          <p:cNvPr id="2" name="Header Placeholder 1">
            <a:extLst>
              <a:ext uri="{FF2B5EF4-FFF2-40B4-BE49-F238E27FC236}">
                <a16:creationId xmlns:a16="http://schemas.microsoft.com/office/drawing/2014/main" id="{D10F7D62-2861-4AE4-A6FA-42A74AAF8520}"/>
              </a:ext>
            </a:extLst>
          </p:cNvPr>
          <p:cNvSpPr>
            <a:spLocks noGrp="1"/>
          </p:cNvSpPr>
          <p:nvPr>
            <p:ph type="hdr" sz="quarter"/>
          </p:nvPr>
        </p:nvSpPr>
        <p:spPr/>
        <p:txBody>
          <a:bodyPr/>
          <a:lstStyle/>
          <a:p>
            <a:r>
              <a:rPr lang="en-US"/>
              <a:t> </a:t>
            </a:r>
          </a:p>
        </p:txBody>
      </p:sp>
      <p:sp>
        <p:nvSpPr>
          <p:cNvPr id="3" name="Footer Placeholder 2">
            <a:extLst>
              <a:ext uri="{FF2B5EF4-FFF2-40B4-BE49-F238E27FC236}">
                <a16:creationId xmlns:a16="http://schemas.microsoft.com/office/drawing/2014/main" id="{312F29E9-F663-4149-B1C4-AE59A73B1507}"/>
              </a:ext>
            </a:extLst>
          </p:cNvPr>
          <p:cNvSpPr>
            <a:spLocks noGrp="1"/>
          </p:cNvSpPr>
          <p:nvPr>
            <p:ph type="ftr" sz="quarter" idx="4"/>
          </p:nvPr>
        </p:nvSpPr>
        <p:spPr/>
        <p:txBody>
          <a:bodyPr/>
          <a:lstStyle/>
          <a:p>
            <a:r>
              <a:rPr lang="en-US"/>
              <a:t> </a:t>
            </a:r>
          </a:p>
        </p:txBody>
      </p:sp>
      <p:sp>
        <p:nvSpPr>
          <p:cNvPr id="4" name="Date Placeholder 3">
            <a:extLst>
              <a:ext uri="{FF2B5EF4-FFF2-40B4-BE49-F238E27FC236}">
                <a16:creationId xmlns:a16="http://schemas.microsoft.com/office/drawing/2014/main" id="{BDBD168A-6172-4F87-9FBB-2974CDEC8BC2}"/>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38918991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0F58C75-0195-400E-B62F-D04F16461135}" type="slidenum">
              <a:rPr lang="en-US" smtClean="0"/>
              <a:t>82</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332060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0C8D034F-BB08-485F-9BAA-1E03B4C87338}" type="slidenum">
              <a:rPr lang="en-US" smtClean="0"/>
              <a:t>83</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008981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1156D282-6729-44B0-AF23-F1157FB4B25B}" type="slidenum">
              <a:rPr lang="en-US" smtClean="0"/>
              <a:t>84</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9935371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Cap: RF port filter branch</a:t>
            </a:r>
          </a:p>
          <a:p>
            <a:pPr lvl="1"/>
            <a:r>
              <a:rPr lang="en-US" dirty="0"/>
              <a:t>Data port</a:t>
            </a:r>
          </a:p>
          <a:p>
            <a:pPr lvl="1"/>
            <a:r>
              <a:rPr lang="en-US" dirty="0"/>
              <a:t>Reporting</a:t>
            </a:r>
          </a:p>
          <a:p>
            <a:pPr lvl="1"/>
            <a:r>
              <a:rPr lang="en-US" dirty="0"/>
              <a:t>TX/RX bandwidth</a:t>
            </a:r>
          </a:p>
          <a:p>
            <a:pPr lvl="1"/>
            <a:r>
              <a:rPr lang="en-US" dirty="0"/>
              <a:t>No of TX or RX ports</a:t>
            </a:r>
          </a:p>
          <a:p>
            <a:pPr lvl="1"/>
            <a:r>
              <a:rPr lang="en-US" dirty="0"/>
              <a:t>Duplex mode</a:t>
            </a:r>
          </a:p>
          <a:p>
            <a:pPr lvl="1"/>
            <a:r>
              <a:rPr lang="en-US" dirty="0"/>
              <a:t>Sub band / full band support, </a:t>
            </a:r>
          </a:p>
          <a:p>
            <a:pPr lvl="1"/>
            <a:r>
              <a:rPr lang="en-US" dirty="0"/>
              <a:t>PAR (peak-to-average ratio)</a:t>
            </a:r>
          </a:p>
          <a:p>
            <a:pPr lvl="1"/>
            <a:r>
              <a:rPr lang="en-US" dirty="0"/>
              <a:t>GSM IPM capability</a:t>
            </a:r>
          </a:p>
          <a:p>
            <a:pPr lvl="1"/>
            <a:r>
              <a:rPr lang="en-US" dirty="0"/>
              <a:t>TX port minimum output power and dynamic power range</a:t>
            </a:r>
          </a:p>
          <a:p>
            <a:pPr lvl="1"/>
            <a:r>
              <a:rPr lang="en-US" dirty="0"/>
              <a:t>Cross connect, Co-site ports </a:t>
            </a:r>
          </a:p>
          <a:p>
            <a:pPr lvl="1"/>
            <a:r>
              <a:rPr lang="en-US" dirty="0"/>
              <a:t>HW performance</a:t>
            </a:r>
          </a:p>
          <a:p>
            <a:pPr lvl="1"/>
            <a:r>
              <a:rPr lang="en-US" dirty="0"/>
              <a:t>Supported carrier types, additional carrier types, and RAT   :</a:t>
            </a:r>
            <a:r>
              <a:rPr lang="en-US" sz="1200" b="1" i="1" kern="1200" dirty="0">
                <a:solidFill>
                  <a:schemeClr val="tx1"/>
                </a:solidFill>
                <a:effectLst/>
                <a:latin typeface="Arial" charset="0"/>
                <a:ea typeface="+mn-ea"/>
                <a:cs typeface="+mn-cs"/>
              </a:rPr>
              <a:t>/id_ruType_1.5.0/Band0/</a:t>
            </a:r>
            <a:r>
              <a:rPr lang="en-US" sz="1200" b="1" i="1" kern="1200" dirty="0" err="1">
                <a:solidFill>
                  <a:schemeClr val="tx1"/>
                </a:solidFill>
                <a:effectLst/>
                <a:latin typeface="Arial" charset="0"/>
                <a:ea typeface="+mn-ea"/>
                <a:cs typeface="+mn-cs"/>
              </a:rPr>
              <a:t>supportedRat</a:t>
            </a:r>
            <a:r>
              <a:rPr lang="en-US" sz="1200" b="1" i="1" kern="1200" dirty="0">
                <a:solidFill>
                  <a:schemeClr val="tx1"/>
                </a:solidFill>
                <a:effectLst/>
                <a:latin typeface="Arial" charset="0"/>
                <a:ea typeface="+mn-ea"/>
                <a:cs typeface="+mn-cs"/>
              </a:rPr>
              <a:t>   char   "W L"</a:t>
            </a:r>
            <a:endParaRPr lang="en-US" dirty="0"/>
          </a:p>
          <a:p>
            <a:pPr lvl="1"/>
            <a:r>
              <a:rPr lang="en-US" dirty="0"/>
              <a:t>HW specific aux voltages capabilities</a:t>
            </a:r>
          </a:p>
          <a:p>
            <a:pPr lvl="1"/>
            <a:r>
              <a:rPr lang="en-US" dirty="0"/>
              <a:t>Available antenna port</a:t>
            </a:r>
          </a:p>
          <a:p>
            <a:pPr lvl="1"/>
            <a:r>
              <a:rPr lang="en-US" dirty="0"/>
              <a:t>Number of static devices reported over the ANTPI</a:t>
            </a:r>
          </a:p>
          <a:p>
            <a:pPr lvl="1"/>
            <a:endParaRPr lang="en-US" dirty="0"/>
          </a:p>
          <a:p>
            <a:pPr lvl="1"/>
            <a:r>
              <a:rPr lang="en-US" dirty="0" err="1"/>
              <a:t>Conf:Bandwidth</a:t>
            </a:r>
            <a:r>
              <a:rPr lang="en-US" dirty="0"/>
              <a:t> information</a:t>
            </a:r>
          </a:p>
          <a:p>
            <a:pPr lvl="1"/>
            <a:r>
              <a:rPr lang="en-US" dirty="0"/>
              <a:t>Filter branch usage information</a:t>
            </a:r>
          </a:p>
          <a:p>
            <a:pPr lvl="1"/>
            <a:r>
              <a:rPr lang="en-US" dirty="0"/>
              <a:t>Frequency offsets for NCO</a:t>
            </a:r>
          </a:p>
          <a:p>
            <a:pPr lvl="1"/>
            <a:r>
              <a:rPr lang="en-US" dirty="0"/>
              <a:t>Internal data link usage</a:t>
            </a:r>
          </a:p>
          <a:p>
            <a:pPr lvl="1"/>
            <a:r>
              <a:rPr lang="en-US" dirty="0"/>
              <a:t>DL and UL data interface sample rate and sub sample definitions</a:t>
            </a:r>
          </a:p>
          <a:p>
            <a:pPr lvl="1"/>
            <a:r>
              <a:rPr lang="en-US" dirty="0"/>
              <a:t>DL carrier power default values for compensation and definition of the scaling of baseband signals per carrier type</a:t>
            </a:r>
          </a:p>
          <a:p>
            <a:pPr lvl="1"/>
            <a:r>
              <a:rPr lang="en-US" dirty="0"/>
              <a:t>Internal data rate at carrier combiner</a:t>
            </a:r>
          </a:p>
          <a:p>
            <a:pPr lvl="1"/>
            <a:r>
              <a:rPr lang="en-US" dirty="0"/>
              <a:t>Samples per symbol in LTE phase compensation</a:t>
            </a:r>
          </a:p>
          <a:p>
            <a:pPr lvl="1"/>
            <a:r>
              <a:rPr lang="en-US" dirty="0"/>
              <a:t>MPL settings (0.1dB) relation to 2914</a:t>
            </a:r>
          </a:p>
          <a:p>
            <a:pPr lvl="1"/>
            <a:r>
              <a:rPr lang="en-US" dirty="0"/>
              <a:t>MPL maximal allowed (0.1dB) gain for WCDMA</a:t>
            </a:r>
          </a:p>
          <a:p>
            <a:pPr lvl="1"/>
            <a:r>
              <a:rPr lang="en-US" dirty="0"/>
              <a:t>Required power reduction (0.1dB) at Normal to high temp</a:t>
            </a:r>
          </a:p>
          <a:p>
            <a:pPr lvl="1"/>
            <a:r>
              <a:rPr lang="en-US" dirty="0"/>
              <a:t>Equalizer parameters</a:t>
            </a:r>
          </a:p>
          <a:p>
            <a:pPr lvl="1"/>
            <a:r>
              <a:rPr lang="en-US" dirty="0"/>
              <a:t>Sub band related parameters</a:t>
            </a:r>
          </a:p>
          <a:p>
            <a:pPr lvl="1"/>
            <a:r>
              <a:rPr lang="en-US" dirty="0"/>
              <a:t>Seamless Power Level Change (SPLC) parameters</a:t>
            </a:r>
          </a:p>
          <a:p>
            <a:pPr lvl="1"/>
            <a:r>
              <a:rPr lang="en-US" dirty="0"/>
              <a:t>Frequency hopping support parameters</a:t>
            </a:r>
          </a:p>
          <a:p>
            <a:pPr lvl="1"/>
            <a:r>
              <a:rPr lang="en-US" dirty="0"/>
              <a:t>WCDMA band specific aux voltages</a:t>
            </a:r>
          </a:p>
          <a:p>
            <a:pPr lvl="1"/>
            <a:r>
              <a:rPr lang="en-US" dirty="0"/>
              <a:t>Antenna Voltage supervision limits</a:t>
            </a:r>
          </a:p>
          <a:p>
            <a:pPr lvl="1"/>
            <a:endParaRPr lang="en-US" dirty="0"/>
          </a:p>
          <a:p>
            <a:pPr lvl="1"/>
            <a:endParaRPr lang="en-US" dirty="0"/>
          </a:p>
          <a:p>
            <a:pPr lvl="1"/>
            <a:endParaRPr lang="en-US" dirty="0"/>
          </a:p>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4EA14D2D-8A12-4CAE-8DD5-0C1C830DF54C}" type="slidenum">
              <a:rPr lang="en-US" smtClean="0"/>
              <a:t>85</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9498959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D5E8F62-5986-4140-B477-C764D025A5AC}" type="slidenum">
              <a:rPr lang="en-US" smtClean="0"/>
              <a:t>86</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10522216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2018-05-25 </a:t>
            </a:r>
          </a:p>
        </p:txBody>
      </p:sp>
      <p:sp>
        <p:nvSpPr>
          <p:cNvPr id="5" name="Slide Number Placeholder 4"/>
          <p:cNvSpPr>
            <a:spLocks noGrp="1"/>
          </p:cNvSpPr>
          <p:nvPr>
            <p:ph type="sldNum" sz="quarter" idx="11"/>
          </p:nvPr>
        </p:nvSpPr>
        <p:spPr/>
        <p:txBody>
          <a:bodyPr/>
          <a:lstStyle/>
          <a:p>
            <a:fld id="{233C77F8-69F0-471E-AF23-16D3ECB52D9A}" type="slidenum">
              <a:rPr lang="en-US" smtClean="0"/>
              <a:t>87</a:t>
            </a:fld>
            <a:endParaRPr lang="en-US"/>
          </a:p>
        </p:txBody>
      </p:sp>
      <p:sp>
        <p:nvSpPr>
          <p:cNvPr id="6" name="Header Placeholder 5"/>
          <p:cNvSpPr>
            <a:spLocks noGrp="1"/>
          </p:cNvSpPr>
          <p:nvPr>
            <p:ph type="hdr" sz="quarter" idx="12"/>
          </p:nvPr>
        </p:nvSpPr>
        <p:spPr/>
        <p:txBody>
          <a:bodyPr/>
          <a:lstStyle/>
          <a:p>
            <a:r>
              <a:rPr lang="en-US"/>
              <a:t> </a:t>
            </a:r>
          </a:p>
        </p:txBody>
      </p:sp>
      <p:sp>
        <p:nvSpPr>
          <p:cNvPr id="7" name="Footer Placeholder 6"/>
          <p:cNvSpPr>
            <a:spLocks noGrp="1"/>
          </p:cNvSpPr>
          <p:nvPr>
            <p:ph type="ftr" sz="quarter" idx="13"/>
          </p:nvPr>
        </p:nvSpPr>
        <p:spPr/>
        <p:txBody>
          <a:bodyPr/>
          <a:lstStyle/>
          <a:p>
            <a:r>
              <a:rPr lang="en-US"/>
              <a:t> </a:t>
            </a:r>
          </a:p>
        </p:txBody>
      </p:sp>
    </p:spTree>
    <p:extLst>
      <p:ext uri="{BB962C8B-B14F-4D97-AF65-F5344CB8AC3E}">
        <p14:creationId xmlns:p14="http://schemas.microsoft.com/office/powerpoint/2010/main" val="3640791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21D21922-4A12-4E61-8360-FDD36838A893}" type="slidenum">
              <a:rPr lang="en-US" smtClean="0"/>
              <a:t>88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31186795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4A01BC88-92B2-4AD8-93A2-F1E3096FF85D}" type="slidenum">
              <a:rPr lang="en-US" smtClean="0"/>
              <a:t>89</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32564422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2018-05-25 </a:t>
            </a:r>
            <a:endParaRPr lang="en-US" dirty="0"/>
          </a:p>
        </p:txBody>
      </p:sp>
      <p:sp>
        <p:nvSpPr>
          <p:cNvPr id="5" name="Slide Number Placeholder 4"/>
          <p:cNvSpPr>
            <a:spLocks noGrp="1"/>
          </p:cNvSpPr>
          <p:nvPr>
            <p:ph type="sldNum" sz="quarter" idx="11"/>
          </p:nvPr>
        </p:nvSpPr>
        <p:spPr/>
        <p:txBody>
          <a:bodyPr/>
          <a:lstStyle/>
          <a:p>
            <a:pPr>
              <a:defRPr/>
            </a:pPr>
            <a:fld id="{4F4DED9B-19DB-4F75-B891-A9FA4B7EE11E}" type="slidenum">
              <a:rPr lang="en-US" smtClean="0"/>
              <a:t>90</a:t>
            </a:fld>
            <a:endParaRPr lang="en-US" dirty="0"/>
          </a:p>
        </p:txBody>
      </p:sp>
      <p:sp>
        <p:nvSpPr>
          <p:cNvPr id="6" name="Header Placeholder 5"/>
          <p:cNvSpPr>
            <a:spLocks noGrp="1"/>
          </p:cNvSpPr>
          <p:nvPr>
            <p:ph type="hdr" sz="quarter" idx="12"/>
          </p:nvPr>
        </p:nvSpPr>
        <p:spPr/>
        <p:txBody>
          <a:bodyPr/>
          <a:lstStyle/>
          <a:p>
            <a:pPr>
              <a:defRPr/>
            </a:pPr>
            <a:r>
              <a:rPr lang="en-US"/>
              <a:t> </a:t>
            </a:r>
            <a:endParaRPr lang="en-US" dirty="0"/>
          </a:p>
        </p:txBody>
      </p:sp>
      <p:sp>
        <p:nvSpPr>
          <p:cNvPr id="7" name="Footer Placeholder 6"/>
          <p:cNvSpPr>
            <a:spLocks noGrp="1"/>
          </p:cNvSpPr>
          <p:nvPr>
            <p:ph type="ftr" sz="quarter" idx="13"/>
          </p:nvPr>
        </p:nvSpPr>
        <p:spPr/>
        <p:txBody>
          <a:bodyPr/>
          <a:lstStyle/>
          <a:p>
            <a:pPr>
              <a:defRPr/>
            </a:pPr>
            <a:r>
              <a:rPr lang="en-US"/>
              <a:t> </a:t>
            </a:r>
            <a:endParaRPr lang="en-US" dirty="0"/>
          </a:p>
        </p:txBody>
      </p:sp>
    </p:spTree>
    <p:extLst>
      <p:ext uri="{BB962C8B-B14F-4D97-AF65-F5344CB8AC3E}">
        <p14:creationId xmlns:p14="http://schemas.microsoft.com/office/powerpoint/2010/main" val="524704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3EA21823-5664-4756-85E4-A231368B954A}"/>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D7A97D1F-CB65-4E0C-BAC9-9F723D79F7E5}"/>
              </a:ext>
            </a:extLst>
          </p:cNvPr>
          <p:cNvSpPr>
            <a:spLocks noGrp="1"/>
          </p:cNvSpPr>
          <p:nvPr>
            <p:ph type="body" idx="1"/>
          </p:nvPr>
        </p:nvSpPr>
        <p:spPr>
          <a:noFill/>
        </p:spPr>
        <p:txBody>
          <a:bodyPr/>
          <a:lstStyle/>
          <a:p>
            <a:pPr eaLnBrk="1" hangingPunct="1"/>
            <a:endParaRPr lang="en-US" altLang="en-US"/>
          </a:p>
        </p:txBody>
      </p:sp>
      <p:sp>
        <p:nvSpPr>
          <p:cNvPr id="8196" name="Header Placeholder 3">
            <a:extLst>
              <a:ext uri="{FF2B5EF4-FFF2-40B4-BE49-F238E27FC236}">
                <a16:creationId xmlns:a16="http://schemas.microsoft.com/office/drawing/2014/main" id="{1F398EDD-E7F6-43C1-9882-6013ED63A256}"/>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8197" name="Slide Number Placeholder 4">
            <a:extLst>
              <a:ext uri="{FF2B5EF4-FFF2-40B4-BE49-F238E27FC236}">
                <a16:creationId xmlns:a16="http://schemas.microsoft.com/office/drawing/2014/main" id="{CDDD81F8-AF03-42CC-8D52-1D01C1F61023}"/>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A9E00627-F3ED-4514-B854-413DA2615288}" type="slidenum">
              <a:rPr lang="en-US" altLang="en-US" b="0"/>
              <a:pPr algn="r" eaLnBrk="1" hangingPunct="1">
                <a:spcBef>
                  <a:spcPct val="0"/>
                </a:spcBef>
              </a:pPr>
              <a:t>91</a:t>
            </a:fld>
            <a:endParaRPr lang="en-US" altLang="en-US" b="0"/>
          </a:p>
        </p:txBody>
      </p:sp>
      <p:sp>
        <p:nvSpPr>
          <p:cNvPr id="8198" name="Slide Number Placeholder 1">
            <a:extLst>
              <a:ext uri="{FF2B5EF4-FFF2-40B4-BE49-F238E27FC236}">
                <a16:creationId xmlns:a16="http://schemas.microsoft.com/office/drawing/2014/main" id="{A1683936-ED45-4EB5-819E-7928E211D2C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0B0F54A-C8D7-48C0-9958-906080E977D1}" type="slidenum">
              <a:rPr lang="en-CA" altLang="en-US" smtClean="0"/>
              <a:t>91</a:t>
            </a:fld>
            <a:endParaRPr lang="en-CA" altLang="en-US"/>
          </a:p>
        </p:txBody>
      </p:sp>
      <p:sp>
        <p:nvSpPr>
          <p:cNvPr id="8199" name="Header Placeholder 2">
            <a:extLst>
              <a:ext uri="{FF2B5EF4-FFF2-40B4-BE49-F238E27FC236}">
                <a16:creationId xmlns:a16="http://schemas.microsoft.com/office/drawing/2014/main" id="{DC5BFA67-49CA-4DAB-BCDA-D191A85365B3}"/>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8200" name="Footer Placeholder 3">
            <a:extLst>
              <a:ext uri="{FF2B5EF4-FFF2-40B4-BE49-F238E27FC236}">
                <a16:creationId xmlns:a16="http://schemas.microsoft.com/office/drawing/2014/main" id="{88F5C27C-470C-4A64-9A3E-81762DAA8875}"/>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8201" name="Date Placeholder 4">
            <a:extLst>
              <a:ext uri="{FF2B5EF4-FFF2-40B4-BE49-F238E27FC236}">
                <a16:creationId xmlns:a16="http://schemas.microsoft.com/office/drawing/2014/main" id="{D2EAAB9C-3075-431E-849D-E6E6BC55D265}"/>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140843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F7E2D75-1289-4F39-AB88-161E7C4342E1}" type="slidenum">
              <a:rPr lang="en-US" altLang="en-US" smtClean="0">
                <a:cs typeface="Arial" panose="020B0604020202020204" pitchFamily="34" charset="0"/>
              </a:rPr>
              <a:t>11</a:t>
            </a:fld>
            <a:endParaRPr lang="en-US" altLang="en-US">
              <a:cs typeface="Arial"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
        <p:nvSpPr>
          <p:cNvPr id="2" name="Header Placeholder 1">
            <a:extLst>
              <a:ext uri="{FF2B5EF4-FFF2-40B4-BE49-F238E27FC236}">
                <a16:creationId xmlns:a16="http://schemas.microsoft.com/office/drawing/2014/main" id="{44DBE560-76A5-4AC8-BED2-4D6CDDFD5785}"/>
              </a:ext>
            </a:extLst>
          </p:cNvPr>
          <p:cNvSpPr>
            <a:spLocks noGrp="1"/>
          </p:cNvSpPr>
          <p:nvPr>
            <p:ph type="hdr" sz="quarter"/>
          </p:nvPr>
        </p:nvSpPr>
        <p:spPr/>
        <p:txBody>
          <a:bodyPr/>
          <a:lstStyle/>
          <a:p>
            <a:r>
              <a:rPr lang="en-US"/>
              <a:t> </a:t>
            </a:r>
          </a:p>
        </p:txBody>
      </p:sp>
      <p:sp>
        <p:nvSpPr>
          <p:cNvPr id="3" name="Footer Placeholder 2">
            <a:extLst>
              <a:ext uri="{FF2B5EF4-FFF2-40B4-BE49-F238E27FC236}">
                <a16:creationId xmlns:a16="http://schemas.microsoft.com/office/drawing/2014/main" id="{F075DDEB-AB24-4998-A409-D4D1507A4285}"/>
              </a:ext>
            </a:extLst>
          </p:cNvPr>
          <p:cNvSpPr>
            <a:spLocks noGrp="1"/>
          </p:cNvSpPr>
          <p:nvPr>
            <p:ph type="ftr" sz="quarter" idx="4"/>
          </p:nvPr>
        </p:nvSpPr>
        <p:spPr/>
        <p:txBody>
          <a:bodyPr/>
          <a:lstStyle/>
          <a:p>
            <a:r>
              <a:rPr lang="en-US"/>
              <a:t> </a:t>
            </a:r>
          </a:p>
        </p:txBody>
      </p:sp>
      <p:sp>
        <p:nvSpPr>
          <p:cNvPr id="4" name="Date Placeholder 3">
            <a:extLst>
              <a:ext uri="{FF2B5EF4-FFF2-40B4-BE49-F238E27FC236}">
                <a16:creationId xmlns:a16="http://schemas.microsoft.com/office/drawing/2014/main" id="{55C82AEB-2D2E-475E-B5C6-6DDA16528844}"/>
              </a:ext>
            </a:extLst>
          </p:cNvPr>
          <p:cNvSpPr>
            <a:spLocks noGrp="1"/>
          </p:cNvSpPr>
          <p:nvPr>
            <p:ph type="dt" idx="1"/>
          </p:nvPr>
        </p:nvSpPr>
        <p:spPr/>
        <p:txBody>
          <a:bodyPr/>
          <a:lstStyle/>
          <a:p>
            <a:r>
              <a:rPr lang="en-US"/>
              <a:t>2018-05-25 </a:t>
            </a:r>
          </a:p>
        </p:txBody>
      </p:sp>
    </p:spTree>
    <p:extLst>
      <p:ext uri="{BB962C8B-B14F-4D97-AF65-F5344CB8AC3E}">
        <p14:creationId xmlns:p14="http://schemas.microsoft.com/office/powerpoint/2010/main" val="2553970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77AA640C-3FBE-4158-A665-B0DB393ADD7B}"/>
              </a:ext>
            </a:extLst>
          </p:cNvPr>
          <p:cNvSpPr>
            <a:spLocks noGrp="1" noRot="1" noChangeAspect="1" noTextEdit="1"/>
          </p:cNvSpPr>
          <p:nvPr>
            <p:ph type="sldImg"/>
          </p:nvPr>
        </p:nvSpPr>
        <p:spPr>
          <a:ln/>
        </p:spPr>
      </p:sp>
      <p:sp>
        <p:nvSpPr>
          <p:cNvPr id="10243" name="Notes Placeholder 2">
            <a:extLst>
              <a:ext uri="{FF2B5EF4-FFF2-40B4-BE49-F238E27FC236}">
                <a16:creationId xmlns:a16="http://schemas.microsoft.com/office/drawing/2014/main" id="{DB8A1097-AC14-4AC8-AABF-2A4B617C2A2E}"/>
              </a:ext>
            </a:extLst>
          </p:cNvPr>
          <p:cNvSpPr>
            <a:spLocks noGrp="1"/>
          </p:cNvSpPr>
          <p:nvPr>
            <p:ph type="body" idx="1"/>
          </p:nvPr>
        </p:nvSpPr>
        <p:spPr>
          <a:noFill/>
        </p:spPr>
        <p:txBody>
          <a:bodyPr/>
          <a:lstStyle/>
          <a:p>
            <a:pPr eaLnBrk="1" hangingPunct="1"/>
            <a:endParaRPr lang="en-US" altLang="en-US"/>
          </a:p>
        </p:txBody>
      </p:sp>
      <p:sp>
        <p:nvSpPr>
          <p:cNvPr id="10244" name="Header Placeholder 3">
            <a:extLst>
              <a:ext uri="{FF2B5EF4-FFF2-40B4-BE49-F238E27FC236}">
                <a16:creationId xmlns:a16="http://schemas.microsoft.com/office/drawing/2014/main" id="{99AC575A-B49B-4D7E-8BC1-D79D3E8C46EE}"/>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10245" name="Slide Number Placeholder 4">
            <a:extLst>
              <a:ext uri="{FF2B5EF4-FFF2-40B4-BE49-F238E27FC236}">
                <a16:creationId xmlns:a16="http://schemas.microsoft.com/office/drawing/2014/main" id="{9D71ED38-73EA-4E2E-9291-2D1A851E49D8}"/>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B88172B5-8AB6-4945-877B-A10587BA9F46}" type="slidenum">
              <a:rPr lang="en-US" altLang="en-US" b="0"/>
              <a:pPr algn="r" eaLnBrk="1" hangingPunct="1">
                <a:spcBef>
                  <a:spcPct val="0"/>
                </a:spcBef>
              </a:pPr>
              <a:t>92</a:t>
            </a:fld>
            <a:endParaRPr lang="en-US" altLang="en-US" b="0"/>
          </a:p>
        </p:txBody>
      </p:sp>
      <p:sp>
        <p:nvSpPr>
          <p:cNvPr id="10246" name="Slide Number Placeholder 1">
            <a:extLst>
              <a:ext uri="{FF2B5EF4-FFF2-40B4-BE49-F238E27FC236}">
                <a16:creationId xmlns:a16="http://schemas.microsoft.com/office/drawing/2014/main" id="{42685CAE-9EDE-4D9F-A999-1A31211B4396}"/>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83C059E-6ED9-4B0E-AADF-6BC564E7567C}" type="slidenum">
              <a:rPr lang="en-CA" altLang="en-US" smtClean="0"/>
              <a:t>92</a:t>
            </a:fld>
            <a:endParaRPr lang="en-CA" altLang="en-US"/>
          </a:p>
        </p:txBody>
      </p:sp>
      <p:sp>
        <p:nvSpPr>
          <p:cNvPr id="10247" name="Header Placeholder 2">
            <a:extLst>
              <a:ext uri="{FF2B5EF4-FFF2-40B4-BE49-F238E27FC236}">
                <a16:creationId xmlns:a16="http://schemas.microsoft.com/office/drawing/2014/main" id="{8B798B6B-CEAE-4A85-8A6A-E4427B5173C2}"/>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0248" name="Footer Placeholder 3">
            <a:extLst>
              <a:ext uri="{FF2B5EF4-FFF2-40B4-BE49-F238E27FC236}">
                <a16:creationId xmlns:a16="http://schemas.microsoft.com/office/drawing/2014/main" id="{A199F691-E02A-4C1A-89BD-ACDAEC856E15}"/>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0249" name="Date Placeholder 4">
            <a:extLst>
              <a:ext uri="{FF2B5EF4-FFF2-40B4-BE49-F238E27FC236}">
                <a16:creationId xmlns:a16="http://schemas.microsoft.com/office/drawing/2014/main" id="{565BED73-C70F-43FF-A115-43B661645C85}"/>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12028439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A6CC5215-979B-4EF0-8420-8A0CF29E26F8}"/>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5E7FAAD5-5C42-475B-A1D6-4BF103A17C8C}"/>
              </a:ext>
            </a:extLst>
          </p:cNvPr>
          <p:cNvSpPr>
            <a:spLocks noGrp="1"/>
          </p:cNvSpPr>
          <p:nvPr>
            <p:ph type="body" idx="1"/>
          </p:nvPr>
        </p:nvSpPr>
        <p:spPr>
          <a:noFill/>
        </p:spPr>
        <p:txBody>
          <a:bodyPr/>
          <a:lstStyle/>
          <a:p>
            <a:pPr eaLnBrk="1" hangingPunct="1"/>
            <a:endParaRPr lang="en-US" altLang="en-US"/>
          </a:p>
        </p:txBody>
      </p:sp>
      <p:sp>
        <p:nvSpPr>
          <p:cNvPr id="12292" name="Header Placeholder 3">
            <a:extLst>
              <a:ext uri="{FF2B5EF4-FFF2-40B4-BE49-F238E27FC236}">
                <a16:creationId xmlns:a16="http://schemas.microsoft.com/office/drawing/2014/main" id="{1F225F01-CD34-46DF-A27F-EA29C8042369}"/>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12293" name="Slide Number Placeholder 4">
            <a:extLst>
              <a:ext uri="{FF2B5EF4-FFF2-40B4-BE49-F238E27FC236}">
                <a16:creationId xmlns:a16="http://schemas.microsoft.com/office/drawing/2014/main" id="{2FB05E89-7524-4EE7-AFBB-A64B1D38C24E}"/>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E4EC174-EAF1-48BA-A9B4-087E7B424271}" type="slidenum">
              <a:rPr lang="en-US" altLang="en-US" b="0"/>
              <a:pPr algn="r" eaLnBrk="1" hangingPunct="1">
                <a:spcBef>
                  <a:spcPct val="0"/>
                </a:spcBef>
              </a:pPr>
              <a:t>93</a:t>
            </a:fld>
            <a:endParaRPr lang="en-US" altLang="en-US" b="0"/>
          </a:p>
        </p:txBody>
      </p:sp>
      <p:sp>
        <p:nvSpPr>
          <p:cNvPr id="12294" name="Slide Number Placeholder 1">
            <a:extLst>
              <a:ext uri="{FF2B5EF4-FFF2-40B4-BE49-F238E27FC236}">
                <a16:creationId xmlns:a16="http://schemas.microsoft.com/office/drawing/2014/main" id="{DB7B7C88-3D98-4DFF-893C-A4D327B0A39A}"/>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A18BBC-13D4-4D87-9239-CC98A64D6DC2}" type="slidenum">
              <a:rPr lang="en-CA" altLang="en-US" smtClean="0"/>
              <a:t>93</a:t>
            </a:fld>
            <a:endParaRPr lang="en-CA" altLang="en-US"/>
          </a:p>
        </p:txBody>
      </p:sp>
      <p:sp>
        <p:nvSpPr>
          <p:cNvPr id="12295" name="Header Placeholder 2">
            <a:extLst>
              <a:ext uri="{FF2B5EF4-FFF2-40B4-BE49-F238E27FC236}">
                <a16:creationId xmlns:a16="http://schemas.microsoft.com/office/drawing/2014/main" id="{092FB5AA-2109-42C5-94BD-05D0F811C907}"/>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2296" name="Footer Placeholder 3">
            <a:extLst>
              <a:ext uri="{FF2B5EF4-FFF2-40B4-BE49-F238E27FC236}">
                <a16:creationId xmlns:a16="http://schemas.microsoft.com/office/drawing/2014/main" id="{B7AE3C77-59E9-4EF2-B41E-C711D8ECE496}"/>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2297" name="Date Placeholder 4">
            <a:extLst>
              <a:ext uri="{FF2B5EF4-FFF2-40B4-BE49-F238E27FC236}">
                <a16:creationId xmlns:a16="http://schemas.microsoft.com/office/drawing/2014/main" id="{24B2FBA1-CDFC-48AB-9376-F214B5542ED9}"/>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40206486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5D3B3B98-8862-4F7D-9AD5-C3FF1824E7F9}"/>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F32739FF-98AB-4031-8799-A2FEB6FE2F2B}"/>
              </a:ext>
            </a:extLst>
          </p:cNvPr>
          <p:cNvSpPr>
            <a:spLocks noGrp="1"/>
          </p:cNvSpPr>
          <p:nvPr>
            <p:ph type="body" idx="1"/>
          </p:nvPr>
        </p:nvSpPr>
        <p:spPr>
          <a:noFill/>
        </p:spPr>
        <p:txBody>
          <a:bodyPr/>
          <a:lstStyle/>
          <a:p>
            <a:pPr eaLnBrk="1" hangingPunct="1"/>
            <a:endParaRPr lang="en-US" altLang="en-US"/>
          </a:p>
        </p:txBody>
      </p:sp>
      <p:sp>
        <p:nvSpPr>
          <p:cNvPr id="14340" name="Header Placeholder 3">
            <a:extLst>
              <a:ext uri="{FF2B5EF4-FFF2-40B4-BE49-F238E27FC236}">
                <a16:creationId xmlns:a16="http://schemas.microsoft.com/office/drawing/2014/main" id="{DB54E137-1C0F-40F7-9FD8-2CB3B3F0B2F1}"/>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14341" name="Slide Number Placeholder 4">
            <a:extLst>
              <a:ext uri="{FF2B5EF4-FFF2-40B4-BE49-F238E27FC236}">
                <a16:creationId xmlns:a16="http://schemas.microsoft.com/office/drawing/2014/main" id="{D70A3B87-293F-4CBD-93EB-A4707420AE62}"/>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DC66B10-F21C-4E40-B717-A7000DF9D705}" type="slidenum">
              <a:rPr lang="en-US" altLang="en-US" b="0"/>
              <a:pPr algn="r" eaLnBrk="1" hangingPunct="1">
                <a:spcBef>
                  <a:spcPct val="0"/>
                </a:spcBef>
              </a:pPr>
              <a:t>94</a:t>
            </a:fld>
            <a:endParaRPr lang="en-US" altLang="en-US" b="0"/>
          </a:p>
        </p:txBody>
      </p:sp>
      <p:sp>
        <p:nvSpPr>
          <p:cNvPr id="14342" name="Slide Number Placeholder 1">
            <a:extLst>
              <a:ext uri="{FF2B5EF4-FFF2-40B4-BE49-F238E27FC236}">
                <a16:creationId xmlns:a16="http://schemas.microsoft.com/office/drawing/2014/main" id="{7D776632-DD6C-421F-B88E-66722207A09B}"/>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1210FBF-15DC-4729-98DF-793263040E6F}" type="slidenum">
              <a:rPr lang="en-CA" altLang="en-US" smtClean="0"/>
              <a:t>94</a:t>
            </a:fld>
            <a:endParaRPr lang="en-CA" altLang="en-US"/>
          </a:p>
        </p:txBody>
      </p:sp>
      <p:sp>
        <p:nvSpPr>
          <p:cNvPr id="14343" name="Header Placeholder 2">
            <a:extLst>
              <a:ext uri="{FF2B5EF4-FFF2-40B4-BE49-F238E27FC236}">
                <a16:creationId xmlns:a16="http://schemas.microsoft.com/office/drawing/2014/main" id="{198A1347-2E7C-4BB1-B7AB-00BCC8A7B542}"/>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4344" name="Footer Placeholder 3">
            <a:extLst>
              <a:ext uri="{FF2B5EF4-FFF2-40B4-BE49-F238E27FC236}">
                <a16:creationId xmlns:a16="http://schemas.microsoft.com/office/drawing/2014/main" id="{CB3419FD-D1C3-4E68-B6D5-CE5C36756378}"/>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4345" name="Date Placeholder 4">
            <a:extLst>
              <a:ext uri="{FF2B5EF4-FFF2-40B4-BE49-F238E27FC236}">
                <a16:creationId xmlns:a16="http://schemas.microsoft.com/office/drawing/2014/main" id="{2B825D91-F5CB-43DF-BD54-D7BB09C32D1E}"/>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29659962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B840519-00F8-4712-8926-7C066CA46395}"/>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60F20753-8644-4225-9843-51FA00352AF7}"/>
              </a:ext>
            </a:extLst>
          </p:cNvPr>
          <p:cNvSpPr>
            <a:spLocks noGrp="1"/>
          </p:cNvSpPr>
          <p:nvPr>
            <p:ph type="body" idx="1"/>
          </p:nvPr>
        </p:nvSpPr>
        <p:spPr>
          <a:noFill/>
        </p:spPr>
        <p:txBody>
          <a:bodyPr/>
          <a:lstStyle/>
          <a:p>
            <a:pPr eaLnBrk="1" hangingPunct="1"/>
            <a:endParaRPr lang="en-US" altLang="en-US"/>
          </a:p>
        </p:txBody>
      </p:sp>
      <p:sp>
        <p:nvSpPr>
          <p:cNvPr id="16388" name="Header Placeholder 3">
            <a:extLst>
              <a:ext uri="{FF2B5EF4-FFF2-40B4-BE49-F238E27FC236}">
                <a16:creationId xmlns:a16="http://schemas.microsoft.com/office/drawing/2014/main" id="{27FD9C3F-B21A-46EC-9EE0-CA5F9C4DB24F}"/>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16389" name="Slide Number Placeholder 4">
            <a:extLst>
              <a:ext uri="{FF2B5EF4-FFF2-40B4-BE49-F238E27FC236}">
                <a16:creationId xmlns:a16="http://schemas.microsoft.com/office/drawing/2014/main" id="{2118AD72-FA87-456B-8C27-F6A44B9D48CF}"/>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258CF127-95B8-4190-9D40-0C2ACD6835D9}" type="slidenum">
              <a:rPr lang="en-US" altLang="en-US" b="0"/>
              <a:pPr algn="r" eaLnBrk="1" hangingPunct="1">
                <a:spcBef>
                  <a:spcPct val="0"/>
                </a:spcBef>
              </a:pPr>
              <a:t>95</a:t>
            </a:fld>
            <a:endParaRPr lang="en-US" altLang="en-US" b="0"/>
          </a:p>
        </p:txBody>
      </p:sp>
      <p:sp>
        <p:nvSpPr>
          <p:cNvPr id="16390" name="Slide Number Placeholder 1">
            <a:extLst>
              <a:ext uri="{FF2B5EF4-FFF2-40B4-BE49-F238E27FC236}">
                <a16:creationId xmlns:a16="http://schemas.microsoft.com/office/drawing/2014/main" id="{FAFBB809-46B7-428B-8680-3548079F81AF}"/>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D763BD4-DD1B-412D-BA00-1D1E81452033}" type="slidenum">
              <a:rPr lang="en-CA" altLang="en-US" smtClean="0"/>
              <a:t>95</a:t>
            </a:fld>
            <a:endParaRPr lang="en-CA" altLang="en-US"/>
          </a:p>
        </p:txBody>
      </p:sp>
      <p:sp>
        <p:nvSpPr>
          <p:cNvPr id="16391" name="Header Placeholder 2">
            <a:extLst>
              <a:ext uri="{FF2B5EF4-FFF2-40B4-BE49-F238E27FC236}">
                <a16:creationId xmlns:a16="http://schemas.microsoft.com/office/drawing/2014/main" id="{6A7EDC17-901E-4DBE-8D73-9EDAF21E92A0}"/>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6392" name="Footer Placeholder 3">
            <a:extLst>
              <a:ext uri="{FF2B5EF4-FFF2-40B4-BE49-F238E27FC236}">
                <a16:creationId xmlns:a16="http://schemas.microsoft.com/office/drawing/2014/main" id="{F0A2F019-B971-4027-BFCC-E7BAB32E9E49}"/>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6393" name="Date Placeholder 4">
            <a:extLst>
              <a:ext uri="{FF2B5EF4-FFF2-40B4-BE49-F238E27FC236}">
                <a16:creationId xmlns:a16="http://schemas.microsoft.com/office/drawing/2014/main" id="{43342197-3522-4EC5-A390-8197EF08E3F6}"/>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34743725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C99DF98C-3932-4576-AE75-4C984E4FADC0}"/>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F34B8B79-DDA4-4FCE-A105-DE8BA70D17D8}"/>
              </a:ext>
            </a:extLst>
          </p:cNvPr>
          <p:cNvSpPr>
            <a:spLocks noGrp="1"/>
          </p:cNvSpPr>
          <p:nvPr>
            <p:ph type="body" idx="1"/>
          </p:nvPr>
        </p:nvSpPr>
        <p:spPr>
          <a:noFill/>
        </p:spPr>
        <p:txBody>
          <a:bodyPr/>
          <a:lstStyle/>
          <a:p>
            <a:pPr eaLnBrk="1" hangingPunct="1"/>
            <a:endParaRPr lang="en-US" altLang="en-US"/>
          </a:p>
        </p:txBody>
      </p:sp>
      <p:sp>
        <p:nvSpPr>
          <p:cNvPr id="18436" name="Header Placeholder 3">
            <a:extLst>
              <a:ext uri="{FF2B5EF4-FFF2-40B4-BE49-F238E27FC236}">
                <a16:creationId xmlns:a16="http://schemas.microsoft.com/office/drawing/2014/main" id="{5F2A1FD3-008C-422E-922A-CDE9C61535B1}"/>
              </a:ext>
            </a:extLst>
          </p:cNvPr>
          <p:cNvSpPr txBox="1">
            <a:spLocks noGrp="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r>
              <a:rPr lang="en-US" altLang="en-US" b="0"/>
              <a:t>Radio Databases Overview </a:t>
            </a:r>
          </a:p>
        </p:txBody>
      </p:sp>
      <p:sp>
        <p:nvSpPr>
          <p:cNvPr id="18437" name="Slide Number Placeholder 4">
            <a:extLst>
              <a:ext uri="{FF2B5EF4-FFF2-40B4-BE49-F238E27FC236}">
                <a16:creationId xmlns:a16="http://schemas.microsoft.com/office/drawing/2014/main" id="{92C1AA5E-8F0A-4393-9168-67E6A34BAFDD}"/>
              </a:ext>
            </a:extLst>
          </p:cNvPr>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F1877C15-752C-430C-A9E3-F7CF9D1A059D}" type="slidenum">
              <a:rPr lang="en-US" altLang="en-US" b="0"/>
              <a:pPr algn="r" eaLnBrk="1" hangingPunct="1">
                <a:spcBef>
                  <a:spcPct val="0"/>
                </a:spcBef>
              </a:pPr>
              <a:t>96</a:t>
            </a:fld>
            <a:endParaRPr lang="en-US" altLang="en-US" b="0"/>
          </a:p>
        </p:txBody>
      </p:sp>
      <p:sp>
        <p:nvSpPr>
          <p:cNvPr id="18438" name="Slide Number Placeholder 1">
            <a:extLst>
              <a:ext uri="{FF2B5EF4-FFF2-40B4-BE49-F238E27FC236}">
                <a16:creationId xmlns:a16="http://schemas.microsoft.com/office/drawing/2014/main" id="{A73EF8D7-851D-4174-B1C6-0F691B54456E}"/>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52E1E9C-8BB8-4C0B-BEA8-3B7BCAC48359}" type="slidenum">
              <a:rPr lang="en-CA" altLang="en-US" smtClean="0"/>
              <a:t>96</a:t>
            </a:fld>
            <a:endParaRPr lang="en-CA" altLang="en-US"/>
          </a:p>
        </p:txBody>
      </p:sp>
      <p:sp>
        <p:nvSpPr>
          <p:cNvPr id="18439" name="Header Placeholder 2">
            <a:extLst>
              <a:ext uri="{FF2B5EF4-FFF2-40B4-BE49-F238E27FC236}">
                <a16:creationId xmlns:a16="http://schemas.microsoft.com/office/drawing/2014/main" id="{92D68990-ED19-47B3-9932-70A32C32DB26}"/>
              </a:ext>
            </a:extLst>
          </p:cNvPr>
          <p:cNvSpPr>
            <a:spLocks noGrp="1"/>
          </p:cNvSpPr>
          <p:nvPr>
            <p:ph type="hdr" sz="quarter"/>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8440" name="Footer Placeholder 3">
            <a:extLst>
              <a:ext uri="{FF2B5EF4-FFF2-40B4-BE49-F238E27FC236}">
                <a16:creationId xmlns:a16="http://schemas.microsoft.com/office/drawing/2014/main" id="{60374A60-5EF4-4987-94EB-778F2DA0AE2E}"/>
              </a:ext>
            </a:extLst>
          </p:cNvPr>
          <p:cNvSpPr>
            <a:spLocks noGrp="1"/>
          </p:cNvSpPr>
          <p:nvPr>
            <p:ph type="ftr" sz="quarter" idx="4"/>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 </a:t>
            </a:r>
          </a:p>
        </p:txBody>
      </p:sp>
      <p:sp>
        <p:nvSpPr>
          <p:cNvPr id="18441" name="Date Placeholder 4">
            <a:extLst>
              <a:ext uri="{FF2B5EF4-FFF2-40B4-BE49-F238E27FC236}">
                <a16:creationId xmlns:a16="http://schemas.microsoft.com/office/drawing/2014/main" id="{873B70C3-7255-4E7F-9E80-CE4CFC55912E}"/>
              </a:ext>
            </a:extLst>
          </p:cNvPr>
          <p:cNvSpPr>
            <a:spLocks noGrp="1"/>
          </p:cNvSpPr>
          <p:nvPr>
            <p:ph type="dt" sz="quarter" idx="1"/>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CA" altLang="en-US"/>
              <a:t>2018-05-25 </a:t>
            </a:r>
          </a:p>
        </p:txBody>
      </p:sp>
    </p:spTree>
    <p:extLst>
      <p:ext uri="{BB962C8B-B14F-4D97-AF65-F5344CB8AC3E}">
        <p14:creationId xmlns:p14="http://schemas.microsoft.com/office/powerpoint/2010/main" val="20876811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2DE1A11-C7C8-4EBD-85F2-7F1A58DEBA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D582AA08-69B7-4C73-8F92-F84C87718E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D4FF365C-C0A0-4833-A3EE-D99CC7D9A84A}"/>
              </a:ext>
            </a:extLst>
          </p:cNvPr>
          <p:cNvSpPr>
            <a:spLocks noGrp="1"/>
          </p:cNvSpPr>
          <p:nvPr>
            <p:ph type="dt" sz="quarter" idx="1"/>
          </p:nvPr>
        </p:nvSpPr>
        <p:spPr/>
        <p:txBody>
          <a:bodyPr/>
          <a:lstStyle/>
          <a:p>
            <a:pPr>
              <a:defRPr/>
            </a:pPr>
            <a:r>
              <a:rPr lang="en-US"/>
              <a:t>2018-05-25 </a:t>
            </a:r>
            <a:endParaRPr lang="en-US" dirty="0"/>
          </a:p>
        </p:txBody>
      </p:sp>
      <p:sp>
        <p:nvSpPr>
          <p:cNvPr id="126981" name="Slide Number Placeholder 4">
            <a:extLst>
              <a:ext uri="{FF2B5EF4-FFF2-40B4-BE49-F238E27FC236}">
                <a16:creationId xmlns:a16="http://schemas.microsoft.com/office/drawing/2014/main" id="{4530390D-F4F0-4598-ACB5-5C73E97B8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50000"/>
              </a:spcBef>
            </a:pPr>
            <a:fld id="{E8128B86-C7C0-4515-8F08-3A4880B96D3B}" type="slidenum">
              <a:rPr lang="en-US" altLang="sr-Latn-RS" smtClean="0"/>
              <a:t>97</a:t>
            </a:fld>
            <a:endParaRPr lang="en-US" altLang="sr-Latn-RS"/>
          </a:p>
        </p:txBody>
      </p:sp>
      <p:sp>
        <p:nvSpPr>
          <p:cNvPr id="6" name="Header Placeholder 5">
            <a:extLst>
              <a:ext uri="{FF2B5EF4-FFF2-40B4-BE49-F238E27FC236}">
                <a16:creationId xmlns:a16="http://schemas.microsoft.com/office/drawing/2014/main" id="{2F7A2861-393B-4C4D-8CA3-AB028786E4FB}"/>
              </a:ext>
            </a:extLst>
          </p:cNvPr>
          <p:cNvSpPr>
            <a:spLocks noGrp="1"/>
          </p:cNvSpPr>
          <p:nvPr>
            <p:ph type="hdr" sz="quarter"/>
          </p:nvPr>
        </p:nvSpPr>
        <p:spPr/>
        <p:txBody>
          <a:bodyPr/>
          <a:lstStyle/>
          <a:p>
            <a:pPr>
              <a:defRPr/>
            </a:pPr>
            <a:r>
              <a:rPr lang="en-US"/>
              <a:t> </a:t>
            </a:r>
            <a:endParaRPr lang="en-US" dirty="0"/>
          </a:p>
        </p:txBody>
      </p:sp>
      <p:sp>
        <p:nvSpPr>
          <p:cNvPr id="7" name="Footer Placeholder 6">
            <a:extLst>
              <a:ext uri="{FF2B5EF4-FFF2-40B4-BE49-F238E27FC236}">
                <a16:creationId xmlns:a16="http://schemas.microsoft.com/office/drawing/2014/main" id="{771125BB-1977-431C-8520-D59B2311BA6E}"/>
              </a:ext>
            </a:extLst>
          </p:cNvPr>
          <p:cNvSpPr>
            <a:spLocks noGrp="1"/>
          </p:cNvSpPr>
          <p:nvPr>
            <p:ph type="ftr" sz="quarter" idx="4"/>
          </p:nvPr>
        </p:nvSpPr>
        <p:spPr/>
        <p:txBody>
          <a:bodyPr/>
          <a:lstStyle/>
          <a:p>
            <a:pPr>
              <a:defRPr/>
            </a:pPr>
            <a:r>
              <a:rPr lang="en-US"/>
              <a:t> </a:t>
            </a:r>
            <a:endParaRPr lang="en-US" dirty="0"/>
          </a:p>
        </p:txBody>
      </p:sp>
    </p:spTree>
    <p:extLst>
      <p:ext uri="{BB962C8B-B14F-4D97-AF65-F5344CB8AC3E}">
        <p14:creationId xmlns:p14="http://schemas.microsoft.com/office/powerpoint/2010/main" val="30557981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t>
            </a:r>
            <a:r>
              <a:rPr lang="sv-SE" dirty="0" err="1"/>
              <a:t>initOmLayer</a:t>
            </a:r>
            <a:endParaRPr lang="en-US" dirty="0"/>
          </a:p>
        </p:txBody>
      </p:sp>
      <p:sp>
        <p:nvSpPr>
          <p:cNvPr id="4" name="Date Placeholder 3"/>
          <p:cNvSpPr>
            <a:spLocks noGrp="1"/>
          </p:cNvSpPr>
          <p:nvPr>
            <p:ph type="dt" idx="10"/>
          </p:nvPr>
        </p:nvSpPr>
        <p:spPr/>
        <p:txBody>
          <a:bodyPr/>
          <a:lstStyle/>
          <a:p>
            <a:r>
              <a:rPr lang="en-US"/>
              <a:t>2018-05-25 </a:t>
            </a:r>
            <a:endParaRPr lang="en-US" dirty="0"/>
          </a:p>
        </p:txBody>
      </p:sp>
      <p:sp>
        <p:nvSpPr>
          <p:cNvPr id="5" name="Slide Number Placeholder 4"/>
          <p:cNvSpPr>
            <a:spLocks noGrp="1"/>
          </p:cNvSpPr>
          <p:nvPr>
            <p:ph type="sldNum" sz="quarter" idx="11"/>
          </p:nvPr>
        </p:nvSpPr>
        <p:spPr/>
        <p:txBody>
          <a:bodyPr/>
          <a:lstStyle/>
          <a:p>
            <a:fld id="{2E232139-684A-43D6-AE8B-3A4CEDFAFF90}" type="slidenum">
              <a:rPr lang="en-US" smtClean="0"/>
              <a:t>98</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7697584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35D89C4E-144F-4246-A43A-18AC78D0CC7B}" type="slidenum">
              <a:rPr lang="en-US" smtClean="0"/>
              <a:t>99</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5604008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5CDF1703-FB8C-48CC-9025-6F9381816926}" type="slidenum">
              <a:rPr lang="en-US" smtClean="0"/>
              <a:t>100</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17511323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sr-Latn-RS"/>
              <a:t>2018-05-25 </a:t>
            </a:r>
            <a:endParaRPr lang="en-US" dirty="0"/>
          </a:p>
        </p:txBody>
      </p:sp>
      <p:sp>
        <p:nvSpPr>
          <p:cNvPr id="5" name="Slide Number Placeholder 4"/>
          <p:cNvSpPr>
            <a:spLocks noGrp="1"/>
          </p:cNvSpPr>
          <p:nvPr>
            <p:ph type="sldNum" sz="quarter" idx="11"/>
          </p:nvPr>
        </p:nvSpPr>
        <p:spPr/>
        <p:txBody>
          <a:bodyPr/>
          <a:lstStyle/>
          <a:p>
            <a:fld id="{343E89A6-AC64-4EB6-B80D-E014AFEC8AEA}" type="slidenum">
              <a:rPr lang="en-US" smtClean="0"/>
              <a:t>101</a:t>
            </a:fld>
            <a:endParaRPr lang="en-US" dirty="0"/>
          </a:p>
        </p:txBody>
      </p:sp>
      <p:sp>
        <p:nvSpPr>
          <p:cNvPr id="6" name="Header Placeholder 5"/>
          <p:cNvSpPr>
            <a:spLocks noGrp="1"/>
          </p:cNvSpPr>
          <p:nvPr>
            <p:ph type="hdr" sz="quarter" idx="12"/>
          </p:nvPr>
        </p:nvSpPr>
        <p:spPr/>
        <p:txBody>
          <a:bodyPr/>
          <a:lstStyle/>
          <a:p>
            <a:r>
              <a:rPr lang="en-US"/>
              <a:t> </a:t>
            </a:r>
            <a:endParaRPr lang="en-US" dirty="0"/>
          </a:p>
        </p:txBody>
      </p:sp>
      <p:sp>
        <p:nvSpPr>
          <p:cNvPr id="7" name="Footer Placeholder 6"/>
          <p:cNvSpPr>
            <a:spLocks noGrp="1"/>
          </p:cNvSpPr>
          <p:nvPr>
            <p:ph type="ftr" sz="quarter" idx="13"/>
          </p:nvPr>
        </p:nvSpPr>
        <p:spPr/>
        <p:txBody>
          <a:bodyPr/>
          <a:lstStyle/>
          <a:p>
            <a:r>
              <a:rPr lang="en-US"/>
              <a:t> </a:t>
            </a:r>
            <a:endParaRPr lang="en-US" dirty="0"/>
          </a:p>
        </p:txBody>
      </p:sp>
    </p:spTree>
    <p:extLst>
      <p:ext uri="{BB962C8B-B14F-4D97-AF65-F5344CB8AC3E}">
        <p14:creationId xmlns:p14="http://schemas.microsoft.com/office/powerpoint/2010/main" val="2281872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1514475" y="2828876"/>
            <a:ext cx="1476375" cy="3416320"/>
          </a:xfrm>
          <a:prstGeom prst="rect">
            <a:avLst/>
          </a:prstGeom>
          <a:noFill/>
          <a:ln w="9525">
            <a:noFill/>
            <a:miter lim="800000"/>
            <a:headEnd/>
            <a:tailEnd/>
          </a:ln>
          <a:effectLst/>
        </p:spPr>
        <p:txBody>
          <a:bodyPr>
            <a:spAutoFit/>
          </a:bodyPr>
          <a:lstStyle/>
          <a:p>
            <a:pPr algn="r">
              <a:spcBef>
                <a:spcPct val="0"/>
              </a:spcBef>
            </a:pPr>
            <a:r>
              <a:rPr lang="en-US" sz="1200">
                <a:solidFill>
                  <a:srgbClr val="FFFFFF"/>
                </a:solidFill>
              </a:rPr>
              <a:t>Slide title</a:t>
            </a:r>
          </a:p>
          <a:p>
            <a:pPr algn="r">
              <a:spcBef>
                <a:spcPct val="0"/>
              </a:spcBef>
            </a:pPr>
            <a:r>
              <a:rPr lang="en-US" sz="1200">
                <a:solidFill>
                  <a:srgbClr val="FFFFFF"/>
                </a:solidFill>
              </a:rPr>
              <a:t>70 pt</a:t>
            </a: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r>
              <a:rPr lang="en-US" sz="1200">
                <a:solidFill>
                  <a:srgbClr val="9FB7D3"/>
                </a:solidFill>
              </a:rPr>
              <a:t>CAPITALS</a:t>
            </a: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endParaRPr lang="en-US" sz="1200">
              <a:solidFill>
                <a:srgbClr val="FFFFFF"/>
              </a:solidFill>
            </a:endParaRPr>
          </a:p>
          <a:p>
            <a:pPr algn="r">
              <a:spcBef>
                <a:spcPct val="0"/>
              </a:spcBef>
            </a:pPr>
            <a:r>
              <a:rPr lang="en-US" sz="1200">
                <a:solidFill>
                  <a:srgbClr val="FFFFFF"/>
                </a:solidFill>
              </a:rPr>
              <a:t>Slide subtitle </a:t>
            </a:r>
          </a:p>
          <a:p>
            <a:pPr algn="r">
              <a:spcBef>
                <a:spcPct val="0"/>
              </a:spcBef>
            </a:pPr>
            <a:r>
              <a:rPr lang="en-US" sz="1200">
                <a:solidFill>
                  <a:srgbClr val="FFFFFF"/>
                </a:solidFill>
              </a:rPr>
              <a:t>minimum 30 pt</a:t>
            </a:r>
          </a:p>
          <a:p>
            <a:pPr algn="r">
              <a:spcBef>
                <a:spcPct val="0"/>
              </a:spcBef>
            </a:pPr>
            <a:endParaRPr lang="en-GB" sz="1200">
              <a:solidFill>
                <a:schemeClr val="bg1"/>
              </a:solidFill>
            </a:endParaRPr>
          </a:p>
        </p:txBody>
      </p:sp>
      <p:pic>
        <p:nvPicPr>
          <p:cNvPr id="6" name="Logo2011" descr="ERI_UF_rgb"/>
          <p:cNvPicPr>
            <a:picLocks noChangeAspect="1" noChangeArrowheads="1"/>
          </p:cNvPicPr>
          <p:nvPr/>
        </p:nvPicPr>
        <p:blipFill>
          <a:blip r:embed="rId2" cstate="print"/>
          <a:srcRect/>
          <a:stretch>
            <a:fillRect/>
          </a:stretch>
        </p:blipFill>
        <p:spPr bwMode="auto">
          <a:xfrm>
            <a:off x="7722000" y="432000"/>
            <a:ext cx="1027112" cy="900113"/>
          </a:xfrm>
          <a:prstGeom prst="rect">
            <a:avLst/>
          </a:prstGeom>
          <a:noFill/>
        </p:spPr>
      </p:pic>
      <p:sp>
        <p:nvSpPr>
          <p:cNvPr id="22530" name="SubTitle_TM"/>
          <p:cNvSpPr>
            <a:spLocks noGrp="1" noChangeArrowheads="1"/>
          </p:cNvSpPr>
          <p:nvPr>
            <p:ph type="subTitle" idx="1" hasCustomPrompt="1"/>
          </p:nvPr>
        </p:nvSpPr>
        <p:spPr>
          <a:xfrm>
            <a:off x="393699" y="5137200"/>
            <a:ext cx="8355014"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a:t>Click to Add subtitle</a:t>
            </a:r>
          </a:p>
        </p:txBody>
      </p:sp>
      <p:sp>
        <p:nvSpPr>
          <p:cNvPr id="22531" name="Title_TM"/>
          <p:cNvSpPr>
            <a:spLocks noGrp="1" noChangeArrowheads="1"/>
          </p:cNvSpPr>
          <p:nvPr>
            <p:ph type="ctrTitle" hasCustomPrompt="1"/>
          </p:nvPr>
        </p:nvSpPr>
        <p:spPr>
          <a:xfrm>
            <a:off x="393700" y="1808709"/>
            <a:ext cx="8351839" cy="2839491"/>
          </a:xfrm>
        </p:spPr>
        <p:txBody>
          <a:bodyPr anchor="ctr">
            <a:normAutofit/>
          </a:bodyPr>
          <a:lstStyle>
            <a:lvl1pPr>
              <a:lnSpc>
                <a:spcPct val="75000"/>
              </a:lnSpc>
              <a:defRPr sz="7000">
                <a:latin typeface="Ericsson Capital TT"/>
              </a:defRPr>
            </a:lvl1pPr>
          </a:lstStyle>
          <a:p>
            <a:r>
              <a:rPr lang="en-US"/>
              <a:t>Click to add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93700" y="4010025"/>
            <a:ext cx="8355013"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5" name="Content Placeholder 1"/>
          <p:cNvSpPr>
            <a:spLocks noGrp="1"/>
          </p:cNvSpPr>
          <p:nvPr>
            <p:ph sz="quarter" idx="10" hasCustomPrompt="1"/>
          </p:nvPr>
        </p:nvSpPr>
        <p:spPr>
          <a:xfrm>
            <a:off x="393701" y="1795463"/>
            <a:ext cx="8355012"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393701" y="239713"/>
            <a:ext cx="7494588" cy="1085371"/>
          </a:xfrm>
        </p:spPr>
        <p:txBody>
          <a:bodyPr/>
          <a:lstStyle/>
          <a:p>
            <a:r>
              <a:rPr lang="en-US"/>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4645025" y="4010025"/>
            <a:ext cx="4103688"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sz="quarter" idx="12" hasCustomPrompt="1"/>
          </p:nvPr>
        </p:nvSpPr>
        <p:spPr>
          <a:xfrm>
            <a:off x="393700" y="4010025"/>
            <a:ext cx="4105275"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idx="1" hasCustomPrompt="1"/>
          </p:nvPr>
        </p:nvSpPr>
        <p:spPr>
          <a:xfrm>
            <a:off x="396875" y="1795463"/>
            <a:ext cx="8351838"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393701" y="239713"/>
            <a:ext cx="7494588" cy="1085371"/>
          </a:xfrm>
        </p:spPr>
        <p:txBody>
          <a:bodyPr/>
          <a:lstStyle/>
          <a:p>
            <a:r>
              <a:rPr lang="en-US"/>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393700" y="4010025"/>
            <a:ext cx="8355013"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quarter" idx="10" hasCustomPrompt="1"/>
          </p:nvPr>
        </p:nvSpPr>
        <p:spPr>
          <a:xfrm>
            <a:off x="4645025" y="1795463"/>
            <a:ext cx="4103688"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idx="1" hasCustomPrompt="1"/>
          </p:nvPr>
        </p:nvSpPr>
        <p:spPr>
          <a:xfrm>
            <a:off x="396875" y="1795463"/>
            <a:ext cx="4102100" cy="20701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393701" y="239713"/>
            <a:ext cx="7494588" cy="1085371"/>
          </a:xfrm>
        </p:spPr>
        <p:txBody>
          <a:bodyPr/>
          <a:lstStyle/>
          <a:p>
            <a:r>
              <a:rPr lang="en-US"/>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4013200"/>
            <a:ext cx="4100513"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4645025" y="1795463"/>
            <a:ext cx="4100513"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393700" y="1795463"/>
            <a:ext cx="4098925"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2542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4648200" y="1795463"/>
            <a:ext cx="4100513"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396875" y="4013200"/>
            <a:ext cx="4098925"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396875" y="1795463"/>
            <a:ext cx="4098925"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42672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4648200" y="4022725"/>
            <a:ext cx="4100513"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3"/>
          </p:nvPr>
        </p:nvSpPr>
        <p:spPr>
          <a:xfrm>
            <a:off x="396875" y="4022725"/>
            <a:ext cx="4098925" cy="206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4648200" y="1804988"/>
            <a:ext cx="4100513"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396875" y="1804988"/>
            <a:ext cx="4098925" cy="2065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sz="quarter"/>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1688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313033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00" y="239713"/>
            <a:ext cx="7494588" cy="1085850"/>
          </a:xfrm>
        </p:spPr>
        <p:txBody>
          <a:bodyPr/>
          <a:lstStyle/>
          <a:p>
            <a:r>
              <a:rPr lang="en-US"/>
              <a:t>Click to edit Master title style</a:t>
            </a:r>
          </a:p>
        </p:txBody>
      </p:sp>
      <p:sp>
        <p:nvSpPr>
          <p:cNvPr id="3" name="Content Placeholder 2"/>
          <p:cNvSpPr>
            <a:spLocks noGrp="1"/>
          </p:cNvSpPr>
          <p:nvPr>
            <p:ph idx="1"/>
          </p:nvPr>
        </p:nvSpPr>
        <p:spPr>
          <a:xfrm>
            <a:off x="396875" y="1800225"/>
            <a:ext cx="8351838" cy="38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721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070850" cy="365125"/>
          </a:xfrm>
        </p:spPr>
        <p:txBody>
          <a:bodyPr/>
          <a:lstStyle/>
          <a:p>
            <a:r>
              <a:rPr lang="en-US"/>
              <a:t>Click to edit Master title style</a:t>
            </a:r>
          </a:p>
        </p:txBody>
      </p:sp>
      <p:sp>
        <p:nvSpPr>
          <p:cNvPr id="3" name="Content Placeholder 2"/>
          <p:cNvSpPr>
            <a:spLocks noGrp="1"/>
          </p:cNvSpPr>
          <p:nvPr>
            <p:ph sz="half" idx="1"/>
          </p:nvPr>
        </p:nvSpPr>
        <p:spPr>
          <a:xfrm>
            <a:off x="304800" y="798513"/>
            <a:ext cx="8064500" cy="2609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560763"/>
            <a:ext cx="8064500" cy="261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40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6875" y="1800000"/>
            <a:ext cx="8351839" cy="38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3334322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600200"/>
            <a:ext cx="39560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13250" y="1600200"/>
            <a:ext cx="395605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302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070850" cy="365125"/>
          </a:xfrm>
        </p:spPr>
        <p:txBody>
          <a:bodyPr/>
          <a:lstStyle/>
          <a:p>
            <a:r>
              <a:rPr lang="en-US"/>
              <a:t>Click to edit Master title style</a:t>
            </a:r>
          </a:p>
        </p:txBody>
      </p:sp>
      <p:sp>
        <p:nvSpPr>
          <p:cNvPr id="3" name="Text Placeholder 2"/>
          <p:cNvSpPr>
            <a:spLocks noGrp="1"/>
          </p:cNvSpPr>
          <p:nvPr>
            <p:ph type="body" sz="half" idx="1"/>
          </p:nvPr>
        </p:nvSpPr>
        <p:spPr>
          <a:xfrm>
            <a:off x="304800" y="798513"/>
            <a:ext cx="8064500" cy="2609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4800" y="3560763"/>
            <a:ext cx="8064500" cy="261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13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1795464"/>
            <a:ext cx="4100513"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393700" y="1795463"/>
            <a:ext cx="4098925" cy="42846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367472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061075" y="1800225"/>
            <a:ext cx="2687638" cy="4724399"/>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1" hasCustomPrompt="1"/>
          </p:nvPr>
        </p:nvSpPr>
        <p:spPr>
          <a:xfrm>
            <a:off x="3228975" y="1800225"/>
            <a:ext cx="2687638" cy="4724399"/>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1"/>
          <p:cNvSpPr>
            <a:spLocks noGrp="1"/>
          </p:cNvSpPr>
          <p:nvPr>
            <p:ph sz="quarter" idx="10" hasCustomPrompt="1"/>
          </p:nvPr>
        </p:nvSpPr>
        <p:spPr>
          <a:xfrm>
            <a:off x="393700" y="1800225"/>
            <a:ext cx="2687638" cy="4724399"/>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393701" y="239713"/>
            <a:ext cx="7494588" cy="1085371"/>
          </a:xfr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0" y="1800225"/>
            <a:ext cx="4105275" cy="47244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393701" y="239713"/>
            <a:ext cx="7494587" cy="1085371"/>
          </a:xfrm>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1" y="1800225"/>
            <a:ext cx="3854450" cy="47244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393701" y="239713"/>
            <a:ext cx="3854449" cy="1085371"/>
          </a:xfrm>
        </p:spPr>
        <p:txBody>
          <a:bodyPr/>
          <a:lstStyle/>
          <a:p>
            <a:r>
              <a:rPr lang="en-US"/>
              <a:t>Click to edit Master title style</a:t>
            </a:r>
          </a:p>
        </p:txBody>
      </p:sp>
    </p:spTree>
    <p:extLst>
      <p:ext uri="{BB962C8B-B14F-4D97-AF65-F5344CB8AC3E}">
        <p14:creationId xmlns:p14="http://schemas.microsoft.com/office/powerpoint/2010/main" val="228354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26297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4645025" y="239713"/>
            <a:ext cx="3243263" cy="1085371"/>
          </a:xfrm>
        </p:spPr>
        <p:txBody>
          <a:bodyPr/>
          <a:lstStyle/>
          <a:p>
            <a:r>
              <a:rPr lang="en-US"/>
              <a:t>Click to edit Master title style</a:t>
            </a:r>
          </a:p>
        </p:txBody>
      </p:sp>
    </p:spTree>
    <p:extLst>
      <p:ext uri="{BB962C8B-B14F-4D97-AF65-F5344CB8AC3E}">
        <p14:creationId xmlns:p14="http://schemas.microsoft.com/office/powerpoint/2010/main" val="5259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3545840"/>
            <a:ext cx="4105275" cy="2978785"/>
          </a:xfrm>
        </p:spPr>
        <p:txBody>
          <a:bodyPr/>
          <a:lstStyle/>
          <a:p>
            <a:pPr lvl="0"/>
            <a:r>
              <a:rPr lang="sv-SE" err="1"/>
              <a:t>Click</a:t>
            </a:r>
            <a:r>
              <a:rPr lang="sv-SE"/>
              <a:t> to </a:t>
            </a:r>
            <a:r>
              <a:rPr lang="sv-SE" err="1"/>
              <a:t>add</a:t>
            </a:r>
            <a:r>
              <a:rPr lang="sv-SE"/>
              <a:t> text</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p:nvPr>
        </p:nvSpPr>
        <p:spPr>
          <a:xfrm>
            <a:off x="4643438" y="1797524"/>
            <a:ext cx="4105275" cy="1085371"/>
          </a:xfrm>
        </p:spPr>
        <p:txBody>
          <a:bodyPr/>
          <a:lstStyle/>
          <a:p>
            <a:r>
              <a:rPr lang="en-US"/>
              <a:t>Click to edit Master title style</a:t>
            </a:r>
          </a:p>
        </p:txBody>
      </p:sp>
    </p:spTree>
    <p:extLst>
      <p:ext uri="{BB962C8B-B14F-4D97-AF65-F5344CB8AC3E}">
        <p14:creationId xmlns:p14="http://schemas.microsoft.com/office/powerpoint/2010/main" val="40718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1886857" y="438151"/>
            <a:ext cx="1764294" cy="6278642"/>
          </a:xfrm>
          <a:prstGeom prst="rect">
            <a:avLst/>
          </a:prstGeom>
          <a:noFill/>
          <a:ln w="9525">
            <a:noFill/>
            <a:miter lim="800000"/>
            <a:headEnd/>
            <a:tailEnd/>
          </a:ln>
          <a:effectLst/>
        </p:spPr>
        <p:txBody>
          <a:bodyPr wrap="square">
            <a:spAutoFit/>
          </a:bodyPr>
          <a:lstStyle/>
          <a:p>
            <a:pPr algn="r">
              <a:spcBef>
                <a:spcPct val="0"/>
              </a:spcBef>
            </a:pPr>
            <a:r>
              <a:rPr lang="en-US" sz="1200" noProof="0">
                <a:solidFill>
                  <a:srgbClr val="FFFFFF"/>
                </a:solidFill>
              </a:rPr>
              <a:t>Slide title </a:t>
            </a:r>
          </a:p>
          <a:p>
            <a:pPr algn="r">
              <a:spcBef>
                <a:spcPct val="0"/>
              </a:spcBef>
            </a:pPr>
            <a:r>
              <a:rPr lang="en-US" sz="1200" noProof="0">
                <a:solidFill>
                  <a:srgbClr val="FFFFFF"/>
                </a:solidFill>
              </a:rPr>
              <a:t>44 pt</a:t>
            </a:r>
          </a:p>
          <a:p>
            <a:pPr algn="r">
              <a:spcBef>
                <a:spcPct val="0"/>
              </a:spcBef>
            </a:pPr>
            <a:endParaRPr lang="en-US" sz="1200" noProof="0">
              <a:solidFill>
                <a:srgbClr val="FFFFFF"/>
              </a:solidFill>
            </a:endParaRPr>
          </a:p>
          <a:p>
            <a:pPr algn="r">
              <a:spcBef>
                <a:spcPct val="0"/>
              </a:spcBef>
            </a:pPr>
            <a:endParaRPr lang="en-US" sz="1200" noProof="0">
              <a:solidFill>
                <a:srgbClr val="FFFFFF"/>
              </a:solidFill>
            </a:endParaRPr>
          </a:p>
          <a:p>
            <a:pPr algn="r">
              <a:spcBef>
                <a:spcPct val="0"/>
              </a:spcBef>
            </a:pPr>
            <a:endParaRPr lang="en-US" sz="1200" noProof="0">
              <a:solidFill>
                <a:srgbClr val="FFFFFF"/>
              </a:solidFill>
            </a:endParaRPr>
          </a:p>
          <a:p>
            <a:pPr algn="r">
              <a:spcBef>
                <a:spcPct val="0"/>
              </a:spcBef>
            </a:pPr>
            <a:endParaRPr lang="en-US" sz="1200" noProof="0">
              <a:solidFill>
                <a:srgbClr val="FFFFFF"/>
              </a:solidFill>
            </a:endParaRPr>
          </a:p>
          <a:p>
            <a:pPr algn="r">
              <a:spcBef>
                <a:spcPct val="0"/>
              </a:spcBef>
            </a:pPr>
            <a:endParaRPr lang="en-US" sz="1200" noProof="0">
              <a:solidFill>
                <a:srgbClr val="FFFFFF"/>
              </a:solidFill>
            </a:endParaRPr>
          </a:p>
          <a:p>
            <a:pPr algn="r">
              <a:spcBef>
                <a:spcPct val="0"/>
              </a:spcBef>
            </a:pPr>
            <a:endParaRPr lang="en-US" sz="1200" noProof="0">
              <a:solidFill>
                <a:srgbClr val="FFFFFF"/>
              </a:solidFill>
            </a:endParaRPr>
          </a:p>
          <a:p>
            <a:pPr algn="r">
              <a:spcBef>
                <a:spcPct val="0"/>
              </a:spcBef>
            </a:pPr>
            <a:r>
              <a:rPr lang="en-US" sz="1200" noProof="0">
                <a:solidFill>
                  <a:srgbClr val="FFFFFF"/>
                </a:solidFill>
              </a:rPr>
              <a:t>Text and bullet level 1</a:t>
            </a:r>
          </a:p>
          <a:p>
            <a:pPr algn="r">
              <a:spcBef>
                <a:spcPct val="0"/>
              </a:spcBef>
            </a:pPr>
            <a:r>
              <a:rPr lang="en-US" sz="1200" noProof="0">
                <a:solidFill>
                  <a:srgbClr val="FFFFFF"/>
                </a:solidFill>
              </a:rPr>
              <a:t> minimum 24 pt</a:t>
            </a:r>
          </a:p>
          <a:p>
            <a:pPr algn="r">
              <a:spcBef>
                <a:spcPct val="0"/>
              </a:spcBef>
            </a:pPr>
            <a:endParaRPr lang="en-US" sz="1200" noProof="0">
              <a:solidFill>
                <a:srgbClr val="FFFFFF"/>
              </a:solidFill>
            </a:endParaRPr>
          </a:p>
          <a:p>
            <a:pPr algn="r">
              <a:spcBef>
                <a:spcPct val="0"/>
              </a:spcBef>
            </a:pPr>
            <a:r>
              <a:rPr lang="en-US" sz="1200" noProof="0">
                <a:solidFill>
                  <a:srgbClr val="FFFFFF"/>
                </a:solidFill>
              </a:rPr>
              <a:t>Bullets level 2-5</a:t>
            </a:r>
          </a:p>
          <a:p>
            <a:pPr algn="r">
              <a:spcBef>
                <a:spcPct val="0"/>
              </a:spcBef>
            </a:pPr>
            <a:r>
              <a:rPr lang="en-US" sz="1200" noProof="0">
                <a:solidFill>
                  <a:srgbClr val="FFFFFF"/>
                </a:solidFill>
              </a:rPr>
              <a:t>minimum 20 pt</a:t>
            </a:r>
          </a:p>
          <a:p>
            <a:pPr algn="r">
              <a:spcBef>
                <a:spcPct val="0"/>
              </a:spcBef>
            </a:pPr>
            <a:endParaRPr lang="en-US" sz="1200" noProof="0">
              <a:solidFill>
                <a:srgbClr val="FFFFFF"/>
              </a:solidFill>
            </a:endParaRPr>
          </a:p>
          <a:p>
            <a:pPr algn="r"/>
            <a:endParaRPr lang="en-US" sz="800" noProof="0">
              <a:solidFill>
                <a:schemeClr val="bg1"/>
              </a:solidFill>
            </a:endParaRPr>
          </a:p>
          <a:p>
            <a:pPr algn="r"/>
            <a:endParaRPr lang="en-US" sz="800" noProof="0">
              <a:solidFill>
                <a:schemeClr val="bg1"/>
              </a:solidFill>
            </a:endParaRPr>
          </a:p>
          <a:p>
            <a:pPr algn="r"/>
            <a:endParaRPr lang="en-US" sz="800" noProof="0">
              <a:solidFill>
                <a:schemeClr val="bg1"/>
              </a:solidFill>
            </a:endParaRPr>
          </a:p>
          <a:p>
            <a:r>
              <a:rPr lang="en-US" sz="500" noProof="0">
                <a:solidFill>
                  <a:srgbClr val="9FB7D3"/>
                </a:solidFill>
                <a:latin typeface="+mn-lt"/>
              </a:rPr>
              <a:t>Characters for Embedded font:</a:t>
            </a:r>
            <a:br>
              <a:rPr lang="en-US" sz="500" noProof="0">
                <a:solidFill>
                  <a:srgbClr val="9FB7D3"/>
                </a:solidFill>
                <a:latin typeface="+mn-lt"/>
              </a:rPr>
            </a:br>
            <a:r>
              <a:rPr lang="en-US" sz="500" noProof="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a:solidFill>
                <a:srgbClr val="9FB7D3"/>
              </a:solidFill>
              <a:latin typeface="Ericsson Capital TT" pitchFamily="2" charset="0"/>
            </a:endParaRPr>
          </a:p>
          <a:p>
            <a:endParaRPr lang="en-US" sz="500" i="1" noProof="0">
              <a:solidFill>
                <a:srgbClr val="9FB7D3"/>
              </a:solidFill>
              <a:latin typeface="Ericsson Capital TT" pitchFamily="2" charset="0"/>
            </a:endParaRPr>
          </a:p>
          <a:p>
            <a:r>
              <a:rPr lang="en-US" sz="500" noProof="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a:solidFill>
                <a:srgbClr val="9FB7D3"/>
              </a:solidFill>
              <a:latin typeface="Ericsson Capital TT" pitchFamily="2" charset="0"/>
            </a:endParaRPr>
          </a:p>
          <a:p>
            <a:r>
              <a:rPr lang="en-US" sz="500" noProof="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a:solidFill>
                <a:srgbClr val="9FB7D3"/>
              </a:solidFill>
              <a:latin typeface="Ericsson Capital TT" pitchFamily="2" charset="0"/>
            </a:endParaRPr>
          </a:p>
          <a:p>
            <a:pPr algn="r">
              <a:spcBef>
                <a:spcPct val="0"/>
              </a:spcBef>
            </a:pPr>
            <a:endParaRPr lang="en-US" sz="500" noProof="0">
              <a:solidFill>
                <a:schemeClr val="bg1"/>
              </a:solidFill>
              <a:latin typeface="Ericsson Capital TT" pitchFamily="2" charset="0"/>
            </a:endParaRPr>
          </a:p>
          <a:p>
            <a:pPr algn="r">
              <a:spcBef>
                <a:spcPct val="0"/>
              </a:spcBef>
            </a:pPr>
            <a:endParaRPr lang="en-US" sz="800" noProof="0">
              <a:solidFill>
                <a:schemeClr val="bg1"/>
              </a:solidFill>
              <a:latin typeface="Ericsson Capital TT" pitchFamily="2" charset="0"/>
            </a:endParaRPr>
          </a:p>
          <a:p>
            <a:pPr algn="r">
              <a:spcBef>
                <a:spcPct val="0"/>
              </a:spcBef>
            </a:pPr>
            <a:endParaRPr lang="en-US" sz="800" noProof="0">
              <a:solidFill>
                <a:schemeClr val="bg1"/>
              </a:solidFill>
              <a:latin typeface="Ericsson Capital TT" pitchFamily="2" charset="0"/>
            </a:endParaRPr>
          </a:p>
          <a:p>
            <a:pPr algn="r">
              <a:spcBef>
                <a:spcPct val="0"/>
              </a:spcBef>
            </a:pPr>
            <a:endParaRPr lang="en-US" sz="800" noProof="0">
              <a:solidFill>
                <a:schemeClr val="bg1"/>
              </a:solidFill>
              <a:latin typeface="Ericsson Capital TT" pitchFamily="2" charset="0"/>
            </a:endParaRPr>
          </a:p>
          <a:p>
            <a:pPr algn="r">
              <a:spcBef>
                <a:spcPct val="0"/>
              </a:spcBef>
            </a:pPr>
            <a:endParaRPr lang="en-US" sz="800" noProof="0">
              <a:solidFill>
                <a:schemeClr val="bg1"/>
              </a:solidFill>
              <a:latin typeface="Ericsson Capital TT" pitchFamily="2" charset="0"/>
            </a:endParaRPr>
          </a:p>
          <a:p>
            <a:pPr algn="r">
              <a:spcBef>
                <a:spcPct val="0"/>
              </a:spcBef>
            </a:pPr>
            <a:endParaRPr lang="en-US" sz="800" noProof="0">
              <a:solidFill>
                <a:schemeClr val="bg1"/>
              </a:solidFill>
              <a:latin typeface="Ericsson Capital TT" pitchFamily="2" charset="0"/>
            </a:endParaRPr>
          </a:p>
          <a:p>
            <a:pPr algn="r">
              <a:spcBef>
                <a:spcPct val="0"/>
              </a:spcBef>
            </a:pPr>
            <a:endParaRPr lang="en-US" sz="1400" noProof="0">
              <a:solidFill>
                <a:schemeClr val="bg1"/>
              </a:solidFill>
            </a:endParaRPr>
          </a:p>
          <a:p>
            <a:pPr algn="r">
              <a:spcBef>
                <a:spcPct val="0"/>
              </a:spcBef>
            </a:pPr>
            <a:r>
              <a:rPr lang="en-US" sz="1200" noProof="0">
                <a:solidFill>
                  <a:schemeClr val="bg1"/>
                </a:solidFill>
              </a:rPr>
              <a:t>Do not add objects or text in the footer area</a:t>
            </a:r>
          </a:p>
        </p:txBody>
      </p:sp>
      <p:pic>
        <p:nvPicPr>
          <p:cNvPr id="9" name="Econ2011" descr="ECON_RGB"/>
          <p:cNvPicPr>
            <a:picLocks noChangeAspect="1" noChangeArrowheads="1"/>
          </p:cNvPicPr>
          <p:nvPr/>
        </p:nvPicPr>
        <p:blipFill>
          <a:blip r:embed="rId23" cstate="print"/>
          <a:srcRect/>
          <a:stretch>
            <a:fillRect/>
          </a:stretch>
        </p:blipFill>
        <p:spPr bwMode="auto">
          <a:xfrm>
            <a:off x="8316001" y="360000"/>
            <a:ext cx="444500" cy="588962"/>
          </a:xfrm>
          <a:prstGeom prst="rect">
            <a:avLst/>
          </a:prstGeom>
          <a:noFill/>
        </p:spPr>
      </p:pic>
      <p:sp>
        <p:nvSpPr>
          <p:cNvPr id="21523" name="txtfooterCopy"/>
          <p:cNvSpPr txBox="1">
            <a:spLocks noChangeArrowheads="1"/>
          </p:cNvSpPr>
          <p:nvPr/>
        </p:nvSpPr>
        <p:spPr bwMode="auto">
          <a:xfrm>
            <a:off x="395288" y="6524625"/>
            <a:ext cx="7399338" cy="215900"/>
          </a:xfrm>
          <a:prstGeom prst="rect">
            <a:avLst/>
          </a:prstGeom>
          <a:noFill/>
          <a:ln w="12700" algn="ctr">
            <a:noFill/>
            <a:miter lim="800000"/>
            <a:headEnd/>
            <a:tailEnd/>
          </a:ln>
          <a:effectLst/>
        </p:spPr>
        <p:txBody>
          <a:bodyPr lIns="72000" rIns="72000"/>
          <a:lstStyle/>
          <a:p>
            <a:pPr algn="l"/>
            <a:r>
              <a:rPr lang="en-US" sz="800" b="0" i="0" u="none">
                <a:solidFill>
                  <a:srgbClr val="87888A"/>
                </a:solidFill>
              </a:rPr>
              <a:t>Ericsson Internal  |  2018-05-25  |  Page </a:t>
            </a:r>
            <a:fld id="{3392C68A-697B-4B47-8AB6-5D822FAE4B61}" type="slidenum">
              <a:rPr lang="en-US" sz="800" b="0" i="0" u="none" smtClean="0">
                <a:solidFill>
                  <a:srgbClr val="87888A"/>
                </a:solidFill>
              </a:rPr>
              <a:t>‹#›</a:t>
            </a:fld>
            <a:endParaRPr lang="en-US" sz="800" b="0" i="0" u="none">
              <a:solidFill>
                <a:srgbClr val="87888A"/>
              </a:solidFill>
            </a:endParaRPr>
          </a:p>
        </p:txBody>
      </p:sp>
      <p:sp>
        <p:nvSpPr>
          <p:cNvPr id="21507" name="Content_SM"/>
          <p:cNvSpPr>
            <a:spLocks noGrp="1" noChangeArrowheads="1"/>
          </p:cNvSpPr>
          <p:nvPr>
            <p:ph type="body" idx="1"/>
          </p:nvPr>
        </p:nvSpPr>
        <p:spPr bwMode="auto">
          <a:xfrm>
            <a:off x="396875" y="1800000"/>
            <a:ext cx="8351839"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506" name="Title_SM"/>
          <p:cNvSpPr>
            <a:spLocks noGrp="1" noChangeArrowheads="1"/>
          </p:cNvSpPr>
          <p:nvPr>
            <p:ph type="title"/>
          </p:nvPr>
        </p:nvSpPr>
        <p:spPr bwMode="auto">
          <a:xfrm>
            <a:off x="393701" y="239713"/>
            <a:ext cx="7494588"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 id="2147483701" r:id="rId18"/>
    <p:sldLayoutId id="2147483702" r:id="rId19"/>
    <p:sldLayoutId id="2147483705" r:id="rId20"/>
    <p:sldLayoutId id="2147483706" r:id="rId21"/>
  </p:sldLayoutIdLst>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3.xml"/><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63.emf"/><Relationship Id="rId4" Type="http://schemas.openxmlformats.org/officeDocument/2006/relationships/oleObject" Target="../embeddings/oleObject8.bin"/></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6.xml"/><Relationship Id="rId1" Type="http://schemas.openxmlformats.org/officeDocument/2006/relationships/vmlDrawing" Target="../drawings/vmlDrawing8.vml"/><Relationship Id="rId5" Type="http://schemas.openxmlformats.org/officeDocument/2006/relationships/image" Target="../media/image64.emf"/><Relationship Id="rId4" Type="http://schemas.openxmlformats.org/officeDocument/2006/relationships/oleObject" Target="../embeddings/oleObject9.bin"/></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16.xml"/><Relationship Id="rId1" Type="http://schemas.openxmlformats.org/officeDocument/2006/relationships/vmlDrawing" Target="../drawings/vmlDrawing9.vml"/><Relationship Id="rId5" Type="http://schemas.openxmlformats.org/officeDocument/2006/relationships/image" Target="../media/image65.emf"/><Relationship Id="rId4" Type="http://schemas.openxmlformats.org/officeDocument/2006/relationships/oleObject" Target="../embeddings/oleObject10.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0.xml"/><Relationship Id="rId1" Type="http://schemas.openxmlformats.org/officeDocument/2006/relationships/vmlDrawing" Target="../drawings/vmlDrawing10.vml"/><Relationship Id="rId5" Type="http://schemas.openxmlformats.org/officeDocument/2006/relationships/image" Target="../media/image66.emf"/><Relationship Id="rId4" Type="http://schemas.openxmlformats.org/officeDocument/2006/relationships/oleObject" Target="../embeddings/oleObject11.bin"/></Relationships>
</file>

<file path=ppt/slides/_rels/slide162.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notesSlide" Target="../notesSlides/notesSlide160.xml"/><Relationship Id="rId7" Type="http://schemas.openxmlformats.org/officeDocument/2006/relationships/oleObject" Target="../embeddings/oleObject13.bin"/><Relationship Id="rId2" Type="http://schemas.openxmlformats.org/officeDocument/2006/relationships/slideLayout" Target="../slideLayouts/slideLayout18.xml"/><Relationship Id="rId1" Type="http://schemas.openxmlformats.org/officeDocument/2006/relationships/vmlDrawing" Target="../drawings/vmlDrawing11.vml"/><Relationship Id="rId6" Type="http://schemas.openxmlformats.org/officeDocument/2006/relationships/hyperlink" Target="http://cdmweb.ericsson.se/WEBLINK/ViewDocs?DocumentName=26/10262-CNH1606510&amp;Latest=true" TargetMode="External"/><Relationship Id="rId5" Type="http://schemas.openxmlformats.org/officeDocument/2006/relationships/image" Target="../media/image67.emf"/><Relationship Id="rId10" Type="http://schemas.openxmlformats.org/officeDocument/2006/relationships/image" Target="../media/image69.emf"/><Relationship Id="rId4" Type="http://schemas.openxmlformats.org/officeDocument/2006/relationships/oleObject" Target="../embeddings/oleObject12.bin"/><Relationship Id="rId9" Type="http://schemas.openxmlformats.org/officeDocument/2006/relationships/oleObject" Target="../embeddings/oleObject14.bin"/></Relationships>
</file>

<file path=ppt/slides/_rels/slide16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notesSlide" Target="../notesSlides/notesSlide161.xml"/><Relationship Id="rId7" Type="http://schemas.openxmlformats.org/officeDocument/2006/relationships/oleObject" Target="../embeddings/oleObject16.bin"/><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hyperlink" Target="http://cdmweb.ericsson.se/WEBLINK/ViewDocs?DocumentName=27/10262-CNH1606510&amp;Latest=true" TargetMode="External"/><Relationship Id="rId5" Type="http://schemas.openxmlformats.org/officeDocument/2006/relationships/image" Target="../media/image70.emf"/><Relationship Id="rId4" Type="http://schemas.openxmlformats.org/officeDocument/2006/relationships/oleObject" Target="../embeddings/oleObject15.bin"/></Relationships>
</file>

<file path=ppt/slides/_rels/slide164.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162.xml"/><Relationship Id="rId7" Type="http://schemas.openxmlformats.org/officeDocument/2006/relationships/oleObject" Target="../embeddings/oleObject18.bin"/><Relationship Id="rId2" Type="http://schemas.openxmlformats.org/officeDocument/2006/relationships/slideLayout" Target="../slideLayouts/slideLayout18.xml"/><Relationship Id="rId1" Type="http://schemas.openxmlformats.org/officeDocument/2006/relationships/vmlDrawing" Target="../drawings/vmlDrawing13.vml"/><Relationship Id="rId6" Type="http://schemas.openxmlformats.org/officeDocument/2006/relationships/hyperlink" Target="http://cdmweb.ericsson.se/WEBLINK/ViewDocs?DocumentName=38/10262-CNH1606510&amp;Latest=true" TargetMode="External"/><Relationship Id="rId5" Type="http://schemas.openxmlformats.org/officeDocument/2006/relationships/image" Target="../media/image72.emf"/><Relationship Id="rId4" Type="http://schemas.openxmlformats.org/officeDocument/2006/relationships/oleObject" Target="../embeddings/oleObject17.bin"/></Relationships>
</file>

<file path=ppt/slides/_rels/slide16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63.xml"/><Relationship Id="rId7" Type="http://schemas.openxmlformats.org/officeDocument/2006/relationships/image" Target="../media/image75.png"/><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hyperlink" Target="http://cdmweb.ericsson.se/WEBLINK/ViewDocs?DocumentName=25/10262-CNH1606510&amp;Latest=true" TargetMode="External"/><Relationship Id="rId5" Type="http://schemas.openxmlformats.org/officeDocument/2006/relationships/image" Target="../media/image74.emf"/><Relationship Id="rId4" Type="http://schemas.openxmlformats.org/officeDocument/2006/relationships/oleObject" Target="../embeddings/oleObject19.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image" Target="../media/image78.jpeg"/><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hyperlink" Target="http://cdmweb.ericsson.se/WEBLINK/ViewDocs?DocumentName=49/10262-CNH1606510&amp;Latest=true" TargetMode="External"/><Relationship Id="rId5" Type="http://schemas.openxmlformats.org/officeDocument/2006/relationships/image" Target="../media/image77.emf"/><Relationship Id="rId4" Type="http://schemas.openxmlformats.org/officeDocument/2006/relationships/oleObject" Target="../embeddings/oleObject20.bin"/></Relationships>
</file>

<file path=ppt/slides/_rels/slide167.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notesSlide" Target="../notesSlides/notesSlide165.xml"/><Relationship Id="rId7" Type="http://schemas.openxmlformats.org/officeDocument/2006/relationships/oleObject" Target="../embeddings/oleObject22.bin"/><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hyperlink" Target="http://cdmweb.ericsson.se/WEBLINK/ViewDocs?DocumentName=58/10262-CNH1606510&amp;Latest=true" TargetMode="External"/><Relationship Id="rId5" Type="http://schemas.openxmlformats.org/officeDocument/2006/relationships/image" Target="../media/image79.emf"/><Relationship Id="rId4" Type="http://schemas.openxmlformats.org/officeDocument/2006/relationships/oleObject" Target="../embeddings/oleObject21.bin"/></Relationships>
</file>

<file path=ppt/slides/_rels/slide16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notesSlide" Target="../notesSlides/notesSlide166.xml"/><Relationship Id="rId7" Type="http://schemas.openxmlformats.org/officeDocument/2006/relationships/oleObject" Target="../embeddings/oleObject24.bin"/><Relationship Id="rId2" Type="http://schemas.openxmlformats.org/officeDocument/2006/relationships/slideLayout" Target="../slideLayouts/slideLayout18.xml"/><Relationship Id="rId1" Type="http://schemas.openxmlformats.org/officeDocument/2006/relationships/vmlDrawing" Target="../drawings/vmlDrawing17.vml"/><Relationship Id="rId6" Type="http://schemas.openxmlformats.org/officeDocument/2006/relationships/hyperlink" Target="http://cdmweb.ericsson.se/WEBLINK/ViewDocs?DocumentName=24/10262-CNH1606510&amp;Latest=true" TargetMode="External"/><Relationship Id="rId5" Type="http://schemas.openxmlformats.org/officeDocument/2006/relationships/image" Target="../media/image81.emf"/><Relationship Id="rId4" Type="http://schemas.openxmlformats.org/officeDocument/2006/relationships/oleObject" Target="../embeddings/oleObject23.bin"/></Relationships>
</file>

<file path=ppt/slides/_rels/slide169.xml.rels><?xml version="1.0" encoding="UTF-8" standalone="yes"?>
<Relationships xmlns="http://schemas.openxmlformats.org/package/2006/relationships"><Relationship Id="rId8" Type="http://schemas.openxmlformats.org/officeDocument/2006/relationships/hyperlink" Target="http://document.internal.ericsson.com/Download?DocNo=38/10262-CNH1606510" TargetMode="External"/><Relationship Id="rId13" Type="http://schemas.openxmlformats.org/officeDocument/2006/relationships/hyperlink" Target="http://document.internal.ericsson.com/Download?DocNo=88/10262-CNH1606510" TargetMode="External"/><Relationship Id="rId18" Type="http://schemas.openxmlformats.org/officeDocument/2006/relationships/hyperlink" Target="http://document.internal.ericsson.com/Download?DocNo=10262-CNH1606510" TargetMode="External"/><Relationship Id="rId3" Type="http://schemas.openxmlformats.org/officeDocument/2006/relationships/hyperlink" Target="http://document.internal.ericsson.com/Download?DocNo=25/10262-CNH1606510" TargetMode="External"/><Relationship Id="rId7" Type="http://schemas.openxmlformats.org/officeDocument/2006/relationships/hyperlink" Target="http://document.internal.ericsson.com/Download?DocNo=77/10262-CNH1606510" TargetMode="External"/><Relationship Id="rId12" Type="http://schemas.openxmlformats.org/officeDocument/2006/relationships/hyperlink" Target="http://document.internal.ericsson.com/Download?DocNo=49/10262-CNH1606510" TargetMode="External"/><Relationship Id="rId17" Type="http://schemas.openxmlformats.org/officeDocument/2006/relationships/hyperlink" Target="http://document.internal.ericsson.com/Download?DocNo=85/10262-CNH1606510" TargetMode="External"/><Relationship Id="rId2" Type="http://schemas.openxmlformats.org/officeDocument/2006/relationships/notesSlide" Target="../notesSlides/notesSlide167.xml"/><Relationship Id="rId16" Type="http://schemas.openxmlformats.org/officeDocument/2006/relationships/hyperlink" Target="http://document.internal.ericsson.com/Download?DocNo=26/10262-CNH1606510" TargetMode="External"/><Relationship Id="rId20" Type="http://schemas.openxmlformats.org/officeDocument/2006/relationships/hyperlink" Target="http://document.internal.ericsson.com/Download?DocNo=46/10262-CNH1606510" TargetMode="External"/><Relationship Id="rId1" Type="http://schemas.openxmlformats.org/officeDocument/2006/relationships/slideLayout" Target="../slideLayouts/slideLayout18.xml"/><Relationship Id="rId6" Type="http://schemas.openxmlformats.org/officeDocument/2006/relationships/hyperlink" Target="http://document.internal.ericsson.com/Download?DocNo=27/10262-CNH1606510" TargetMode="External"/><Relationship Id="rId11" Type="http://schemas.openxmlformats.org/officeDocument/2006/relationships/hyperlink" Target="http://document.internal.ericsson.com/Download?DocNo=28/10262-CNH1606510" TargetMode="External"/><Relationship Id="rId5" Type="http://schemas.openxmlformats.org/officeDocument/2006/relationships/hyperlink" Target="http://document.internal.ericsson.com/Download?DocNo=44/10262-CNH1606510" TargetMode="External"/><Relationship Id="rId15" Type="http://schemas.openxmlformats.org/officeDocument/2006/relationships/hyperlink" Target="http://document.internal.ericsson.com/Download?DocNo=58/10262-CNH1606510" TargetMode="External"/><Relationship Id="rId10" Type="http://schemas.openxmlformats.org/officeDocument/2006/relationships/hyperlink" Target="https://fem007-eiffel003.rnd.ki.sw.ericsson.se:8443/jenkins/view/RadioSW/view/Doxygen/job/radio_doxygen_radiosw/doxygen/dd/df1/DS_4_10262-ROP101089_1_NCO.html" TargetMode="External"/><Relationship Id="rId19" Type="http://schemas.openxmlformats.org/officeDocument/2006/relationships/hyperlink" Target="http://document.internal.ericsson.com/Download?DocNo=24/10262-CNH1606510" TargetMode="External"/><Relationship Id="rId4" Type="http://schemas.openxmlformats.org/officeDocument/2006/relationships/hyperlink" Target="http://document.internal.ericsson.com/Download?DocNo=20/10262-CNH1606510" TargetMode="External"/><Relationship Id="rId9" Type="http://schemas.openxmlformats.org/officeDocument/2006/relationships/hyperlink" Target="http://document.internal.ericsson.com/Download?DocNo=29/10262-CNH1606510" TargetMode="External"/><Relationship Id="rId14" Type="http://schemas.openxmlformats.org/officeDocument/2006/relationships/hyperlink" Target="http://document.internal.ericsson.com/Download?DocNo=81/10262-CNH160651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9.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3" Type="http://schemas.openxmlformats.org/officeDocument/2006/relationships/hyperlink" Target="https://erilink.ericsson.se/eridoc/erl/objectId/09004cff88b5b867?docno=4/15961-CNH1606510Uen&amp;action=current&amp;format=msw12"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hyperlink" Target="https://lte-wiki.rnd.ki.sw.ericsson.se/mediawiki/index.php/RA_Radio/Product_Documents" TargetMode="External"/><Relationship Id="rId4" Type="http://schemas.openxmlformats.org/officeDocument/2006/relationships/hyperlink" Target="https://fem007-eiffel003.rnd.ki.sw.ericsson.se:8443/jenkins/view/RadioSW/view/Doxygen/job/radio_doxygen_radiosw/doxygen/" TargetMode="Externa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9.xml"/><Relationship Id="rId1" Type="http://schemas.openxmlformats.org/officeDocument/2006/relationships/vmlDrawing" Target="../drawings/vmlDrawing18.vml"/><Relationship Id="rId5" Type="http://schemas.openxmlformats.org/officeDocument/2006/relationships/image" Target="../media/image89.emf"/><Relationship Id="rId4" Type="http://schemas.openxmlformats.org/officeDocument/2006/relationships/oleObject" Target="../embeddings/oleObject25.bin"/></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19.xml"/><Relationship Id="rId1" Type="http://schemas.openxmlformats.org/officeDocument/2006/relationships/vmlDrawing" Target="../drawings/vmlDrawing19.vml"/><Relationship Id="rId5" Type="http://schemas.openxmlformats.org/officeDocument/2006/relationships/image" Target="../media/image90.emf"/><Relationship Id="rId4" Type="http://schemas.openxmlformats.org/officeDocument/2006/relationships/oleObject" Target="../embeddings/oleObject26.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19.xml"/><Relationship Id="rId1" Type="http://schemas.openxmlformats.org/officeDocument/2006/relationships/vmlDrawing" Target="../drawings/vmlDrawing20.vml"/><Relationship Id="rId5" Type="http://schemas.openxmlformats.org/officeDocument/2006/relationships/image" Target="../media/image91.emf"/><Relationship Id="rId4" Type="http://schemas.openxmlformats.org/officeDocument/2006/relationships/oleObject" Target="../embeddings/oleObject27.bin"/></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hyperlink" Target="http://erilink.ericsson.se/eridoc/erl/objectId/09004cff874fb0e1?docno=1/1551-CRH1090526Uen&amp;action=current&amp;format=msw8"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erilink.ericsson.se/eridoc/erl/objectId/09004cff8aaaae6a?docno=BURA-16:006743Uen&amp;action=current&amp;format=ppt12" TargetMode="External"/><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6.xml"/><Relationship Id="rId1" Type="http://schemas.openxmlformats.org/officeDocument/2006/relationships/vmlDrawing" Target="../drawings/vmlDrawing21.vml"/><Relationship Id="rId5" Type="http://schemas.openxmlformats.org/officeDocument/2006/relationships/image" Target="../media/image95.emf"/><Relationship Id="rId4" Type="http://schemas.openxmlformats.org/officeDocument/2006/relationships/oleObject" Target="../embeddings/oleObject28.bin"/></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18.xml"/><Relationship Id="rId1" Type="http://schemas.openxmlformats.org/officeDocument/2006/relationships/vmlDrawing" Target="../drawings/vmlDrawing22.vml"/><Relationship Id="rId6" Type="http://schemas.openxmlformats.org/officeDocument/2006/relationships/hyperlink" Target="http://cdmweb.ericsson.se/WEBLINK/ViewDocs?DocumentName=81/10262-CNH1606510&amp;Latest=true" TargetMode="External"/><Relationship Id="rId5" Type="http://schemas.openxmlformats.org/officeDocument/2006/relationships/image" Target="../media/image96.emf"/><Relationship Id="rId4" Type="http://schemas.openxmlformats.org/officeDocument/2006/relationships/oleObject" Target="../embeddings/oleObject29.bin"/></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6.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7.xml"/><Relationship Id="rId7" Type="http://schemas.openxmlformats.org/officeDocument/2006/relationships/image" Target="../media/image100.emf"/><Relationship Id="rId2" Type="http://schemas.openxmlformats.org/officeDocument/2006/relationships/slideLayout" Target="../slideLayouts/slideLayout18.xml"/><Relationship Id="rId1" Type="http://schemas.openxmlformats.org/officeDocument/2006/relationships/vmlDrawing" Target="../drawings/vmlDrawing23.vml"/><Relationship Id="rId6" Type="http://schemas.openxmlformats.org/officeDocument/2006/relationships/oleObject" Target="../embeddings/oleObject31.bin"/><Relationship Id="rId5" Type="http://schemas.openxmlformats.org/officeDocument/2006/relationships/image" Target="../media/image99.emf"/><Relationship Id="rId4"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18.xml"/><Relationship Id="rId7" Type="http://schemas.openxmlformats.org/officeDocument/2006/relationships/image" Target="../media/image100.emf"/><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oleObject" Target="../embeddings/oleObject33.bin"/><Relationship Id="rId5" Type="http://schemas.openxmlformats.org/officeDocument/2006/relationships/image" Target="../media/image101.emf"/><Relationship Id="rId4" Type="http://schemas.openxmlformats.org/officeDocument/2006/relationships/oleObject" Target="../embeddings/oleObject32.bin"/></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19.xml"/><Relationship Id="rId7" Type="http://schemas.openxmlformats.org/officeDocument/2006/relationships/image" Target="../media/image100.emf"/><Relationship Id="rId2" Type="http://schemas.openxmlformats.org/officeDocument/2006/relationships/slideLayout" Target="../slideLayouts/slideLayout18.xml"/><Relationship Id="rId1" Type="http://schemas.openxmlformats.org/officeDocument/2006/relationships/vmlDrawing" Target="../drawings/vmlDrawing25.vml"/><Relationship Id="rId6" Type="http://schemas.openxmlformats.org/officeDocument/2006/relationships/oleObject" Target="../embeddings/oleObject35.bin"/><Relationship Id="rId5" Type="http://schemas.openxmlformats.org/officeDocument/2006/relationships/image" Target="../media/image101.emf"/><Relationship Id="rId4" Type="http://schemas.openxmlformats.org/officeDocument/2006/relationships/oleObject" Target="../embeddings/oleObject34.bin"/></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0.xml"/><Relationship Id="rId7" Type="http://schemas.openxmlformats.org/officeDocument/2006/relationships/image" Target="../media/image100.emf"/><Relationship Id="rId2" Type="http://schemas.openxmlformats.org/officeDocument/2006/relationships/slideLayout" Target="../slideLayouts/slideLayout18.xml"/><Relationship Id="rId1" Type="http://schemas.openxmlformats.org/officeDocument/2006/relationships/vmlDrawing" Target="../drawings/vmlDrawing26.vml"/><Relationship Id="rId6" Type="http://schemas.openxmlformats.org/officeDocument/2006/relationships/oleObject" Target="../embeddings/oleObject37.bin"/><Relationship Id="rId5" Type="http://schemas.openxmlformats.org/officeDocument/2006/relationships/image" Target="../media/image101.emf"/><Relationship Id="rId4" Type="http://schemas.openxmlformats.org/officeDocument/2006/relationships/oleObject" Target="../embeddings/oleObject36.bin"/></Relationships>
</file>

<file path=ppt/slides/_rels/slide22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oleObject" Target="file:///C:\Users\ewanqia\AppData\Local\Microsoft\Windows\Temporary%20Internet%20Files\Content.IE5\LPOZU5OZ\TxFreqConf.doc!_1432444097\Drawing\~Page-1\Sheet.11" TargetMode="External"/><Relationship Id="rId18" Type="http://schemas.openxmlformats.org/officeDocument/2006/relationships/image" Target="../media/image112.png"/><Relationship Id="rId3" Type="http://schemas.openxmlformats.org/officeDocument/2006/relationships/notesSlide" Target="../notesSlides/notesSlide221.xml"/><Relationship Id="rId21" Type="http://schemas.openxmlformats.org/officeDocument/2006/relationships/image" Target="../media/image113.png"/><Relationship Id="rId7" Type="http://schemas.openxmlformats.org/officeDocument/2006/relationships/image" Target="../media/image103.emf"/><Relationship Id="rId12" Type="http://schemas.openxmlformats.org/officeDocument/2006/relationships/image" Target="../media/image104.emf"/><Relationship Id="rId17" Type="http://schemas.openxmlformats.org/officeDocument/2006/relationships/image" Target="../media/image106.emf"/><Relationship Id="rId2" Type="http://schemas.openxmlformats.org/officeDocument/2006/relationships/slideLayout" Target="../slideLayouts/slideLayout18.xml"/><Relationship Id="rId16" Type="http://schemas.openxmlformats.org/officeDocument/2006/relationships/oleObject" Target="file:///C:\Users\ewanqia\AppData\Local\Microsoft\Windows\Temporary%20Internet%20Files\Content.IE5\LPOZU5OZ\TxFreqConf.doc!_1432444097\Drawing\~Page-1\Sheet.13" TargetMode="External"/><Relationship Id="rId20" Type="http://schemas.openxmlformats.org/officeDocument/2006/relationships/image" Target="../media/image107.emf"/><Relationship Id="rId1" Type="http://schemas.openxmlformats.org/officeDocument/2006/relationships/vmlDrawing" Target="../drawings/vmlDrawing27.vml"/><Relationship Id="rId6" Type="http://schemas.openxmlformats.org/officeDocument/2006/relationships/oleObject" Target="../embeddings/oleObject39.bin"/><Relationship Id="rId11" Type="http://schemas.openxmlformats.org/officeDocument/2006/relationships/oleObject" Target="file:///C:\Users\ewanqia\AppData\Local\Microsoft\Windows\Temporary%20Internet%20Files\Content.IE5\LPOZU5OZ\TxFreqConf.doc!_1432444097\Drawing\~Page-1\Sheet.20" TargetMode="External"/><Relationship Id="rId5" Type="http://schemas.openxmlformats.org/officeDocument/2006/relationships/image" Target="../media/image102.emf"/><Relationship Id="rId15" Type="http://schemas.openxmlformats.org/officeDocument/2006/relationships/image" Target="../media/image111.png"/><Relationship Id="rId10" Type="http://schemas.openxmlformats.org/officeDocument/2006/relationships/image" Target="../media/image110.png"/><Relationship Id="rId19" Type="http://schemas.openxmlformats.org/officeDocument/2006/relationships/oleObject" Target="file:///C:\Users\ewanqia\AppData\Local\Microsoft\Windows\Temporary%20Internet%20Files\Content.IE5\LPOZU5OZ\TxFreqConf.doc!_1432444097\Drawing\~Page-1\Sheet.24" TargetMode="External"/><Relationship Id="rId4" Type="http://schemas.openxmlformats.org/officeDocument/2006/relationships/oleObject" Target="../embeddings/oleObject38.bin"/><Relationship Id="rId9" Type="http://schemas.openxmlformats.org/officeDocument/2006/relationships/image" Target="../media/image109.png"/><Relationship Id="rId14" Type="http://schemas.openxmlformats.org/officeDocument/2006/relationships/image" Target="../media/image105.emf"/></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8.xml"/><Relationship Id="rId1" Type="http://schemas.openxmlformats.org/officeDocument/2006/relationships/vmlDrawing" Target="../drawings/vmlDrawing28.vml"/><Relationship Id="rId5" Type="http://schemas.openxmlformats.org/officeDocument/2006/relationships/image" Target="../media/image114.emf"/><Relationship Id="rId4" Type="http://schemas.openxmlformats.org/officeDocument/2006/relationships/oleObject" Target="../embeddings/oleObject40.bin"/></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8.xml"/><Relationship Id="rId1" Type="http://schemas.openxmlformats.org/officeDocument/2006/relationships/vmlDrawing" Target="../drawings/vmlDrawing29.vml"/><Relationship Id="rId5" Type="http://schemas.openxmlformats.org/officeDocument/2006/relationships/image" Target="../media/image115.emf"/><Relationship Id="rId4" Type="http://schemas.openxmlformats.org/officeDocument/2006/relationships/oleObject" Target="../embeddings/oleObject41.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8.xml"/><Relationship Id="rId1" Type="http://schemas.openxmlformats.org/officeDocument/2006/relationships/vmlDrawing" Target="../drawings/vmlDrawing30.vml"/><Relationship Id="rId5" Type="http://schemas.openxmlformats.org/officeDocument/2006/relationships/image" Target="../media/image116.emf"/><Relationship Id="rId4" Type="http://schemas.openxmlformats.org/officeDocument/2006/relationships/oleObject" Target="../embeddings/oleObject4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18.xml"/><Relationship Id="rId1" Type="http://schemas.openxmlformats.org/officeDocument/2006/relationships/vmlDrawing" Target="../drawings/vmlDrawing31.vml"/><Relationship Id="rId5" Type="http://schemas.openxmlformats.org/officeDocument/2006/relationships/image" Target="../media/image99.emf"/><Relationship Id="rId4" Type="http://schemas.openxmlformats.org/officeDocument/2006/relationships/oleObject" Target="../embeddings/oleObject43.bin"/></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fem007-eiffel003.rnd.ki.sw.ericsson.se:8443/jenkins/view/RadioSW/view/Doxygen/job/radio_doxygen_radiosw/doxygen/d9/d23/pageRxModuleSwArchitecture.html" TargetMode="External"/><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hyperlink" Target="https://fem007-eiffel003.rnd.ki.sw.ericsson.se:8443/jenkins/view/RadioSW/view/Doxygen/job/radio_doxygen_radiosw/doxygen/d3/dbd/group__rxControlPackage.html" TargetMode="External"/><Relationship Id="rId3" Type="http://schemas.openxmlformats.org/officeDocument/2006/relationships/hyperlink" Target="https://fem007-eiffel003.rnd.ki.sw.ericsson.se:8443/jenkins/view/RadioSW/view/Doxygen/job/radio_doxygen_radiosw/doxygen/d9/d23/pageRxModuleSwArchitecture.html" TargetMode="External"/><Relationship Id="rId7" Type="http://schemas.openxmlformats.org/officeDocument/2006/relationships/hyperlink" Target="https://fem007-eiffel003.rnd.ki.sw.ericsson.se:8443/jenkins/view/RadioSW/view/Doxygen/job/radio_doxygen_radiosw/doxygen/de/db5/group__rxModuleInterfacePackage.html" TargetMode="External"/><Relationship Id="rId2" Type="http://schemas.openxmlformats.org/officeDocument/2006/relationships/notesSlide" Target="../notesSlides/notesSlide236.xml"/><Relationship Id="rId1" Type="http://schemas.openxmlformats.org/officeDocument/2006/relationships/slideLayout" Target="../slideLayouts/slideLayout2.xml"/><Relationship Id="rId6" Type="http://schemas.openxmlformats.org/officeDocument/2006/relationships/hyperlink" Target="https://fem007-eiffel003.rnd.ki.sw.ericsson.se:8443/jenkins/view/RadioSW/view/Doxygen/job/radio_doxygen_radiosw/doxygen/de/d5a/group__rxStartupPackage.html" TargetMode="External"/><Relationship Id="rId11" Type="http://schemas.openxmlformats.org/officeDocument/2006/relationships/hyperlink" Target="https://fem007-eiffel003.rnd.ki.sw.ericsson.se:8443/jenkins/view/RadioSW/view/Doxygen/job/radio_doxygen_radiosw/doxygen/d3/d1f/group__rxCommonPackage.html" TargetMode="External"/><Relationship Id="rId5" Type="http://schemas.openxmlformats.org/officeDocument/2006/relationships/hyperlink" Target="https://fem007-eiffel003.rnd.ki.sw.ericsson.se:8443/jenkins/view/RadioSW/view/Doxygen/job/radio_doxygen_radiosw/doxygen/de/d78/group__rxBrokerPackage.html" TargetMode="External"/><Relationship Id="rId10" Type="http://schemas.openxmlformats.org/officeDocument/2006/relationships/hyperlink" Target="https://fem007-eiffel003.rnd.ki.sw.ericsson.se:8443/jenkins/view/RadioSW/view/Doxygen/job/radio_doxygen_radiosw/doxygen/d4/dbe/group__rxServiceCommonPackage.html" TargetMode="External"/><Relationship Id="rId4" Type="http://schemas.openxmlformats.org/officeDocument/2006/relationships/image" Target="../media/image118.png"/><Relationship Id="rId9" Type="http://schemas.openxmlformats.org/officeDocument/2006/relationships/hyperlink" Target="https://fem007-eiffel003.rnd.ki.sw.ericsson.se:8443/jenkins/view/RadioSW/view/Doxygen/job/radio_doxygen_radiosw/doxygen/d9/db1/group__rxServicesPackage.html" TargetMode="External"/></Relationships>
</file>

<file path=ppt/slides/_rels/slide239.xml.rels><?xml version="1.0" encoding="UTF-8" standalone="yes"?>
<Relationships xmlns="http://schemas.openxmlformats.org/package/2006/relationships"><Relationship Id="rId3" Type="http://schemas.openxmlformats.org/officeDocument/2006/relationships/hyperlink" Target="https://fem007-eiffel003.rnd.ki.sw.ericsson.se:8443/jenkins/view/RadioSW/view/Doxygen/job/radio_doxygen_radiosw/doxygen/dd/da1/pageRxModulePackages.html#pageRxModulePackages" TargetMode="External"/><Relationship Id="rId2" Type="http://schemas.openxmlformats.org/officeDocument/2006/relationships/notesSlide" Target="../notesSlides/notesSlide23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18.xml"/><Relationship Id="rId1" Type="http://schemas.openxmlformats.org/officeDocument/2006/relationships/vmlDrawing" Target="../drawings/vmlDrawing32.vml"/><Relationship Id="rId6" Type="http://schemas.openxmlformats.org/officeDocument/2006/relationships/image" Target="../media/image120.emf"/><Relationship Id="rId5" Type="http://schemas.openxmlformats.org/officeDocument/2006/relationships/oleObject" Target="file:///C:\Users\emndars\Documents\_my_doc\_RADIO\learning%20day%20mm\2017-01-31%20learning%20day%20SW%20Architecture\Rx%20Mod.vsd\Drawing\~Page-1\Circle.1158" TargetMode="External"/><Relationship Id="rId4" Type="http://schemas.openxmlformats.org/officeDocument/2006/relationships/image" Target="../media/image117.png"/></Relationships>
</file>

<file path=ppt/slides/_rels/slide2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9.xml"/><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0.xml"/><Relationship Id="rId1" Type="http://schemas.openxmlformats.org/officeDocument/2006/relationships/slideLayout" Target="../slideLayouts/slideLayout1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125.emf"/><Relationship Id="rId4" Type="http://schemas.openxmlformats.org/officeDocument/2006/relationships/oleObject" Target="../embeddings/oleObject44.bin"/></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gerrit.ericsson.se/#/c/1121859/" TargetMode="External"/><Relationship Id="rId2" Type="http://schemas.openxmlformats.org/officeDocument/2006/relationships/notesSlide" Target="../notesSlides/notesSlide248.xml"/><Relationship Id="rId1" Type="http://schemas.openxmlformats.org/officeDocument/2006/relationships/slideLayout" Target="../slideLayouts/slideLayout2.xml"/><Relationship Id="rId4" Type="http://schemas.openxmlformats.org/officeDocument/2006/relationships/hyperlink" Target="https://gerrit.ericsson.se/#/c/1122226/" TargetMode="Externa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ericoll.internal.ericsson.com/sites/ETK_Radio_SW_Core_Team/Documents/Forms/AllItems.aspx?RootFolder=/sites/ETK_Radio_SW_Core_Team/Documents/Radio%20SW%20training%20(ETK)/Presentations" TargetMode="External"/><Relationship Id="rId7" Type="http://schemas.openxmlformats.org/officeDocument/2006/relationships/hyperlink" Target="https://play.ericsson.net/media/t/0_tj18rh3d" TargetMode="External"/><Relationship Id="rId2" Type="http://schemas.openxmlformats.org/officeDocument/2006/relationships/notesSlide" Target="../notesSlides/notesSlide251.xml"/><Relationship Id="rId1" Type="http://schemas.openxmlformats.org/officeDocument/2006/relationships/slideLayout" Target="../slideLayouts/slideLayout18.xml"/><Relationship Id="rId6" Type="http://schemas.openxmlformats.org/officeDocument/2006/relationships/hyperlink" Target="https://play.ericsson.net/media/t/0_15tr4m95" TargetMode="External"/><Relationship Id="rId5" Type="http://schemas.openxmlformats.org/officeDocument/2006/relationships/hyperlink" Target="https://play.ericsson.net/media/t/0_pxkphfwy" TargetMode="External"/><Relationship Id="rId4" Type="http://schemas.openxmlformats.org/officeDocument/2006/relationships/hyperlink" Target="https://play.ericsson.net/media/t/0_8o9oytaf" TargetMode="Externa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25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5.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35.JP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6.emf"/><Relationship Id="rId4"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8" Type="http://schemas.openxmlformats.org/officeDocument/2006/relationships/hyperlink" Target="https://ericoll.internal.ericsson.com/sites/radio_01/ra_radio/Training/Documents/Forms/AllItems.aspx?RootFolder=/sites/radio_01/ra_radio/Training/Documents/Basics&amp;FolderCTID=0x012000140AE022FC5E674DB9E0B3E1FE734799&amp;View=%7b669DE334-ED73-4423-9005-B4E974B874EE%7d" TargetMode="External"/><Relationship Id="rId3" Type="http://schemas.openxmlformats.org/officeDocument/2006/relationships/hyperlink" Target="https://ericoll.internal.ericsson.com/sites/radio_01/ra_radio/default.aspx" TargetMode="External"/><Relationship Id="rId7" Type="http://schemas.openxmlformats.org/officeDocument/2006/relationships/hyperlink" Target="https://lte-wiki.rnd.ki.sw.ericsson.se/mediawiki/index.php/RA_Radio/Guardians" TargetMode="External"/><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hyperlink" Target="https://fem007-eiffel003.rnd.ki.sw.ericsson.se:8443/jenkins/view/RadioSW/view/Doxygen/job/radio_doxygen_radiosw/doxygen/" TargetMode="External"/><Relationship Id="rId5" Type="http://schemas.openxmlformats.org/officeDocument/2006/relationships/hyperlink" Target="http://erilink.ericsson.se/eridoc/erl/objectId/09004cff874fb0e1?docno=1/1551-CRH1090526Uen&amp;action=current&amp;format=msw8" TargetMode="External"/><Relationship Id="rId4" Type="http://schemas.openxmlformats.org/officeDocument/2006/relationships/hyperlink" Target="https://ericoll.internal.ericsson.com/sites/radio_01/ra_radio/_layouts/OneNote.aspx?id=/sites/radio_01/ra_radio/Teams1/RSW%20XFT%20Visualization"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erilink.ericsson.se/eridoc/erl/objectId/09004cff8867ce3a?docno=EAB-14:043436Uen&amp;action=current&amp;format=ppt12"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rilink.ericsson.se/eridoc/erl/objectId/09004cff8835485c?docno=1/10260-CAH1611490/7Uen&amp;action=current&amp;format=msw8"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4.wmf"/><Relationship Id="rId4" Type="http://schemas.openxmlformats.org/officeDocument/2006/relationships/oleObject" Target="../embeddings/oleObject6.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7.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erilink.ericsson.se/eridoc/erl/objectId/09004cff8835485c?docno=1/10260-CAH1611490/7Uen&amp;action=current&amp;format=msw8http://erilink.ericsson.se/eridoc/erl/objectId/09004cff8835485c?docno=1/10260-CAH1611490/7Uen&amp;action=current&amp;format=msw8"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79828" y="1808709"/>
            <a:ext cx="8609427" cy="2839491"/>
          </a:xfrm>
        </p:spPr>
        <p:txBody>
          <a:bodyPr>
            <a:normAutofit/>
          </a:bodyPr>
          <a:lstStyle/>
          <a:p>
            <a:r>
              <a:rPr lang="en-US" sz="4800" dirty="0"/>
              <a:t>Global Radio basic Intro (Mixed-Mode)</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393700" y="260350"/>
            <a:ext cx="7826375" cy="369888"/>
          </a:xfrm>
        </p:spPr>
        <p:txBody>
          <a:bodyPr/>
          <a:lstStyle/>
          <a:p>
            <a:pPr eaLnBrk="1" hangingPunct="1"/>
            <a:r>
              <a:rPr lang="en-US" altLang="en-US" sz="2400" dirty="0"/>
              <a:t>RU legacy naming – </a:t>
            </a:r>
            <a:r>
              <a:rPr lang="en-US" altLang="en-US" sz="1600" dirty="0"/>
              <a:t>23/1056-HRB 105 600</a:t>
            </a:r>
            <a:endParaRPr lang="en-US" altLang="en-US" sz="1200" dirty="0"/>
          </a:p>
        </p:txBody>
      </p:sp>
      <p:graphicFrame>
        <p:nvGraphicFramePr>
          <p:cNvPr id="18" name="Group 3"/>
          <p:cNvGraphicFramePr>
            <a:graphicFrameLocks noGrp="1"/>
          </p:cNvGraphicFramePr>
          <p:nvPr>
            <p:ph idx="4294967295"/>
          </p:nvPr>
        </p:nvGraphicFramePr>
        <p:xfrm>
          <a:off x="3593896" y="1604107"/>
          <a:ext cx="2016124" cy="2092368"/>
        </p:xfrm>
        <a:graphic>
          <a:graphicData uri="http://schemas.openxmlformats.org/drawingml/2006/table">
            <a:tbl>
              <a:tblPr/>
              <a:tblGrid>
                <a:gridCol w="360022">
                  <a:extLst>
                    <a:ext uri="{9D8B030D-6E8A-4147-A177-3AD203B41FA5}">
                      <a16:colId xmlns:a16="http://schemas.microsoft.com/office/drawing/2014/main" val="20000"/>
                    </a:ext>
                  </a:extLst>
                </a:gridCol>
                <a:gridCol w="360022">
                  <a:extLst>
                    <a:ext uri="{9D8B030D-6E8A-4147-A177-3AD203B41FA5}">
                      <a16:colId xmlns:a16="http://schemas.microsoft.com/office/drawing/2014/main" val="20001"/>
                    </a:ext>
                  </a:extLst>
                </a:gridCol>
                <a:gridCol w="324020">
                  <a:extLst>
                    <a:ext uri="{9D8B030D-6E8A-4147-A177-3AD203B41FA5}">
                      <a16:colId xmlns:a16="http://schemas.microsoft.com/office/drawing/2014/main" val="20002"/>
                    </a:ext>
                  </a:extLst>
                </a:gridCol>
                <a:gridCol w="972060">
                  <a:extLst>
                    <a:ext uri="{9D8B030D-6E8A-4147-A177-3AD203B41FA5}">
                      <a16:colId xmlns:a16="http://schemas.microsoft.com/office/drawing/2014/main" val="20003"/>
                    </a:ext>
                  </a:extLst>
                </a:gridCol>
              </a:tblGrid>
              <a:tr h="18833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X</a:t>
                      </a:r>
                      <a:endParaRPr kumimoji="0" lang="en-US" sz="1200" b="0" i="0"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#TX</a:t>
                      </a:r>
                      <a:endParaRPr kumimoji="0" lang="en-US" sz="1200" b="0" i="0"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#RX</a:t>
                      </a:r>
                      <a:endParaRPr kumimoji="0" lang="en-US" sz="1200" b="0" i="0"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Duplex mode</a:t>
                      </a:r>
                      <a:endParaRPr kumimoji="0" lang="en-US" sz="1200" b="0" i="0"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0</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1</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FDD</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1</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FDD</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2</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2</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4</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FDD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3</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4</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4</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FDD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5</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1</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2</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TDD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6</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TDD</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7</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4</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4</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TDD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8</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8</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a:ln>
                            <a:noFill/>
                          </a:ln>
                          <a:solidFill>
                            <a:schemeClr val="tx1"/>
                          </a:solidFill>
                          <a:effectLst/>
                          <a:latin typeface="Arial" charset="0"/>
                          <a:cs typeface="Arial" charset="0"/>
                        </a:rPr>
                        <a:t>8</a:t>
                      </a:r>
                      <a:endParaRPr kumimoji="0" lang="en-US" sz="1100" b="0" i="1" u="none" strike="noStrike" cap="none" normalizeH="0" baseline="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TDD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A</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0</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FDD</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C</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0</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2</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1" u="none" strike="noStrike" cap="none" normalizeH="0" baseline="0" dirty="0">
                          <a:ln>
                            <a:noFill/>
                          </a:ln>
                          <a:solidFill>
                            <a:schemeClr val="tx1"/>
                          </a:solidFill>
                          <a:effectLst/>
                          <a:latin typeface="Arial" charset="0"/>
                          <a:cs typeface="Arial" charset="0"/>
                        </a:rPr>
                        <a:t>TDD</a:t>
                      </a:r>
                      <a:endParaRPr kumimoji="0" lang="en-US" sz="1100" b="0" i="1" u="none" strike="noStrike" cap="none" normalizeH="0" baseline="0" dirty="0">
                        <a:ln>
                          <a:noFill/>
                        </a:ln>
                        <a:solidFill>
                          <a:schemeClr val="tx1"/>
                        </a:solidFill>
                        <a:effectLst/>
                        <a:latin typeface="Arial" charset="0"/>
                        <a:cs typeface="Arial" charset="0"/>
                      </a:endParaRP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7309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E</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0</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FDD</a:t>
                      </a:r>
                    </a:p>
                  </a:txBody>
                  <a:tcPr marL="17999" marR="17999" marT="17967" marB="1796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9703" name="Rectangle 60"/>
          <p:cNvSpPr>
            <a:spLocks noChangeArrowheads="1"/>
          </p:cNvSpPr>
          <p:nvPr/>
        </p:nvSpPr>
        <p:spPr bwMode="auto">
          <a:xfrm>
            <a:off x="2261983" y="846870"/>
            <a:ext cx="2449513" cy="3381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600"/>
              <a:t>RADIO_NAME  XY  BZ</a:t>
            </a:r>
          </a:p>
        </p:txBody>
      </p:sp>
      <p:graphicFrame>
        <p:nvGraphicFramePr>
          <p:cNvPr id="20" name="Group 3"/>
          <p:cNvGraphicFramePr>
            <a:graphicFrameLocks/>
          </p:cNvGraphicFramePr>
          <p:nvPr/>
        </p:nvGraphicFramePr>
        <p:xfrm>
          <a:off x="245858" y="1604107"/>
          <a:ext cx="2987675" cy="1985962"/>
        </p:xfrm>
        <a:graphic>
          <a:graphicData uri="http://schemas.openxmlformats.org/drawingml/2006/table">
            <a:tbl>
              <a:tblPr/>
              <a:tblGrid>
                <a:gridCol w="899902">
                  <a:extLst>
                    <a:ext uri="{9D8B030D-6E8A-4147-A177-3AD203B41FA5}">
                      <a16:colId xmlns:a16="http://schemas.microsoft.com/office/drawing/2014/main" val="20000"/>
                    </a:ext>
                  </a:extLst>
                </a:gridCol>
                <a:gridCol w="2087773">
                  <a:extLst>
                    <a:ext uri="{9D8B030D-6E8A-4147-A177-3AD203B41FA5}">
                      <a16:colId xmlns:a16="http://schemas.microsoft.com/office/drawing/2014/main" val="20001"/>
                    </a:ext>
                  </a:extLst>
                </a:gridCol>
              </a:tblGrid>
              <a:tr h="188404">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RADIO_NAME</a:t>
                      </a:r>
                      <a:endParaRPr kumimoji="0" lang="en-US" sz="1000" b="0" i="0"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000" b="1" i="0" u="none" strike="noStrike" kern="1200" baseline="0" dirty="0">
                          <a:solidFill>
                            <a:srgbClr val="58585A"/>
                          </a:solidFill>
                          <a:latin typeface="+mn-lt"/>
                        </a:rPr>
                        <a:t>Name Expanded</a:t>
                      </a:r>
                      <a:endParaRPr lang="en-US" sz="1000" b="0" i="0" u="none" strike="noStrike" kern="1200" baseline="0" dirty="0">
                        <a:solidFill>
                          <a:srgbClr val="58585A"/>
                        </a:solidFill>
                        <a:latin typeface="+mn-lt"/>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316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RUG</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Unit GSM</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16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RUW</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Unit WCDMA</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RUL</a:t>
                      </a:r>
                      <a:endParaRPr kumimoji="0" lang="en-US" sz="900" b="0" i="0"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Unit LTE</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RUS</a:t>
                      </a:r>
                      <a:endParaRPr kumimoji="0" lang="en-US" sz="900" b="0" i="1"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Unit Multi-Standard</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316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RRUG</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Remote Radio Unit GSM</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RRUW</a:t>
                      </a:r>
                      <a:endParaRPr kumimoji="0" lang="en-US" sz="900" b="0" i="1"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Remote Radio Unit WCDMA</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RRUL</a:t>
                      </a:r>
                      <a:endParaRPr kumimoji="0" lang="en-US" sz="900" b="0" i="1"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Remote Radio Unit LTE</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316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RRUS</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Remote Radio Unit Multi-Standard</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AIR</a:t>
                      </a:r>
                      <a:endParaRPr kumimoji="0" lang="en-US" sz="900" b="0" i="1"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Antenna Integrated Radio</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4151">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Arial" charset="0"/>
                          <a:cs typeface="Arial" charset="0"/>
                        </a:rPr>
                        <a:t>mRRUS</a:t>
                      </a:r>
                      <a:endParaRPr kumimoji="0" lang="en-US" sz="900" b="0" i="1" u="none" strike="noStrike" cap="none" normalizeH="0" baseline="0" dirty="0">
                        <a:ln>
                          <a:noFill/>
                        </a:ln>
                        <a:solidFill>
                          <a:schemeClr val="tx1"/>
                        </a:solidFill>
                        <a:effectLst/>
                        <a:latin typeface="Arial" charset="0"/>
                        <a:cs typeface="Arial" charset="0"/>
                      </a:endParaRP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Micro Remote Radio Unit Multi-Standard</a:t>
                      </a:r>
                    </a:p>
                  </a:txBody>
                  <a:tcPr marL="17996" marR="17996" marT="18000" marB="180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cxnSp>
        <p:nvCxnSpPr>
          <p:cNvPr id="69742" name="Straight Arrow Connector 3"/>
          <p:cNvCxnSpPr>
            <a:cxnSpLocks noChangeShapeType="1"/>
            <a:stCxn id="69703" idx="1"/>
          </p:cNvCxnSpPr>
          <p:nvPr/>
        </p:nvCxnSpPr>
        <p:spPr bwMode="auto">
          <a:xfrm flipH="1">
            <a:off x="785608" y="1016732"/>
            <a:ext cx="1476375" cy="5873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743" name="Straight Arrow Connector 10"/>
          <p:cNvCxnSpPr>
            <a:cxnSpLocks noChangeShapeType="1"/>
          </p:cNvCxnSpPr>
          <p:nvPr/>
        </p:nvCxnSpPr>
        <p:spPr bwMode="auto">
          <a:xfrm>
            <a:off x="3846308" y="1207232"/>
            <a:ext cx="0" cy="3968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3" name="Group 3"/>
          <p:cNvGraphicFramePr>
            <a:graphicFrameLocks/>
          </p:cNvGraphicFramePr>
          <p:nvPr/>
        </p:nvGraphicFramePr>
        <p:xfrm>
          <a:off x="5862433" y="1604107"/>
          <a:ext cx="1079500" cy="706456"/>
        </p:xfrm>
        <a:graphic>
          <a:graphicData uri="http://schemas.openxmlformats.org/drawingml/2006/table">
            <a:tbl>
              <a:tblPr/>
              <a:tblGrid>
                <a:gridCol w="261697">
                  <a:extLst>
                    <a:ext uri="{9D8B030D-6E8A-4147-A177-3AD203B41FA5}">
                      <a16:colId xmlns:a16="http://schemas.microsoft.com/office/drawing/2014/main" val="20000"/>
                    </a:ext>
                  </a:extLst>
                </a:gridCol>
                <a:gridCol w="817803">
                  <a:extLst>
                    <a:ext uri="{9D8B030D-6E8A-4147-A177-3AD203B41FA5}">
                      <a16:colId xmlns:a16="http://schemas.microsoft.com/office/drawing/2014/main" val="20001"/>
                    </a:ext>
                  </a:extLst>
                </a:gridCol>
              </a:tblGrid>
              <a:tr h="188039">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Y</a:t>
                      </a:r>
                      <a:endParaRPr kumimoji="0" lang="en-US" sz="1000" b="0" i="0" u="none" strike="noStrike" cap="none" normalizeH="0" baseline="0" dirty="0">
                        <a:ln>
                          <a:noFill/>
                        </a:ln>
                        <a:solidFill>
                          <a:schemeClr val="tx1"/>
                        </a:solidFill>
                        <a:effectLst/>
                        <a:latin typeface="Arial" charset="0"/>
                        <a:cs typeface="Arial" charset="0"/>
                      </a:endParaRP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000" b="1" i="0" u="none" strike="noStrike" kern="1200" baseline="0" dirty="0">
                          <a:solidFill>
                            <a:srgbClr val="58585A"/>
                          </a:solidFill>
                          <a:latin typeface="+mn-lt"/>
                        </a:rPr>
                        <a:t>RU Platform</a:t>
                      </a:r>
                      <a:endParaRPr lang="en-US" sz="1000" b="0" i="0" u="none" strike="noStrike" kern="1200" baseline="0" dirty="0">
                        <a:solidFill>
                          <a:srgbClr val="58585A"/>
                        </a:solidFill>
                        <a:latin typeface="+mn-lt"/>
                      </a:endParaRP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280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1</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4</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280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2</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5, 5.2, 5.3</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2800">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3</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5 (TK)</a:t>
                      </a:r>
                    </a:p>
                  </a:txBody>
                  <a:tcPr marL="17990" marR="17990" marT="17822" marB="178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69761" name="Straight Arrow Connector 18"/>
          <p:cNvCxnSpPr>
            <a:cxnSpLocks noChangeShapeType="1"/>
          </p:cNvCxnSpPr>
          <p:nvPr/>
        </p:nvCxnSpPr>
        <p:spPr bwMode="auto">
          <a:xfrm>
            <a:off x="4530521" y="1027845"/>
            <a:ext cx="3311525" cy="576262"/>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5" name="Group 3"/>
          <p:cNvGraphicFramePr>
            <a:graphicFrameLocks/>
          </p:cNvGraphicFramePr>
          <p:nvPr/>
        </p:nvGraphicFramePr>
        <p:xfrm>
          <a:off x="7194346" y="1604107"/>
          <a:ext cx="1295400" cy="2613096"/>
        </p:xfrm>
        <a:graphic>
          <a:graphicData uri="http://schemas.openxmlformats.org/drawingml/2006/table">
            <a:tbl>
              <a:tblPr/>
              <a:tblGrid>
                <a:gridCol w="1295400">
                  <a:extLst>
                    <a:ext uri="{9D8B030D-6E8A-4147-A177-3AD203B41FA5}">
                      <a16:colId xmlns:a16="http://schemas.microsoft.com/office/drawing/2014/main" val="20000"/>
                    </a:ext>
                  </a:extLst>
                </a:gridCol>
              </a:tblGrid>
              <a:tr h="188347">
                <a:tc>
                  <a:txBody>
                    <a:bodyPr/>
                    <a:lstStyle/>
                    <a:p>
                      <a:pPr algn="ctr" rtl="0"/>
                      <a:r>
                        <a:rPr lang="en-US" sz="1000" b="1" i="0" u="none" strike="noStrike" kern="1200" baseline="0" dirty="0">
                          <a:solidFill>
                            <a:srgbClr val="58585A"/>
                          </a:solidFill>
                          <a:latin typeface="+mn-lt"/>
                        </a:rPr>
                        <a:t>Z = Operating Band</a:t>
                      </a:r>
                      <a:endParaRPr lang="en-US" sz="1000" b="0" i="0" u="none" strike="noStrike" kern="1200" baseline="0" dirty="0">
                        <a:solidFill>
                          <a:srgbClr val="58585A"/>
                        </a:solidFill>
                        <a:latin typeface="+mn-lt"/>
                      </a:endParaRP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0</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1</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2</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4</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5</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6</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7</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33</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34</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35</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36</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37</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38</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39</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42628">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40</a:t>
                      </a:r>
                    </a:p>
                  </a:txBody>
                  <a:tcPr marL="17990" marR="17990" marT="17976" marB="179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cxnSp>
        <p:nvCxnSpPr>
          <p:cNvPr id="69802" name="Straight Arrow Connector 22"/>
          <p:cNvCxnSpPr>
            <a:cxnSpLocks noChangeShapeType="1"/>
          </p:cNvCxnSpPr>
          <p:nvPr/>
        </p:nvCxnSpPr>
        <p:spPr bwMode="auto">
          <a:xfrm>
            <a:off x="4025696" y="1207232"/>
            <a:ext cx="1981200" cy="360363"/>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2"/>
          <p:cNvSpPr>
            <a:spLocks noChangeArrowheads="1"/>
          </p:cNvSpPr>
          <p:nvPr/>
        </p:nvSpPr>
        <p:spPr bwMode="auto">
          <a:xfrm>
            <a:off x="251520" y="4319031"/>
            <a:ext cx="1720850" cy="2286000"/>
          </a:xfrm>
          <a:prstGeom prst="rect">
            <a:avLst/>
          </a:prstGeom>
          <a:solidFill>
            <a:srgbClr val="CCECFF"/>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2000" dirty="0"/>
              <a:t>Platform 4</a:t>
            </a:r>
          </a:p>
          <a:p>
            <a:pPr marL="287338" lvl="1" indent="-168275" eaLnBrk="1" hangingPunct="1">
              <a:spcBef>
                <a:spcPts val="0"/>
              </a:spcBef>
              <a:buClrTx/>
              <a:defRPr/>
            </a:pPr>
            <a:r>
              <a:rPr lang="en-CA" altLang="en-US" sz="1400" dirty="0"/>
              <a:t>RUL  01 B13</a:t>
            </a:r>
          </a:p>
          <a:p>
            <a:pPr marL="287338" lvl="1" indent="-168275" eaLnBrk="1" hangingPunct="1">
              <a:spcBef>
                <a:spcPts val="0"/>
              </a:spcBef>
              <a:buClrTx/>
              <a:defRPr/>
            </a:pPr>
            <a:r>
              <a:rPr lang="en-CA" altLang="en-US" sz="1400" dirty="0"/>
              <a:t>RUW  01 B1</a:t>
            </a:r>
          </a:p>
          <a:p>
            <a:pPr marL="287338" lvl="1" indent="-168275" eaLnBrk="1" hangingPunct="1">
              <a:spcBef>
                <a:spcPts val="0"/>
              </a:spcBef>
              <a:buClrTx/>
              <a:defRPr/>
            </a:pPr>
            <a:r>
              <a:rPr lang="en-CA" altLang="en-US" sz="1400" dirty="0"/>
              <a:t>RUS  01 B3</a:t>
            </a:r>
          </a:p>
          <a:p>
            <a:pPr marL="287338" lvl="1" indent="-168275" eaLnBrk="1" hangingPunct="1">
              <a:spcBef>
                <a:spcPts val="0"/>
              </a:spcBef>
              <a:buClrTx/>
              <a:defRPr/>
            </a:pPr>
            <a:r>
              <a:rPr lang="en-CA" altLang="en-US" sz="1400" dirty="0"/>
              <a:t>RRUS 01 B9</a:t>
            </a:r>
          </a:p>
          <a:p>
            <a:pPr marL="287338" lvl="1" indent="-168275" eaLnBrk="1" hangingPunct="1">
              <a:spcBef>
                <a:spcPts val="0"/>
              </a:spcBef>
              <a:buClrTx/>
              <a:defRPr/>
            </a:pPr>
            <a:r>
              <a:rPr lang="en-CA" altLang="en-US" sz="1400" dirty="0"/>
              <a:t>RRUS 11 B5</a:t>
            </a:r>
          </a:p>
          <a:p>
            <a:pPr marL="287338" lvl="1" indent="-168275" eaLnBrk="1" hangingPunct="1">
              <a:spcBef>
                <a:spcPts val="0"/>
              </a:spcBef>
              <a:buClrTx/>
              <a:defRPr/>
            </a:pPr>
            <a:r>
              <a:rPr lang="en-CA" altLang="en-US" sz="1400" dirty="0"/>
              <a:t>RRUS 61 B40B</a:t>
            </a:r>
          </a:p>
          <a:p>
            <a:pPr marL="287338" lvl="1" indent="-168275" eaLnBrk="1" hangingPunct="1">
              <a:spcBef>
                <a:spcPts val="0"/>
              </a:spcBef>
              <a:buClrTx/>
              <a:defRPr/>
            </a:pPr>
            <a:r>
              <a:rPr lang="en-CA" altLang="en-US" sz="1400" dirty="0"/>
              <a:t>RRUS 61 B40C</a:t>
            </a:r>
          </a:p>
          <a:p>
            <a:pPr marL="287338" lvl="1" indent="-168275" eaLnBrk="1" hangingPunct="1">
              <a:spcBef>
                <a:spcPts val="0"/>
              </a:spcBef>
              <a:buClrTx/>
              <a:defRPr/>
            </a:pPr>
            <a:r>
              <a:rPr lang="en-CA" altLang="en-US" sz="1400" dirty="0"/>
              <a:t>AIR 21 B2a B4p</a:t>
            </a:r>
          </a:p>
          <a:p>
            <a:pPr marL="398463" lvl="2" indent="-169863" eaLnBrk="1" hangingPunct="1">
              <a:spcBef>
                <a:spcPts val="0"/>
              </a:spcBef>
              <a:buClrTx/>
              <a:defRPr/>
            </a:pPr>
            <a:r>
              <a:rPr lang="en-CA" altLang="en-US" sz="1050" dirty="0"/>
              <a:t>RRUS 0Z B2</a:t>
            </a:r>
          </a:p>
        </p:txBody>
      </p:sp>
      <p:sp>
        <p:nvSpPr>
          <p:cNvPr id="14" name="Rectangle 2"/>
          <p:cNvSpPr>
            <a:spLocks noChangeArrowheads="1"/>
          </p:cNvSpPr>
          <p:nvPr/>
        </p:nvSpPr>
        <p:spPr bwMode="auto">
          <a:xfrm>
            <a:off x="2447032" y="4314269"/>
            <a:ext cx="1692275" cy="1260475"/>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dirty="0"/>
              <a:t>Platform 5</a:t>
            </a:r>
          </a:p>
          <a:p>
            <a:pPr lvl="1" eaLnBrk="1" hangingPunct="1">
              <a:spcBef>
                <a:spcPct val="0"/>
              </a:spcBef>
              <a:buClrTx/>
            </a:pPr>
            <a:r>
              <a:rPr lang="en-CA" altLang="en-US" sz="1400" dirty="0"/>
              <a:t>RUS  02 B2</a:t>
            </a:r>
          </a:p>
          <a:p>
            <a:pPr lvl="1" eaLnBrk="1" hangingPunct="1">
              <a:spcBef>
                <a:spcPct val="0"/>
              </a:spcBef>
              <a:buClrTx/>
            </a:pPr>
            <a:r>
              <a:rPr lang="en-CA" altLang="en-US" sz="1400" dirty="0"/>
              <a:t>RRUS 12 B3</a:t>
            </a:r>
          </a:p>
          <a:p>
            <a:pPr lvl="1" eaLnBrk="1" hangingPunct="1">
              <a:spcBef>
                <a:spcPct val="0"/>
              </a:spcBef>
              <a:buClrTx/>
            </a:pPr>
            <a:r>
              <a:rPr lang="en-CA" altLang="en-US" sz="1400" dirty="0"/>
              <a:t>RRUS 62 B41D</a:t>
            </a:r>
          </a:p>
          <a:p>
            <a:pPr lvl="1" eaLnBrk="1" hangingPunct="1">
              <a:spcBef>
                <a:spcPct val="0"/>
              </a:spcBef>
              <a:buClrTx/>
            </a:pPr>
            <a:r>
              <a:rPr lang="en-CA" altLang="en-US" sz="1400" dirty="0"/>
              <a:t>RRUS E2 B29</a:t>
            </a:r>
            <a:endParaRPr lang="en-CA" altLang="en-US" sz="900" dirty="0"/>
          </a:p>
        </p:txBody>
      </p:sp>
      <p:sp>
        <p:nvSpPr>
          <p:cNvPr id="15" name="Rectangle 2"/>
          <p:cNvSpPr>
            <a:spLocks noChangeArrowheads="1"/>
          </p:cNvSpPr>
          <p:nvPr/>
        </p:nvSpPr>
        <p:spPr bwMode="auto">
          <a:xfrm>
            <a:off x="4623495" y="4314269"/>
            <a:ext cx="1711325" cy="614362"/>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dirty="0" err="1"/>
              <a:t>mRRUS</a:t>
            </a:r>
            <a:endParaRPr lang="en-CA" altLang="en-US" sz="2000" dirty="0"/>
          </a:p>
          <a:p>
            <a:pPr lvl="1" eaLnBrk="1" hangingPunct="1">
              <a:spcBef>
                <a:spcPct val="0"/>
              </a:spcBef>
              <a:buClrTx/>
            </a:pPr>
            <a:r>
              <a:rPr lang="en-CA" altLang="en-US" sz="1400" dirty="0" err="1"/>
              <a:t>mRRUS</a:t>
            </a:r>
            <a:r>
              <a:rPr lang="en-CA" altLang="en-US" sz="1400" dirty="0"/>
              <a:t> 12 B13</a:t>
            </a:r>
            <a:endParaRPr lang="en-CA" altLang="en-US" sz="900" dirty="0"/>
          </a:p>
        </p:txBody>
      </p:sp>
      <p:sp>
        <p:nvSpPr>
          <p:cNvPr id="16" name="Rectangle 2"/>
          <p:cNvSpPr>
            <a:spLocks noChangeArrowheads="1"/>
          </p:cNvSpPr>
          <p:nvPr/>
        </p:nvSpPr>
        <p:spPr bwMode="auto">
          <a:xfrm>
            <a:off x="6896795" y="4314269"/>
            <a:ext cx="1562100" cy="2184400"/>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398463" indent="-169863">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a:t>Platform 5.2</a:t>
            </a:r>
            <a:br>
              <a:rPr lang="en-CA" altLang="en-US" sz="2000"/>
            </a:br>
            <a:r>
              <a:rPr lang="en-CA" altLang="en-US" sz="1600"/>
              <a:t>FDD:</a:t>
            </a:r>
            <a:endParaRPr lang="en-CA" altLang="en-US" sz="2000"/>
          </a:p>
          <a:p>
            <a:pPr lvl="1" eaLnBrk="1" hangingPunct="1">
              <a:spcBef>
                <a:spcPct val="0"/>
              </a:spcBef>
              <a:buClrTx/>
            </a:pPr>
            <a:r>
              <a:rPr lang="en-US" altLang="en-US" sz="1400"/>
              <a:t>AIR 32 B4</a:t>
            </a:r>
          </a:p>
          <a:p>
            <a:pPr lvl="2" eaLnBrk="1" hangingPunct="1">
              <a:spcBef>
                <a:spcPct val="0"/>
              </a:spcBef>
              <a:buClrTx/>
            </a:pPr>
            <a:r>
              <a:rPr lang="en-US" altLang="en-US" sz="1100"/>
              <a:t>RRUS 32A B4</a:t>
            </a:r>
          </a:p>
          <a:p>
            <a:pPr lvl="1" eaLnBrk="1" hangingPunct="1">
              <a:spcBef>
                <a:spcPct val="0"/>
              </a:spcBef>
              <a:buClrTx/>
            </a:pPr>
            <a:r>
              <a:rPr lang="en-US" altLang="en-US" sz="1400"/>
              <a:t>RRUS 32 B30</a:t>
            </a:r>
          </a:p>
          <a:p>
            <a:pPr eaLnBrk="1" hangingPunct="1">
              <a:spcBef>
                <a:spcPct val="50000"/>
              </a:spcBef>
              <a:buClrTx/>
              <a:buFontTx/>
              <a:buNone/>
            </a:pPr>
            <a:r>
              <a:rPr lang="en-CA" altLang="en-US" sz="2000"/>
              <a:t>Platform 5.3</a:t>
            </a:r>
            <a:br>
              <a:rPr lang="en-CA" altLang="en-US" sz="2000"/>
            </a:br>
            <a:r>
              <a:rPr lang="en-CA" altLang="en-US" sz="1600"/>
              <a:t>TDD:</a:t>
            </a:r>
            <a:endParaRPr lang="en-CA" altLang="en-US" sz="2000"/>
          </a:p>
          <a:p>
            <a:pPr lvl="1" eaLnBrk="1" hangingPunct="1">
              <a:spcBef>
                <a:spcPct val="0"/>
              </a:spcBef>
              <a:buClrTx/>
            </a:pPr>
            <a:r>
              <a:rPr lang="en-US" altLang="en-US" sz="1400"/>
              <a:t>RRUS 72 B41</a:t>
            </a:r>
          </a:p>
        </p:txBody>
      </p:sp>
    </p:spTree>
    <p:extLst>
      <p:ext uri="{BB962C8B-B14F-4D97-AF65-F5344CB8AC3E}">
        <p14:creationId xmlns:p14="http://schemas.microsoft.com/office/powerpoint/2010/main" val="3755125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240442"/>
            <a:ext cx="8351839" cy="4505384"/>
          </a:xfrm>
        </p:spPr>
        <p:txBody>
          <a:bodyPr/>
          <a:lstStyle/>
          <a:p>
            <a:pPr>
              <a:buClr>
                <a:srgbClr val="0094D2"/>
              </a:buClr>
              <a:buFont typeface="Wingdings" panose="05000000000000000000" pitchFamily="2" charset="2"/>
              <a:buChar char="§"/>
            </a:pPr>
            <a:r>
              <a:rPr lang="en-US" altLang="zh-CN" sz="2000" dirty="0"/>
              <a:t>An empty process (does not contain any executable code).</a:t>
            </a:r>
          </a:p>
          <a:p>
            <a:pPr>
              <a:buClr>
                <a:srgbClr val="0094D2"/>
              </a:buClr>
              <a:buFont typeface="Wingdings" panose="05000000000000000000" pitchFamily="2" charset="2"/>
              <a:buChar char="§"/>
            </a:pPr>
            <a:r>
              <a:rPr lang="en-US" altLang="zh-CN" sz="2000" dirty="0"/>
              <a:t>Used to make the communication between processes not residing in the same target as transparent as possible</a:t>
            </a:r>
          </a:p>
          <a:p>
            <a:endParaRPr lang="en-US" sz="2000" dirty="0"/>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Phantom process</a:t>
            </a:r>
            <a:endParaRPr lang="hr-HR" sz="4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222" y="2710432"/>
            <a:ext cx="5562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257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a:t>Publish interface</a:t>
            </a:r>
            <a:endParaRPr lang="hr-HR" sz="4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273752"/>
            <a:ext cx="88106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321" y="3978852"/>
            <a:ext cx="52768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7376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41860"/>
            <a:ext cx="4571365" cy="3852000"/>
          </a:xfrm>
        </p:spPr>
        <p:txBody>
          <a:bodyPr/>
          <a:lstStyle/>
          <a:p>
            <a:pPr marL="0" indent="0">
              <a:buNone/>
            </a:pPr>
            <a:r>
              <a:rPr lang="en-US" sz="1100" dirty="0"/>
              <a:t>OS_PROCESS(</a:t>
            </a:r>
            <a:r>
              <a:rPr lang="en-US" sz="1100" dirty="0" err="1">
                <a:highlight>
                  <a:srgbClr val="00FF00"/>
                </a:highlight>
              </a:rPr>
              <a:t>startUp</a:t>
            </a:r>
            <a:r>
              <a:rPr lang="en-US" sz="1100" dirty="0"/>
              <a:t>)</a:t>
            </a:r>
          </a:p>
          <a:p>
            <a:pPr marL="0" indent="0">
              <a:buNone/>
            </a:pPr>
            <a:r>
              <a:rPr lang="en-US" sz="1100" dirty="0"/>
              <a:t>{</a:t>
            </a:r>
          </a:p>
          <a:p>
            <a:pPr marL="0" indent="0">
              <a:buNone/>
            </a:pPr>
            <a:r>
              <a:rPr lang="en-US" sz="1100" dirty="0"/>
              <a:t>    </a:t>
            </a:r>
            <a:r>
              <a:rPr lang="en-US" sz="1100" dirty="0" err="1"/>
              <a:t>OMCSF_registerTraceObj_TRACE_OBJ_BCI</a:t>
            </a:r>
            <a:r>
              <a:rPr lang="en-US" sz="1100" dirty="0"/>
              <a:t>();</a:t>
            </a:r>
          </a:p>
          <a:p>
            <a:pPr marL="0" indent="0">
              <a:buNone/>
            </a:pPr>
            <a:r>
              <a:rPr lang="en-US" sz="1100" dirty="0"/>
              <a:t>    </a:t>
            </a:r>
            <a:r>
              <a:rPr lang="en-US" sz="1100" dirty="0" err="1"/>
              <a:t>OMCSF_registerTraceObj_TRACE_OBJ_DCI</a:t>
            </a:r>
            <a:r>
              <a:rPr lang="en-US" sz="1100" dirty="0"/>
              <a:t>();</a:t>
            </a:r>
          </a:p>
          <a:p>
            <a:pPr marL="0" indent="0">
              <a:buNone/>
            </a:pPr>
            <a:r>
              <a:rPr lang="en-US" sz="1100" dirty="0"/>
              <a:t>    </a:t>
            </a:r>
            <a:r>
              <a:rPr lang="en-US" sz="1100" dirty="0" err="1"/>
              <a:t>OMCSF_registerTraceObj_TRACE_OBJ_ANTPI</a:t>
            </a:r>
            <a:r>
              <a:rPr lang="en-US" sz="1100" dirty="0"/>
              <a:t>();</a:t>
            </a:r>
          </a:p>
          <a:p>
            <a:pPr marL="0" indent="0">
              <a:buNone/>
            </a:pPr>
            <a:r>
              <a:rPr lang="en-US" sz="1100" dirty="0"/>
              <a:t>    </a:t>
            </a:r>
            <a:r>
              <a:rPr lang="en-US" sz="1100" dirty="0" err="1"/>
              <a:t>OMCSF_registerTraceObj_TRACE_OBJ_RMCI</a:t>
            </a:r>
            <a:r>
              <a:rPr lang="en-US" sz="1100" dirty="0"/>
              <a:t>();</a:t>
            </a:r>
          </a:p>
          <a:p>
            <a:pPr marL="0" indent="0">
              <a:buNone/>
            </a:pPr>
            <a:r>
              <a:rPr lang="en-US" sz="1100" dirty="0"/>
              <a:t>    </a:t>
            </a:r>
            <a:r>
              <a:rPr lang="en-US" sz="1100" dirty="0" err="1"/>
              <a:t>OMCSF_registerTraceObj_TRACE_OBJ_RFTI</a:t>
            </a:r>
            <a:r>
              <a:rPr lang="en-US" sz="1100" dirty="0"/>
              <a:t>();</a:t>
            </a:r>
          </a:p>
          <a:p>
            <a:pPr marL="0" indent="0">
              <a:buNone/>
            </a:pPr>
            <a:r>
              <a:rPr lang="en-US" sz="1100" dirty="0"/>
              <a:t>    </a:t>
            </a:r>
            <a:r>
              <a:rPr lang="en-US" sz="1100" dirty="0" err="1"/>
              <a:t>OMCSF_registerTraceObj_AGC_AMPLITUDE_COMP_CONTROL</a:t>
            </a:r>
            <a:r>
              <a:rPr lang="en-US" sz="1100" dirty="0"/>
              <a:t>();</a:t>
            </a:r>
          </a:p>
          <a:p>
            <a:pPr marL="0" indent="0">
              <a:buNone/>
            </a:pPr>
            <a:r>
              <a:rPr lang="en-US" sz="1100" dirty="0"/>
              <a:t>    </a:t>
            </a:r>
            <a:r>
              <a:rPr lang="en-US" sz="1100" dirty="0" err="1"/>
              <a:t>OMCSF_registerTraceObj_UL_SUBBAND</a:t>
            </a:r>
            <a:r>
              <a:rPr lang="en-US" sz="1100" dirty="0"/>
              <a:t>();</a:t>
            </a:r>
          </a:p>
          <a:p>
            <a:pPr marL="0" indent="0">
              <a:buNone/>
            </a:pPr>
            <a:r>
              <a:rPr lang="en-US" sz="1100" dirty="0"/>
              <a:t>    </a:t>
            </a:r>
            <a:r>
              <a:rPr lang="en-US" sz="1100" dirty="0" err="1"/>
              <a:t>OMCSF_registerTraceObj_TIME_ALIGNMENT_UL</a:t>
            </a:r>
            <a:r>
              <a:rPr lang="en-US" sz="1100" dirty="0"/>
              <a:t>();</a:t>
            </a:r>
          </a:p>
          <a:p>
            <a:pPr marL="0" indent="0">
              <a:buNone/>
            </a:pPr>
            <a:r>
              <a:rPr lang="en-US" sz="1100" dirty="0"/>
              <a:t>    </a:t>
            </a:r>
            <a:r>
              <a:rPr lang="en-US" sz="1100" dirty="0" err="1"/>
              <a:t>OMCSF_registerTraceObj_TIME_ALIGNMENT_DL</a:t>
            </a:r>
            <a:r>
              <a:rPr lang="en-US" sz="1100" dirty="0"/>
              <a:t>();</a:t>
            </a:r>
          </a:p>
          <a:p>
            <a:pPr marL="0" indent="0">
              <a:buNone/>
            </a:pPr>
            <a:r>
              <a:rPr lang="en-US" sz="1100" dirty="0"/>
              <a:t>    </a:t>
            </a:r>
            <a:r>
              <a:rPr lang="en-US" sz="1100" dirty="0" err="1"/>
              <a:t>OMCSF_registerTraceObj_UL_INTERFERENCE</a:t>
            </a:r>
            <a:r>
              <a:rPr lang="en-US" sz="1100" dirty="0"/>
              <a:t>();</a:t>
            </a:r>
          </a:p>
          <a:p>
            <a:pPr marL="0" indent="0">
              <a:buNone/>
            </a:pPr>
            <a:r>
              <a:rPr lang="en-US" sz="1100" dirty="0"/>
              <a:t>    </a:t>
            </a:r>
            <a:r>
              <a:rPr lang="en-US" sz="1100" dirty="0" err="1"/>
              <a:t>OMCSF_registerTraceObj_CLIPPING_DL</a:t>
            </a:r>
            <a:r>
              <a:rPr lang="en-US" sz="1100" dirty="0"/>
              <a:t>();</a:t>
            </a:r>
          </a:p>
          <a:p>
            <a:pPr marL="0" indent="0">
              <a:buNone/>
            </a:pPr>
            <a:r>
              <a:rPr lang="en-US" sz="1100" dirty="0"/>
              <a:t>    </a:t>
            </a:r>
            <a:r>
              <a:rPr lang="en-US" sz="1100" dirty="0" err="1"/>
              <a:t>OMCSF_registerTraceObj_UL_FREQ_HOP</a:t>
            </a:r>
            <a:r>
              <a:rPr lang="en-US" sz="1100" dirty="0"/>
              <a:t>();</a:t>
            </a:r>
          </a:p>
          <a:p>
            <a:pPr marL="0" indent="0">
              <a:buNone/>
            </a:pPr>
            <a:r>
              <a:rPr lang="en-US" sz="1100" dirty="0"/>
              <a:t>    </a:t>
            </a:r>
            <a:r>
              <a:rPr lang="en-US" sz="1100" dirty="0" err="1"/>
              <a:t>OMCSF_registerTraceObj_UL_DIGITALFILTER</a:t>
            </a:r>
            <a:r>
              <a:rPr lang="en-US" sz="1100" dirty="0"/>
              <a:t>();</a:t>
            </a:r>
          </a:p>
          <a:p>
            <a:pPr marL="0" indent="0">
              <a:buNone/>
            </a:pPr>
            <a:r>
              <a:rPr lang="en-US" sz="1100" dirty="0"/>
              <a:t>    </a:t>
            </a:r>
            <a:r>
              <a:rPr lang="en-US" sz="1100" dirty="0" err="1"/>
              <a:t>OMCSF_registerTraceObj_TDD</a:t>
            </a:r>
            <a:r>
              <a:rPr lang="en-US" sz="1100" dirty="0"/>
              <a:t>();</a:t>
            </a:r>
          </a:p>
          <a:p>
            <a:pPr marL="0" indent="0">
              <a:buNone/>
            </a:pPr>
            <a:r>
              <a:rPr lang="en-US" sz="1100" dirty="0"/>
              <a:t>    </a:t>
            </a:r>
            <a:r>
              <a:rPr lang="en-US" sz="1100" dirty="0" err="1"/>
              <a:t>OMCSF_registerTraceObj_ZERO_INSERT</a:t>
            </a:r>
            <a:r>
              <a:rPr lang="en-US" sz="1100" dirty="0"/>
              <a:t>();</a:t>
            </a:r>
          </a:p>
          <a:p>
            <a:pPr marL="0" indent="0">
              <a:buNone/>
            </a:pPr>
            <a:r>
              <a:rPr lang="en-US" sz="1100" dirty="0"/>
              <a:t>    </a:t>
            </a:r>
            <a:r>
              <a:rPr lang="en-US" sz="1100" dirty="0" err="1"/>
              <a:t>OMCSF_registerTraceObj_TRACE_OBJ_RDBCI</a:t>
            </a:r>
            <a:r>
              <a:rPr lang="en-US" sz="1100" dirty="0"/>
              <a:t>();</a:t>
            </a:r>
          </a:p>
          <a:p>
            <a:pPr marL="0" indent="0">
              <a:buNone/>
            </a:pPr>
            <a:r>
              <a:rPr lang="en-US" sz="1100" dirty="0"/>
              <a:t>    </a:t>
            </a:r>
            <a:r>
              <a:rPr lang="en-US" sz="1100" dirty="0" err="1"/>
              <a:t>OMCSF_registerTraceObj_TRACE_OBJ_RDCBCI</a:t>
            </a:r>
            <a:r>
              <a:rPr lang="en-US" sz="1100" dirty="0"/>
              <a:t>();</a:t>
            </a:r>
          </a:p>
          <a:p>
            <a:pPr marL="0" indent="0">
              <a:buNone/>
            </a:pPr>
            <a:r>
              <a:rPr lang="en-US" sz="1100" dirty="0"/>
              <a:t>    </a:t>
            </a:r>
            <a:r>
              <a:rPr lang="en-US" sz="1100" dirty="0" err="1"/>
              <a:t>OMCSF_registerTraceObj_TRACE_OBJ_RDSDCI</a:t>
            </a:r>
            <a:r>
              <a:rPr lang="en-US" sz="1100" dirty="0"/>
              <a:t>();</a:t>
            </a:r>
          </a:p>
          <a:p>
            <a:pPr marL="0" indent="0">
              <a:buNone/>
            </a:pPr>
            <a:r>
              <a:rPr lang="en-US" sz="1100" dirty="0"/>
              <a:t>    </a:t>
            </a:r>
            <a:r>
              <a:rPr lang="en-US" sz="1100" dirty="0" err="1"/>
              <a:t>OMCSF_registerTraceObj_SV</a:t>
            </a:r>
            <a:r>
              <a:rPr lang="en-US" sz="1100" dirty="0"/>
              <a:t>();</a:t>
            </a:r>
          </a:p>
          <a:p>
            <a:pPr marL="0" indent="0">
              <a:buNone/>
            </a:pPr>
            <a:r>
              <a:rPr lang="en-US" sz="1100" dirty="0"/>
              <a:t>    </a:t>
            </a:r>
            <a:r>
              <a:rPr lang="en-US" sz="1100" dirty="0" err="1"/>
              <a:t>OMCSF_registerTraceObj_DATA_COLLECTION</a:t>
            </a:r>
            <a:r>
              <a:rPr lang="en-US" sz="1100" dirty="0"/>
              <a:t>();</a:t>
            </a:r>
          </a:p>
          <a:p>
            <a:pPr marL="0" indent="0">
              <a:buNone/>
            </a:pPr>
            <a:r>
              <a:rPr lang="en-US" sz="1100" dirty="0"/>
              <a:t>    </a:t>
            </a:r>
            <a:r>
              <a:rPr lang="en-US" sz="1100" dirty="0" err="1"/>
              <a:t>OMCSF_registerTraceObj_BIN_LOADER</a:t>
            </a:r>
            <a:r>
              <a:rPr lang="en-US" sz="1100" dirty="0"/>
              <a:t>();</a:t>
            </a:r>
          </a:p>
          <a:p>
            <a:pPr marL="0" indent="0">
              <a:buNone/>
            </a:pPr>
            <a:r>
              <a:rPr lang="en-US" sz="1100" dirty="0"/>
              <a:t>    </a:t>
            </a:r>
            <a:r>
              <a:rPr lang="en-US" sz="1100" dirty="0" err="1"/>
              <a:t>OMCSF_registerTraceObj_SPI</a:t>
            </a:r>
            <a:r>
              <a:rPr lang="en-US" sz="1100" dirty="0"/>
              <a:t>();</a:t>
            </a:r>
          </a:p>
          <a:p>
            <a:pPr marL="0" indent="0">
              <a:buNone/>
            </a:pPr>
            <a:r>
              <a:rPr lang="en-US" sz="1100" dirty="0"/>
              <a:t>    </a:t>
            </a:r>
            <a:r>
              <a:rPr lang="en-US" sz="1100" dirty="0" err="1"/>
              <a:t>OMCSF_registerTraceObj_COLI</a:t>
            </a:r>
            <a:r>
              <a:rPr lang="en-US" sz="1100" dirty="0"/>
              <a:t>();</a:t>
            </a:r>
          </a:p>
        </p:txBody>
      </p:sp>
      <p:sp>
        <p:nvSpPr>
          <p:cNvPr id="3" name="Title 2"/>
          <p:cNvSpPr>
            <a:spLocks noGrp="1"/>
          </p:cNvSpPr>
          <p:nvPr>
            <p:ph type="title"/>
          </p:nvPr>
        </p:nvSpPr>
        <p:spPr/>
        <p:txBody>
          <a:bodyPr>
            <a:normAutofit/>
          </a:bodyPr>
          <a:lstStyle/>
          <a:p>
            <a:r>
              <a:rPr lang="en-US" sz="3200" dirty="0">
                <a:latin typeface="Ericsson Capital TT" pitchFamily="2" charset="0"/>
              </a:rPr>
              <a:t>Code:</a:t>
            </a:r>
            <a:r>
              <a:rPr lang="sv-SE" sz="3200" dirty="0"/>
              <a:t>om/startUp/src/startUpProcess.cc</a:t>
            </a:r>
            <a:endParaRPr lang="en-US" sz="3200" dirty="0"/>
          </a:p>
        </p:txBody>
      </p:sp>
      <p:sp>
        <p:nvSpPr>
          <p:cNvPr id="4" name="Content Placeholder 1"/>
          <p:cNvSpPr txBox="1">
            <a:spLocks/>
          </p:cNvSpPr>
          <p:nvPr/>
        </p:nvSpPr>
        <p:spPr bwMode="auto">
          <a:xfrm>
            <a:off x="4343401" y="1672140"/>
            <a:ext cx="5067300"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Font typeface="Arial" charset="0"/>
              <a:buNone/>
            </a:pPr>
            <a:r>
              <a:rPr lang="en-US" sz="1100" kern="0" dirty="0"/>
              <a:t>//Create error handler to take care of TMO exceptions</a:t>
            </a:r>
          </a:p>
          <a:p>
            <a:pPr marL="0" indent="0">
              <a:buFont typeface="Arial" charset="0"/>
              <a:buNone/>
            </a:pPr>
            <a:r>
              <a:rPr lang="en-US" sz="1100" kern="0" dirty="0"/>
              <a:t>    </a:t>
            </a:r>
            <a:r>
              <a:rPr lang="en-US" sz="1100" kern="0" dirty="0" err="1"/>
              <a:t>create_error_handler</a:t>
            </a:r>
            <a:r>
              <a:rPr lang="en-US" sz="1100" kern="0" dirty="0"/>
              <a:t>(</a:t>
            </a:r>
            <a:r>
              <a:rPr lang="en-US" sz="1100" kern="0" dirty="0" err="1"/>
              <a:t>get_bid</a:t>
            </a:r>
            <a:r>
              <a:rPr lang="en-US" sz="1100" kern="0" dirty="0"/>
              <a:t>(</a:t>
            </a:r>
            <a:r>
              <a:rPr lang="en-US" sz="1100" kern="0" dirty="0" err="1"/>
              <a:t>current_process</a:t>
            </a:r>
            <a:r>
              <a:rPr lang="en-US" sz="1100" kern="0" dirty="0"/>
              <a:t>()),</a:t>
            </a:r>
          </a:p>
          <a:p>
            <a:pPr marL="0" indent="0">
              <a:buFont typeface="Arial" charset="0"/>
              <a:buNone/>
            </a:pPr>
            <a:r>
              <a:rPr lang="en-US" sz="1100" kern="0" dirty="0"/>
              <a:t>                         (OSERRH *)</a:t>
            </a:r>
            <a:r>
              <a:rPr lang="en-US" sz="1100" kern="0" dirty="0" err="1"/>
              <a:t>block_tmo_error_handler</a:t>
            </a:r>
            <a:r>
              <a:rPr lang="en-US" sz="1100" kern="0" dirty="0"/>
              <a:t>,</a:t>
            </a:r>
          </a:p>
          <a:p>
            <a:pPr marL="0" indent="0">
              <a:buFont typeface="Arial" charset="0"/>
              <a:buNone/>
            </a:pPr>
            <a:r>
              <a:rPr lang="en-US" sz="1100" kern="0" dirty="0"/>
              <a:t>                         200);</a:t>
            </a:r>
          </a:p>
          <a:p>
            <a:pPr marL="0" indent="0">
              <a:buFont typeface="Arial" charset="0"/>
              <a:buNone/>
            </a:pPr>
            <a:endParaRPr lang="en-US" sz="1100" kern="0" dirty="0"/>
          </a:p>
          <a:p>
            <a:pPr marL="0" indent="0">
              <a:buFont typeface="Arial" charset="0"/>
              <a:buNone/>
            </a:pPr>
            <a:r>
              <a:rPr lang="en-US" sz="1100" kern="0" dirty="0"/>
              <a:t>    </a:t>
            </a:r>
            <a:r>
              <a:rPr lang="en-US" sz="1100" kern="0" dirty="0" err="1">
                <a:highlight>
                  <a:srgbClr val="00FF00"/>
                </a:highlight>
              </a:rPr>
              <a:t>initOmLayer</a:t>
            </a:r>
            <a:r>
              <a:rPr lang="en-US" sz="1100" kern="0" dirty="0">
                <a:highlight>
                  <a:srgbClr val="00FF00"/>
                </a:highlight>
              </a:rPr>
              <a:t>();</a:t>
            </a:r>
          </a:p>
          <a:p>
            <a:pPr marL="0" indent="0">
              <a:buFont typeface="Arial" charset="0"/>
              <a:buNone/>
            </a:pPr>
            <a:endParaRPr lang="en-US" sz="1100" kern="0" dirty="0"/>
          </a:p>
          <a:p>
            <a:pPr marL="0" indent="0">
              <a:buFont typeface="Arial" charset="0"/>
              <a:buNone/>
            </a:pPr>
            <a:r>
              <a:rPr lang="en-US" sz="1100" kern="0" dirty="0"/>
              <a:t>// </a:t>
            </a:r>
            <a:r>
              <a:rPr lang="en-US" sz="1100" kern="0" dirty="0" err="1"/>
              <a:t>startUpTime</a:t>
            </a:r>
            <a:r>
              <a:rPr lang="en-US" sz="1100" kern="0" dirty="0"/>
              <a:t> allows us to collect the time of events in the Startup of the Radio</a:t>
            </a:r>
          </a:p>
          <a:p>
            <a:pPr marL="0" indent="0">
              <a:buFont typeface="Arial" charset="0"/>
              <a:buNone/>
            </a:pPr>
            <a:r>
              <a:rPr lang="en-US" sz="1100" kern="0" dirty="0"/>
              <a:t>    // so that we can see if new code has am impact on the startup time</a:t>
            </a:r>
          </a:p>
          <a:p>
            <a:pPr marL="0" indent="0">
              <a:buFont typeface="Arial" charset="0"/>
              <a:buNone/>
            </a:pPr>
            <a:r>
              <a:rPr lang="en-US" sz="1100" kern="0" dirty="0"/>
              <a:t>    // you can set the time using the </a:t>
            </a:r>
            <a:r>
              <a:rPr lang="en-US" sz="1100" kern="0" dirty="0" err="1"/>
              <a:t>startuptime</a:t>
            </a:r>
            <a:r>
              <a:rPr lang="en-US" sz="1100" kern="0" dirty="0"/>
              <a:t> shell </a:t>
            </a:r>
            <a:r>
              <a:rPr lang="en-US" sz="1100" kern="0" dirty="0" err="1"/>
              <a:t>cmd</a:t>
            </a:r>
            <a:endParaRPr lang="en-US" sz="1100" kern="0" dirty="0"/>
          </a:p>
          <a:p>
            <a:pPr marL="0" indent="0">
              <a:buFont typeface="Arial" charset="0"/>
              <a:buNone/>
            </a:pPr>
            <a:r>
              <a:rPr lang="en-US" sz="1100" kern="0" dirty="0"/>
              <a:t>    </a:t>
            </a:r>
            <a:r>
              <a:rPr lang="en-US" sz="1100" kern="0" dirty="0" err="1"/>
              <a:t>startUpTime.ticksInitComplete</a:t>
            </a:r>
            <a:r>
              <a:rPr lang="en-US" sz="1100" kern="0" dirty="0"/>
              <a:t> = </a:t>
            </a:r>
            <a:r>
              <a:rPr lang="en-US" sz="1100" kern="0" dirty="0" err="1"/>
              <a:t>get_ticks</a:t>
            </a:r>
            <a:r>
              <a:rPr lang="en-US" sz="1100" kern="0" dirty="0"/>
              <a:t>();      // Startup</a:t>
            </a:r>
          </a:p>
          <a:p>
            <a:pPr marL="0" indent="0">
              <a:buFont typeface="Arial" charset="0"/>
              <a:buNone/>
            </a:pPr>
            <a:endParaRPr lang="en-US" sz="1100" kern="0" dirty="0"/>
          </a:p>
          <a:p>
            <a:pPr marL="0" indent="0">
              <a:buFont typeface="Arial" charset="0"/>
              <a:buNone/>
            </a:pPr>
            <a:r>
              <a:rPr lang="en-US" sz="1100" kern="0" dirty="0"/>
              <a:t>    stop(</a:t>
            </a:r>
            <a:r>
              <a:rPr lang="en-US" sz="1100" kern="0" dirty="0" err="1"/>
              <a:t>current_process</a:t>
            </a:r>
            <a:r>
              <a:rPr lang="en-US" sz="1100" kern="0" dirty="0"/>
              <a:t>());</a:t>
            </a:r>
          </a:p>
          <a:p>
            <a:pPr marL="0" indent="0">
              <a:buFont typeface="Arial" charset="0"/>
              <a:buNone/>
            </a:pPr>
            <a:r>
              <a:rPr lang="en-US" sz="1100" kern="0" dirty="0"/>
              <a:t>}</a:t>
            </a:r>
          </a:p>
        </p:txBody>
      </p:sp>
    </p:spTree>
    <p:extLst>
      <p:ext uri="{BB962C8B-B14F-4D97-AF65-F5344CB8AC3E}">
        <p14:creationId xmlns:p14="http://schemas.microsoft.com/office/powerpoint/2010/main" val="3748720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5141" y="1325084"/>
            <a:ext cx="8351839" cy="4867500"/>
          </a:xfrm>
        </p:spPr>
        <p:txBody>
          <a:bodyPr/>
          <a:lstStyle/>
          <a:p>
            <a:pPr marL="0" indent="0">
              <a:buNone/>
            </a:pPr>
            <a:r>
              <a:rPr lang="en-US" sz="1100" dirty="0"/>
              <a:t>bool </a:t>
            </a:r>
            <a:r>
              <a:rPr lang="en-US" sz="1100" dirty="0" err="1">
                <a:highlight>
                  <a:srgbClr val="00FF00"/>
                </a:highlight>
              </a:rPr>
              <a:t>initOmLayer</a:t>
            </a:r>
            <a:r>
              <a:rPr lang="en-US" sz="1100" dirty="0"/>
              <a:t>()</a:t>
            </a:r>
          </a:p>
          <a:p>
            <a:pPr marL="0" indent="0">
              <a:buNone/>
            </a:pPr>
            <a:r>
              <a:rPr lang="en-US" sz="1100" dirty="0"/>
              <a:t>{</a:t>
            </a:r>
          </a:p>
          <a:p>
            <a:pPr marL="0" indent="0">
              <a:buNone/>
            </a:pPr>
            <a:r>
              <a:rPr lang="en-US" sz="1100" dirty="0"/>
              <a:t>    bool </a:t>
            </a:r>
            <a:r>
              <a:rPr lang="en-US" sz="1100" dirty="0" err="1"/>
              <a:t>startupNormal</a:t>
            </a:r>
            <a:r>
              <a:rPr lang="en-US" sz="1100" dirty="0"/>
              <a:t> = </a:t>
            </a:r>
            <a:r>
              <a:rPr lang="en-US" sz="1100" dirty="0" err="1">
                <a:highlight>
                  <a:srgbClr val="00FF00"/>
                </a:highlight>
              </a:rPr>
              <a:t>initFuncLayer</a:t>
            </a:r>
            <a:r>
              <a:rPr lang="en-US" sz="1100" dirty="0"/>
              <a:t>();   </a:t>
            </a:r>
            <a:r>
              <a:rPr lang="en-US" sz="1100" dirty="0">
                <a:highlight>
                  <a:srgbClr val="FABB00"/>
                </a:highlight>
              </a:rPr>
              <a:t>//startup all driver according to </a:t>
            </a:r>
            <a:r>
              <a:rPr lang="en-US" sz="1100" dirty="0" err="1">
                <a:highlight>
                  <a:srgbClr val="FABB00"/>
                </a:highlight>
              </a:rPr>
              <a:t>readed</a:t>
            </a:r>
            <a:r>
              <a:rPr lang="en-US" sz="1100" dirty="0">
                <a:highlight>
                  <a:srgbClr val="FABB00"/>
                </a:highlight>
              </a:rPr>
              <a:t> </a:t>
            </a:r>
            <a:r>
              <a:rPr lang="en-US" sz="1100" dirty="0" err="1">
                <a:highlight>
                  <a:srgbClr val="FABB00"/>
                </a:highlight>
              </a:rPr>
              <a:t>driverset</a:t>
            </a:r>
            <a:r>
              <a:rPr lang="en-US" sz="1100" dirty="0">
                <a:highlight>
                  <a:srgbClr val="FABB00"/>
                </a:highlight>
              </a:rPr>
              <a:t>, then TX, RX…modules one by one.</a:t>
            </a:r>
          </a:p>
          <a:p>
            <a:pPr marL="0" indent="0">
              <a:buNone/>
            </a:pPr>
            <a:endParaRPr lang="en-US" sz="1100" dirty="0"/>
          </a:p>
          <a:p>
            <a:pPr marL="0" indent="0">
              <a:buNone/>
            </a:pPr>
            <a:r>
              <a:rPr lang="en-US" sz="1100" dirty="0"/>
              <a:t>    if (!</a:t>
            </a:r>
            <a:r>
              <a:rPr lang="en-US" sz="1100" dirty="0" err="1"/>
              <a:t>startupNormal</a:t>
            </a:r>
            <a:r>
              <a:rPr lang="en-US" sz="1100" dirty="0"/>
              <a:t>)</a:t>
            </a:r>
          </a:p>
          <a:p>
            <a:pPr marL="0" indent="0">
              <a:buNone/>
            </a:pPr>
            <a:r>
              <a:rPr lang="en-US" sz="1100" dirty="0"/>
              <a:t>    {</a:t>
            </a:r>
          </a:p>
          <a:p>
            <a:pPr marL="0" indent="0">
              <a:buNone/>
            </a:pPr>
            <a:r>
              <a:rPr lang="en-US" sz="1100" dirty="0"/>
              <a:t>        return </a:t>
            </a:r>
            <a:r>
              <a:rPr lang="en-US" sz="1100" dirty="0" err="1"/>
              <a:t>startupNormal</a:t>
            </a:r>
            <a:r>
              <a:rPr lang="en-US" sz="1100" dirty="0"/>
              <a:t>;</a:t>
            </a:r>
          </a:p>
          <a:p>
            <a:pPr marL="0" indent="0">
              <a:buNone/>
            </a:pPr>
            <a:r>
              <a:rPr lang="en-US" sz="1100" dirty="0"/>
              <a:t>    }</a:t>
            </a:r>
          </a:p>
          <a:p>
            <a:pPr marL="0" indent="0">
              <a:buNone/>
            </a:pPr>
            <a:endParaRPr lang="en-US" sz="1100" dirty="0"/>
          </a:p>
          <a:p>
            <a:pPr marL="0" indent="0">
              <a:buNone/>
            </a:pPr>
            <a:r>
              <a:rPr lang="en-US" sz="1100" dirty="0"/>
              <a:t>    </a:t>
            </a:r>
            <a:r>
              <a:rPr lang="en-US" sz="1100" dirty="0" err="1"/>
              <a:t>startupNormal</a:t>
            </a:r>
            <a:r>
              <a:rPr lang="en-US" sz="1100" dirty="0"/>
              <a:t> = </a:t>
            </a:r>
            <a:r>
              <a:rPr lang="en-US" sz="1100" dirty="0" err="1">
                <a:highlight>
                  <a:srgbClr val="00FF00"/>
                </a:highlight>
              </a:rPr>
              <a:t>initResourceLayer</a:t>
            </a:r>
            <a:r>
              <a:rPr lang="en-US" sz="1100" dirty="0"/>
              <a:t>();</a:t>
            </a:r>
          </a:p>
          <a:p>
            <a:pPr marL="0" indent="0">
              <a:buNone/>
            </a:pPr>
            <a:endParaRPr lang="en-US" sz="1100" dirty="0"/>
          </a:p>
          <a:p>
            <a:pPr marL="0" indent="0">
              <a:buNone/>
            </a:pPr>
            <a:r>
              <a:rPr lang="en-US" sz="1100" dirty="0"/>
              <a:t>    if (</a:t>
            </a:r>
            <a:r>
              <a:rPr lang="en-US" sz="1100" dirty="0" err="1"/>
              <a:t>startupNormal</a:t>
            </a:r>
            <a:r>
              <a:rPr lang="en-US" sz="1100" dirty="0"/>
              <a:t>)</a:t>
            </a:r>
          </a:p>
          <a:p>
            <a:pPr marL="0" indent="0">
              <a:buNone/>
            </a:pPr>
            <a:r>
              <a:rPr lang="en-US" sz="1100" dirty="0"/>
              <a:t>    {</a:t>
            </a:r>
          </a:p>
          <a:p>
            <a:pPr marL="0" indent="0">
              <a:buNone/>
            </a:pPr>
            <a:r>
              <a:rPr lang="en-US" sz="1100" dirty="0"/>
              <a:t>        </a:t>
            </a:r>
            <a:r>
              <a:rPr lang="en-US" sz="1100" dirty="0" err="1">
                <a:highlight>
                  <a:srgbClr val="00FF00"/>
                </a:highlight>
              </a:rPr>
              <a:t>RfSignalResourcesIf</a:t>
            </a:r>
            <a:r>
              <a:rPr lang="en-US" sz="1100" dirty="0">
                <a:highlight>
                  <a:srgbClr val="00FF00"/>
                </a:highlight>
              </a:rPr>
              <a:t>::</a:t>
            </a:r>
            <a:r>
              <a:rPr lang="en-US" sz="1100" dirty="0" err="1">
                <a:highlight>
                  <a:srgbClr val="00FF00"/>
                </a:highlight>
              </a:rPr>
              <a:t>init</a:t>
            </a:r>
            <a:r>
              <a:rPr lang="en-US" sz="1100" dirty="0"/>
              <a:t>();</a:t>
            </a:r>
          </a:p>
          <a:p>
            <a:pPr marL="0" indent="0">
              <a:buNone/>
            </a:pPr>
            <a:r>
              <a:rPr lang="en-US" sz="1100" dirty="0"/>
              <a:t>        </a:t>
            </a:r>
            <a:r>
              <a:rPr lang="en-US" sz="1100" dirty="0" err="1"/>
              <a:t>startUpTime.ticksInitComplete</a:t>
            </a:r>
            <a:r>
              <a:rPr lang="en-US" sz="1100" dirty="0"/>
              <a:t> = </a:t>
            </a:r>
            <a:r>
              <a:rPr lang="en-US" sz="1100" dirty="0" err="1"/>
              <a:t>get_ticks</a:t>
            </a:r>
            <a:r>
              <a:rPr lang="en-US" sz="1100" dirty="0"/>
              <a:t>();</a:t>
            </a:r>
          </a:p>
          <a:p>
            <a:pPr marL="0" indent="0">
              <a:buNone/>
            </a:pPr>
            <a:endParaRPr lang="en-US" sz="1100" dirty="0"/>
          </a:p>
          <a:p>
            <a:pPr marL="0" indent="0">
              <a:buNone/>
            </a:pPr>
            <a:r>
              <a:rPr lang="en-US" sz="1100" dirty="0"/>
              <a:t>        //TR HS50093</a:t>
            </a:r>
          </a:p>
          <a:p>
            <a:pPr marL="0" indent="0">
              <a:buNone/>
            </a:pPr>
            <a:r>
              <a:rPr lang="en-US" sz="1100" dirty="0"/>
              <a:t>        </a:t>
            </a:r>
            <a:r>
              <a:rPr lang="en-US" sz="1100" dirty="0" err="1"/>
              <a:t>om_layer_success</a:t>
            </a:r>
            <a:r>
              <a:rPr lang="en-US" sz="1100" dirty="0"/>
              <a:t> = true;</a:t>
            </a:r>
          </a:p>
          <a:p>
            <a:pPr marL="0" indent="0">
              <a:buNone/>
            </a:pPr>
            <a:r>
              <a:rPr lang="en-US" sz="1100" dirty="0"/>
              <a:t>    }</a:t>
            </a:r>
          </a:p>
          <a:p>
            <a:pPr marL="0" indent="0">
              <a:buNone/>
            </a:pPr>
            <a:endParaRPr lang="en-US" sz="1100" dirty="0"/>
          </a:p>
          <a:p>
            <a:pPr marL="0" indent="0">
              <a:buNone/>
            </a:pPr>
            <a:r>
              <a:rPr lang="en-US" sz="1100" dirty="0"/>
              <a:t>    return </a:t>
            </a:r>
            <a:r>
              <a:rPr lang="en-US" sz="1100" dirty="0" err="1"/>
              <a:t>startupNormal</a:t>
            </a:r>
            <a:r>
              <a:rPr lang="en-US" sz="1100" dirty="0"/>
              <a:t>;</a:t>
            </a:r>
          </a:p>
          <a:p>
            <a:pPr marL="0" indent="0">
              <a:buNone/>
            </a:pPr>
            <a:r>
              <a:rPr lang="en-US" sz="1100" dirty="0"/>
              <a:t>}</a:t>
            </a:r>
          </a:p>
        </p:txBody>
      </p:sp>
      <p:sp>
        <p:nvSpPr>
          <p:cNvPr id="3" name="Title 2"/>
          <p:cNvSpPr>
            <a:spLocks noGrp="1"/>
          </p:cNvSpPr>
          <p:nvPr>
            <p:ph type="title"/>
          </p:nvPr>
        </p:nvSpPr>
        <p:spPr/>
        <p:txBody>
          <a:bodyPr>
            <a:normAutofit/>
          </a:bodyPr>
          <a:lstStyle/>
          <a:p>
            <a:r>
              <a:rPr lang="en-US" sz="3200" dirty="0">
                <a:latin typeface="Ericsson Capital TT" pitchFamily="2" charset="0"/>
              </a:rPr>
              <a:t>Code:</a:t>
            </a:r>
            <a:r>
              <a:rPr lang="sv-SE" sz="3200" dirty="0"/>
              <a:t>om/startUp/src/initom.cc</a:t>
            </a:r>
            <a:endParaRPr lang="en-US" sz="3200" dirty="0"/>
          </a:p>
        </p:txBody>
      </p:sp>
    </p:spTree>
    <p:extLst>
      <p:ext uri="{BB962C8B-B14F-4D97-AF65-F5344CB8AC3E}">
        <p14:creationId xmlns:p14="http://schemas.microsoft.com/office/powerpoint/2010/main" val="18310368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latin typeface="Ericsson Capital TT" pitchFamily="2" charset="0"/>
              </a:rPr>
              <a:t>Code: </a:t>
            </a:r>
            <a:r>
              <a:rPr lang="en-US" sz="3200" dirty="0" err="1">
                <a:latin typeface="Ericsson Capital TT" pitchFamily="2" charset="0"/>
              </a:rPr>
              <a:t>func</a:t>
            </a:r>
            <a:r>
              <a:rPr lang="en-US" sz="3200" dirty="0">
                <a:latin typeface="Ericsson Capital TT" pitchFamily="2" charset="0"/>
              </a:rPr>
              <a:t>/source/</a:t>
            </a:r>
            <a:r>
              <a:rPr lang="en-US" sz="3200" dirty="0" err="1">
                <a:latin typeface="Ericsson Capital TT" pitchFamily="2" charset="0"/>
              </a:rPr>
              <a:t>initfunc</a:t>
            </a:r>
            <a:r>
              <a:rPr lang="sv-SE" sz="3200" dirty="0"/>
              <a:t>.cc</a:t>
            </a:r>
            <a:endParaRPr lang="en-US" sz="3200" dirty="0"/>
          </a:p>
        </p:txBody>
      </p:sp>
      <p:sp>
        <p:nvSpPr>
          <p:cNvPr id="4" name="Content Placeholder 1"/>
          <p:cNvSpPr>
            <a:spLocks noGrp="1"/>
          </p:cNvSpPr>
          <p:nvPr>
            <p:ph idx="1"/>
          </p:nvPr>
        </p:nvSpPr>
        <p:spPr>
          <a:xfrm>
            <a:off x="485141" y="1035524"/>
            <a:ext cx="8351839" cy="5525296"/>
          </a:xfrm>
        </p:spPr>
        <p:txBody>
          <a:bodyPr/>
          <a:lstStyle/>
          <a:p>
            <a:pPr marL="0" indent="0">
              <a:buNone/>
            </a:pPr>
            <a:r>
              <a:rPr lang="en-US" sz="1100" dirty="0"/>
              <a:t>bool </a:t>
            </a:r>
            <a:r>
              <a:rPr lang="en-US" sz="1100" dirty="0" err="1">
                <a:highlight>
                  <a:srgbClr val="00FF00"/>
                </a:highlight>
              </a:rPr>
              <a:t>initFuncLayer</a:t>
            </a:r>
            <a:r>
              <a:rPr lang="en-US" sz="1100" dirty="0"/>
              <a:t>()</a:t>
            </a:r>
          </a:p>
          <a:p>
            <a:pPr marL="0" indent="0">
              <a:buNone/>
            </a:pPr>
            <a:r>
              <a:rPr lang="en-US" sz="1100" dirty="0"/>
              <a:t>{</a:t>
            </a:r>
          </a:p>
          <a:p>
            <a:pPr marL="0" indent="0">
              <a:buNone/>
            </a:pPr>
            <a:r>
              <a:rPr lang="en-US" sz="1100" dirty="0"/>
              <a:t>    ……</a:t>
            </a:r>
          </a:p>
          <a:p>
            <a:pPr marL="0" indent="0">
              <a:buNone/>
            </a:pPr>
            <a:r>
              <a:rPr lang="sv-SE" sz="1100" dirty="0"/>
              <a:t>    ……</a:t>
            </a:r>
            <a:endParaRPr lang="en-US" sz="1100" dirty="0"/>
          </a:p>
          <a:p>
            <a:pPr marL="0" indent="0">
              <a:buNone/>
            </a:pPr>
            <a:r>
              <a:rPr lang="en-US" sz="1100" dirty="0"/>
              <a:t>    if (!::</a:t>
            </a:r>
            <a:r>
              <a:rPr lang="en-US" sz="1100" dirty="0" err="1"/>
              <a:t>StartUp</a:t>
            </a:r>
            <a:r>
              <a:rPr lang="en-US" sz="1100" dirty="0"/>
              <a:t>::</a:t>
            </a:r>
            <a:r>
              <a:rPr lang="en-US" sz="1100" dirty="0" err="1">
                <a:highlight>
                  <a:srgbClr val="00FF00"/>
                </a:highlight>
              </a:rPr>
              <a:t>init</a:t>
            </a:r>
            <a:r>
              <a:rPr lang="en-US" sz="1100" dirty="0"/>
              <a:t>()) </a:t>
            </a:r>
            <a:r>
              <a:rPr lang="en-US" sz="1100" dirty="0">
                <a:highlight>
                  <a:srgbClr val="FABB00"/>
                </a:highlight>
              </a:rPr>
              <a:t>// Loads SW &amp; Prod Database. Creates and initializes all device driver objects needed for the actual  HW unit.</a:t>
            </a:r>
          </a:p>
          <a:p>
            <a:pPr marL="0" indent="0">
              <a:buNone/>
            </a:pPr>
            <a:r>
              <a:rPr lang="en-US" sz="1100" dirty="0"/>
              <a:t>    {</a:t>
            </a:r>
          </a:p>
          <a:p>
            <a:pPr marL="0" indent="0">
              <a:buNone/>
            </a:pPr>
            <a:r>
              <a:rPr lang="en-US" sz="1100" dirty="0"/>
              <a:t>        </a:t>
            </a:r>
            <a:r>
              <a:rPr lang="en-US" sz="1100" dirty="0" err="1"/>
              <a:t>func_layer_fail</a:t>
            </a:r>
            <a:r>
              <a:rPr lang="en-US" sz="1100" dirty="0"/>
              <a:t> = true;</a:t>
            </a:r>
          </a:p>
          <a:p>
            <a:pPr marL="0" indent="0">
              <a:buNone/>
            </a:pPr>
            <a:r>
              <a:rPr lang="en-US" sz="1100" dirty="0"/>
              <a:t>        return false;</a:t>
            </a:r>
          </a:p>
          <a:p>
            <a:pPr marL="0" indent="0">
              <a:buNone/>
            </a:pPr>
            <a:r>
              <a:rPr lang="en-US" sz="1100" dirty="0"/>
              <a:t>    }</a:t>
            </a:r>
          </a:p>
          <a:p>
            <a:pPr marL="0" indent="0">
              <a:buNone/>
            </a:pPr>
            <a:r>
              <a:rPr lang="en-US" sz="1100" dirty="0"/>
              <a:t>    </a:t>
            </a:r>
            <a:r>
              <a:rPr lang="en-US" sz="1100" dirty="0">
                <a:highlight>
                  <a:srgbClr val="FABB00"/>
                </a:highlight>
              </a:rPr>
              <a:t>// </a:t>
            </a:r>
            <a:r>
              <a:rPr lang="en-US" sz="1100" dirty="0" err="1">
                <a:highlight>
                  <a:srgbClr val="FABB00"/>
                </a:highlight>
              </a:rPr>
              <a:t>init</a:t>
            </a:r>
            <a:r>
              <a:rPr lang="en-US" sz="1100" dirty="0">
                <a:highlight>
                  <a:srgbClr val="FABB00"/>
                </a:highlight>
              </a:rPr>
              <a:t> EQP module</a:t>
            </a:r>
          </a:p>
          <a:p>
            <a:pPr marL="0" indent="0">
              <a:buNone/>
            </a:pPr>
            <a:r>
              <a:rPr lang="en-US" sz="1100" dirty="0"/>
              <a:t>    if (</a:t>
            </a:r>
            <a:r>
              <a:rPr lang="en-US" sz="1100" dirty="0" err="1"/>
              <a:t>eqpStartUpPtr</a:t>
            </a:r>
            <a:r>
              <a:rPr lang="en-US" sz="1100" dirty="0"/>
              <a:t> == NULL) // code should only be called once per radio </a:t>
            </a:r>
            <a:r>
              <a:rPr lang="en-US" sz="1100" dirty="0" err="1"/>
              <a:t>init</a:t>
            </a:r>
            <a:endParaRPr lang="en-US" sz="1100" dirty="0"/>
          </a:p>
          <a:p>
            <a:pPr marL="0" indent="0">
              <a:buNone/>
            </a:pPr>
            <a:r>
              <a:rPr lang="en-US" sz="1100" dirty="0"/>
              <a:t>    {……}</a:t>
            </a:r>
          </a:p>
          <a:p>
            <a:pPr marL="0" indent="0">
              <a:buNone/>
            </a:pPr>
            <a:r>
              <a:rPr lang="en-US" sz="1100" dirty="0"/>
              <a:t>    </a:t>
            </a:r>
            <a:r>
              <a:rPr lang="en-US" sz="1100" dirty="0">
                <a:highlight>
                  <a:srgbClr val="FABB00"/>
                </a:highlight>
              </a:rPr>
              <a:t>//</a:t>
            </a:r>
            <a:r>
              <a:rPr lang="en-US" sz="1100" dirty="0" err="1">
                <a:highlight>
                  <a:srgbClr val="FABB00"/>
                </a:highlight>
              </a:rPr>
              <a:t>init</a:t>
            </a:r>
            <a:r>
              <a:rPr lang="en-US" sz="1100" dirty="0">
                <a:highlight>
                  <a:srgbClr val="FABB00"/>
                </a:highlight>
              </a:rPr>
              <a:t> TRX share module	</a:t>
            </a:r>
          </a:p>
          <a:p>
            <a:pPr marL="0" indent="0">
              <a:buNone/>
            </a:pPr>
            <a:r>
              <a:rPr lang="en-US" sz="1100" dirty="0"/>
              <a:t>    if (</a:t>
            </a:r>
            <a:r>
              <a:rPr lang="en-US" sz="1100" dirty="0" err="1"/>
              <a:t>txRxSharedStartUpPtr</a:t>
            </a:r>
            <a:r>
              <a:rPr lang="en-US" sz="1100" dirty="0"/>
              <a:t> == NULL)</a:t>
            </a:r>
          </a:p>
          <a:p>
            <a:pPr marL="0" indent="0">
              <a:buNone/>
            </a:pPr>
            <a:r>
              <a:rPr lang="en-US" sz="1100" dirty="0"/>
              <a:t>    {……}</a:t>
            </a:r>
          </a:p>
          <a:p>
            <a:pPr marL="0" indent="0">
              <a:buNone/>
            </a:pPr>
            <a:r>
              <a:rPr lang="en-US" sz="1100" dirty="0"/>
              <a:t>    </a:t>
            </a:r>
            <a:r>
              <a:rPr lang="en-US" sz="1100" dirty="0">
                <a:highlight>
                  <a:srgbClr val="FABB00"/>
                </a:highlight>
              </a:rPr>
              <a:t>//</a:t>
            </a:r>
            <a:r>
              <a:rPr lang="en-US" sz="1100" dirty="0" err="1">
                <a:highlight>
                  <a:srgbClr val="FABB00"/>
                </a:highlight>
              </a:rPr>
              <a:t>init</a:t>
            </a:r>
            <a:r>
              <a:rPr lang="en-US" sz="1100" dirty="0">
                <a:highlight>
                  <a:srgbClr val="FABB00"/>
                </a:highlight>
              </a:rPr>
              <a:t> TX module</a:t>
            </a:r>
          </a:p>
          <a:p>
            <a:pPr marL="0" indent="0">
              <a:buNone/>
            </a:pPr>
            <a:r>
              <a:rPr lang="en-US" sz="1100" dirty="0"/>
              <a:t>    #ifdef AAS_WORKAROUND</a:t>
            </a:r>
          </a:p>
          <a:p>
            <a:pPr marL="0" indent="0">
              <a:buNone/>
            </a:pPr>
            <a:r>
              <a:rPr lang="en-US" sz="1100" dirty="0"/>
              <a:t>                </a:t>
            </a:r>
            <a:r>
              <a:rPr lang="en-US" sz="1100" dirty="0" err="1"/>
              <a:t>txStartUpPtr</a:t>
            </a:r>
            <a:r>
              <a:rPr lang="en-US" sz="1100" dirty="0"/>
              <a:t> = new </a:t>
            </a:r>
            <a:r>
              <a:rPr lang="en-US" sz="1100" dirty="0" err="1"/>
              <a:t>Tx</a:t>
            </a:r>
            <a:r>
              <a:rPr lang="en-US" sz="1100" dirty="0"/>
              <a:t>::</a:t>
            </a:r>
            <a:r>
              <a:rPr lang="en-US" sz="1100" dirty="0" err="1"/>
              <a:t>StartUpAAS</a:t>
            </a:r>
            <a:r>
              <a:rPr lang="en-US" sz="1100" dirty="0"/>
              <a:t>();</a:t>
            </a:r>
          </a:p>
          <a:p>
            <a:pPr marL="0" indent="0">
              <a:buNone/>
            </a:pPr>
            <a:r>
              <a:rPr lang="en-US" sz="1100" dirty="0"/>
              <a:t>    #else</a:t>
            </a:r>
          </a:p>
          <a:p>
            <a:pPr marL="0" indent="0">
              <a:buNone/>
            </a:pPr>
            <a:r>
              <a:rPr lang="en-US" sz="1100" dirty="0"/>
              <a:t>                </a:t>
            </a:r>
            <a:r>
              <a:rPr lang="en-US" sz="1100" dirty="0" err="1"/>
              <a:t>txStartUpPtr</a:t>
            </a:r>
            <a:r>
              <a:rPr lang="en-US" sz="1100" dirty="0"/>
              <a:t> = new </a:t>
            </a:r>
            <a:r>
              <a:rPr lang="en-US" sz="1100" dirty="0" err="1"/>
              <a:t>Tx</a:t>
            </a:r>
            <a:r>
              <a:rPr lang="en-US" sz="1100" dirty="0"/>
              <a:t>::</a:t>
            </a:r>
            <a:r>
              <a:rPr lang="en-US" sz="1100" dirty="0" err="1"/>
              <a:t>StartUp</a:t>
            </a:r>
            <a:r>
              <a:rPr lang="en-US" sz="1100" dirty="0"/>
              <a:t>();</a:t>
            </a:r>
          </a:p>
          <a:p>
            <a:pPr marL="0" indent="0">
              <a:buNone/>
            </a:pPr>
            <a:r>
              <a:rPr lang="en-US" sz="1100" dirty="0"/>
              <a:t>    #endif</a:t>
            </a:r>
          </a:p>
          <a:p>
            <a:pPr marL="0" indent="0">
              <a:buNone/>
            </a:pPr>
            <a:r>
              <a:rPr lang="en-US" sz="1100" dirty="0"/>
              <a:t>    bool </a:t>
            </a:r>
            <a:r>
              <a:rPr lang="en-US" sz="1100" dirty="0" err="1"/>
              <a:t>txInitRc</a:t>
            </a:r>
            <a:r>
              <a:rPr lang="en-US" sz="1100" dirty="0"/>
              <a:t> = </a:t>
            </a:r>
            <a:r>
              <a:rPr lang="en-US" sz="1100" dirty="0" err="1"/>
              <a:t>txStartUpPtr</a:t>
            </a:r>
            <a:r>
              <a:rPr lang="en-US" sz="1100" dirty="0"/>
              <a:t>-&gt;</a:t>
            </a:r>
            <a:r>
              <a:rPr lang="en-US" sz="1100" dirty="0" err="1"/>
              <a:t>init</a:t>
            </a:r>
            <a:r>
              <a:rPr lang="en-US" sz="1100" dirty="0"/>
              <a:t>();</a:t>
            </a:r>
          </a:p>
          <a:p>
            <a:pPr marL="0" indent="0">
              <a:buNone/>
            </a:pPr>
            <a:r>
              <a:rPr lang="en-US" sz="1100" dirty="0"/>
              <a:t>    if (!</a:t>
            </a:r>
            <a:r>
              <a:rPr lang="en-US" sz="1100" dirty="0" err="1"/>
              <a:t>txInitRc</a:t>
            </a:r>
            <a:r>
              <a:rPr lang="en-US" sz="1100" dirty="0"/>
              <a:t>)</a:t>
            </a:r>
          </a:p>
          <a:p>
            <a:pPr marL="0" indent="0">
              <a:buNone/>
            </a:pPr>
            <a:r>
              <a:rPr lang="en-US" sz="1100" dirty="0"/>
              <a:t>    {TRACE_ERROR("</a:t>
            </a:r>
            <a:r>
              <a:rPr lang="en-US" sz="1100" dirty="0" err="1"/>
              <a:t>Tx</a:t>
            </a:r>
            <a:r>
              <a:rPr lang="en-US" sz="1100" dirty="0"/>
              <a:t>::</a:t>
            </a:r>
            <a:r>
              <a:rPr lang="en-US" sz="1100" dirty="0" err="1"/>
              <a:t>ServiceStartUp</a:t>
            </a:r>
            <a:r>
              <a:rPr lang="en-US" sz="1100" dirty="0"/>
              <a:t> fails");……}</a:t>
            </a:r>
          </a:p>
          <a:p>
            <a:pPr marL="0" indent="0">
              <a:buNone/>
            </a:pPr>
            <a:r>
              <a:rPr lang="en-US" sz="1100" dirty="0"/>
              <a:t>    </a:t>
            </a:r>
            <a:r>
              <a:rPr lang="en-US" sz="1100" dirty="0">
                <a:highlight>
                  <a:srgbClr val="FABB00"/>
                </a:highlight>
              </a:rPr>
              <a:t>// </a:t>
            </a:r>
            <a:r>
              <a:rPr lang="en-US" sz="1100" dirty="0" err="1">
                <a:highlight>
                  <a:srgbClr val="FABB00"/>
                </a:highlight>
              </a:rPr>
              <a:t>init</a:t>
            </a:r>
            <a:r>
              <a:rPr lang="en-US" sz="1100" dirty="0">
                <a:highlight>
                  <a:srgbClr val="FABB00"/>
                </a:highlight>
              </a:rPr>
              <a:t> RX module</a:t>
            </a:r>
          </a:p>
          <a:p>
            <a:pPr marL="0" indent="0">
              <a:buNone/>
            </a:pPr>
            <a:r>
              <a:rPr lang="en-US" sz="1100" dirty="0"/>
              <a:t>    </a:t>
            </a:r>
            <a:r>
              <a:rPr lang="en-US" sz="1100" dirty="0">
                <a:highlight>
                  <a:srgbClr val="FABB00"/>
                </a:highlight>
              </a:rPr>
              <a:t>// </a:t>
            </a:r>
            <a:r>
              <a:rPr lang="en-US" sz="1100" dirty="0" err="1">
                <a:highlight>
                  <a:srgbClr val="FABB00"/>
                </a:highlight>
              </a:rPr>
              <a:t>init</a:t>
            </a:r>
            <a:r>
              <a:rPr lang="en-US" sz="1100" dirty="0">
                <a:highlight>
                  <a:srgbClr val="FABB00"/>
                </a:highlight>
              </a:rPr>
              <a:t> antenna module</a:t>
            </a:r>
          </a:p>
          <a:p>
            <a:pPr marL="0" indent="0">
              <a:buNone/>
            </a:pPr>
            <a:r>
              <a:rPr lang="sv-SE" sz="1100" dirty="0"/>
              <a:t>……</a:t>
            </a:r>
            <a:endParaRPr lang="en-US" sz="1100" dirty="0"/>
          </a:p>
        </p:txBody>
      </p:sp>
    </p:spTree>
    <p:extLst>
      <p:ext uri="{BB962C8B-B14F-4D97-AF65-F5344CB8AC3E}">
        <p14:creationId xmlns:p14="http://schemas.microsoft.com/office/powerpoint/2010/main" val="522780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875" y="308293"/>
            <a:ext cx="7494588" cy="1085371"/>
          </a:xfrm>
        </p:spPr>
        <p:txBody>
          <a:bodyPr>
            <a:normAutofit/>
          </a:bodyPr>
          <a:lstStyle/>
          <a:p>
            <a:r>
              <a:rPr lang="en-US" sz="2800" dirty="0">
                <a:latin typeface="Ericsson Capital TT" pitchFamily="2" charset="0"/>
              </a:rPr>
              <a:t>Code: </a:t>
            </a:r>
            <a:r>
              <a:rPr lang="en-US" sz="2800" dirty="0"/>
              <a:t>resource/src/initResource.cc</a:t>
            </a:r>
          </a:p>
        </p:txBody>
      </p:sp>
      <p:sp>
        <p:nvSpPr>
          <p:cNvPr id="5" name="Content Placeholder 1"/>
          <p:cNvSpPr>
            <a:spLocks noGrp="1"/>
          </p:cNvSpPr>
          <p:nvPr>
            <p:ph idx="1"/>
          </p:nvPr>
        </p:nvSpPr>
        <p:spPr>
          <a:xfrm>
            <a:off x="485141" y="1325084"/>
            <a:ext cx="8351839" cy="4867500"/>
          </a:xfrm>
        </p:spPr>
        <p:txBody>
          <a:bodyPr/>
          <a:lstStyle/>
          <a:p>
            <a:pPr marL="0" indent="0">
              <a:buNone/>
            </a:pPr>
            <a:r>
              <a:rPr lang="en-US" sz="1100" dirty="0"/>
              <a:t>bool </a:t>
            </a:r>
            <a:r>
              <a:rPr lang="en-US" sz="1100" dirty="0" err="1">
                <a:highlight>
                  <a:srgbClr val="00FF00"/>
                </a:highlight>
              </a:rPr>
              <a:t>initResourceLayer</a:t>
            </a:r>
            <a:r>
              <a:rPr lang="en-US" sz="1100" dirty="0"/>
              <a:t>(void)</a:t>
            </a:r>
          </a:p>
          <a:p>
            <a:pPr marL="0" indent="0">
              <a:buNone/>
            </a:pPr>
            <a:r>
              <a:rPr lang="en-US" sz="1100" dirty="0"/>
              <a:t>{</a:t>
            </a:r>
          </a:p>
          <a:p>
            <a:pPr marL="0" indent="0">
              <a:buNone/>
            </a:pPr>
            <a:r>
              <a:rPr lang="en-US" sz="1100" dirty="0"/>
              <a:t>    </a:t>
            </a:r>
            <a:r>
              <a:rPr lang="en-US" sz="1100" dirty="0" err="1"/>
              <a:t>resource_p</a:t>
            </a:r>
            <a:r>
              <a:rPr lang="en-US" sz="1100" dirty="0"/>
              <a:t> = new </a:t>
            </a:r>
            <a:r>
              <a:rPr lang="en-US" sz="1100" dirty="0" err="1"/>
              <a:t>ObjectFramework</a:t>
            </a:r>
            <a:r>
              <a:rPr lang="en-US" sz="1100" dirty="0"/>
              <a:t>::</a:t>
            </a:r>
            <a:r>
              <a:rPr lang="en-US" sz="1100" dirty="0" err="1"/>
              <a:t>StartUp</a:t>
            </a:r>
            <a:r>
              <a:rPr lang="en-US" sz="1100" dirty="0"/>
              <a:t>("resource");</a:t>
            </a:r>
          </a:p>
          <a:p>
            <a:pPr marL="0" indent="0">
              <a:buNone/>
            </a:pPr>
            <a:endParaRPr lang="en-US" sz="1100" dirty="0"/>
          </a:p>
          <a:p>
            <a:pPr marL="0" indent="0">
              <a:buNone/>
            </a:pPr>
            <a:r>
              <a:rPr lang="en-US" sz="1100" dirty="0"/>
              <a:t>    if (!</a:t>
            </a:r>
            <a:r>
              <a:rPr lang="en-US" sz="1100" dirty="0" err="1"/>
              <a:t>resource_p</a:t>
            </a:r>
            <a:r>
              <a:rPr lang="en-US" sz="1100" dirty="0"/>
              <a:t>-&gt;</a:t>
            </a:r>
            <a:r>
              <a:rPr lang="en-US" sz="1100" dirty="0" err="1"/>
              <a:t>init</a:t>
            </a:r>
            <a:r>
              <a:rPr lang="en-US" sz="1100" dirty="0"/>
              <a:t>())</a:t>
            </a:r>
          </a:p>
          <a:p>
            <a:pPr marL="0" indent="0">
              <a:buNone/>
            </a:pPr>
            <a:r>
              <a:rPr lang="en-US" sz="1100" dirty="0"/>
              <a:t>    {</a:t>
            </a:r>
          </a:p>
          <a:p>
            <a:pPr marL="0" indent="0">
              <a:buNone/>
            </a:pPr>
            <a:r>
              <a:rPr lang="en-US" sz="1100" dirty="0"/>
              <a:t>        return false;</a:t>
            </a:r>
          </a:p>
          <a:p>
            <a:pPr marL="0" indent="0">
              <a:buNone/>
            </a:pPr>
            <a:r>
              <a:rPr lang="en-US" sz="1100" dirty="0"/>
              <a:t>    }</a:t>
            </a:r>
          </a:p>
          <a:p>
            <a:pPr marL="0" indent="0">
              <a:buNone/>
            </a:pPr>
            <a:endParaRPr lang="en-US" sz="1100" dirty="0"/>
          </a:p>
          <a:p>
            <a:pPr marL="0" indent="0">
              <a:buNone/>
            </a:pPr>
            <a:endParaRPr lang="en-US" sz="1100" dirty="0"/>
          </a:p>
          <a:p>
            <a:pPr marL="0" indent="0">
              <a:buNone/>
            </a:pPr>
            <a:r>
              <a:rPr lang="en-US" sz="1100" dirty="0"/>
              <a:t>    if (!Resource::</a:t>
            </a:r>
            <a:r>
              <a:rPr lang="en-US" sz="1100" dirty="0" err="1"/>
              <a:t>CscLegacyIf</a:t>
            </a:r>
            <a:r>
              <a:rPr lang="en-US" sz="1100" dirty="0"/>
              <a:t>::creator().</a:t>
            </a:r>
            <a:r>
              <a:rPr lang="en-US" sz="1100" dirty="0" err="1"/>
              <a:t>init</a:t>
            </a:r>
            <a:r>
              <a:rPr lang="en-US" sz="1100" dirty="0"/>
              <a:t>(</a:t>
            </a:r>
            <a:r>
              <a:rPr lang="en-US" sz="1100" dirty="0" err="1"/>
              <a:t>dynamic_cast</a:t>
            </a:r>
            <a:r>
              <a:rPr lang="en-US" sz="1100" dirty="0"/>
              <a:t>&lt;Resource::</a:t>
            </a:r>
            <a:r>
              <a:rPr lang="en-US" sz="1100" dirty="0" err="1"/>
              <a:t>CscResourceIf</a:t>
            </a:r>
            <a:r>
              <a:rPr lang="en-US" sz="1100" dirty="0"/>
              <a:t> *&gt;(</a:t>
            </a:r>
          </a:p>
          <a:p>
            <a:pPr marL="0" indent="0">
              <a:buNone/>
            </a:pPr>
            <a:r>
              <a:rPr lang="en-US" sz="1100" dirty="0"/>
              <a:t>                </a:t>
            </a:r>
            <a:r>
              <a:rPr lang="en-US" sz="1100" dirty="0" err="1"/>
              <a:t>resource_p</a:t>
            </a:r>
            <a:r>
              <a:rPr lang="en-US" sz="1100" dirty="0"/>
              <a:t>-&gt;</a:t>
            </a:r>
            <a:r>
              <a:rPr lang="en-US" sz="1100" dirty="0" err="1"/>
              <a:t>getObjectLocator</a:t>
            </a:r>
            <a:r>
              <a:rPr lang="en-US" sz="1100" dirty="0"/>
              <a:t>().</a:t>
            </a:r>
            <a:r>
              <a:rPr lang="en-US" sz="1100" dirty="0" err="1"/>
              <a:t>locateObject</a:t>
            </a:r>
            <a:r>
              <a:rPr lang="en-US" sz="1100" dirty="0"/>
              <a:t>(Resource::</a:t>
            </a:r>
            <a:r>
              <a:rPr lang="en-US" sz="1100" dirty="0" err="1"/>
              <a:t>CscResourceIf</a:t>
            </a:r>
            <a:r>
              <a:rPr lang="en-US" sz="1100" dirty="0"/>
              <a:t>::OBJECT_ID))))</a:t>
            </a:r>
          </a:p>
          <a:p>
            <a:pPr marL="0" indent="0">
              <a:buNone/>
            </a:pPr>
            <a:r>
              <a:rPr lang="en-US" sz="1100" dirty="0"/>
              <a:t>    {</a:t>
            </a:r>
          </a:p>
          <a:p>
            <a:pPr marL="0" indent="0">
              <a:buNone/>
            </a:pPr>
            <a:r>
              <a:rPr lang="en-US" sz="1100" dirty="0"/>
              <a:t>        TRACE_ERROR("Failed to </a:t>
            </a:r>
            <a:r>
              <a:rPr lang="en-US" sz="1100" dirty="0" err="1"/>
              <a:t>init</a:t>
            </a:r>
            <a:r>
              <a:rPr lang="en-US" sz="1100" dirty="0"/>
              <a:t> </a:t>
            </a:r>
            <a:r>
              <a:rPr lang="en-US" sz="1100" dirty="0" err="1"/>
              <a:t>CscLegacyIf</a:t>
            </a:r>
            <a:r>
              <a:rPr lang="en-US" sz="1100" dirty="0"/>
              <a:t>");</a:t>
            </a:r>
          </a:p>
          <a:p>
            <a:pPr marL="0" indent="0">
              <a:buNone/>
            </a:pPr>
            <a:r>
              <a:rPr lang="en-US" sz="1100" dirty="0"/>
              <a:t>        return false;</a:t>
            </a:r>
          </a:p>
          <a:p>
            <a:pPr marL="0" indent="0">
              <a:buNone/>
            </a:pPr>
            <a:r>
              <a:rPr lang="en-US" sz="1100" dirty="0"/>
              <a:t>    }</a:t>
            </a:r>
          </a:p>
          <a:p>
            <a:pPr marL="0" indent="0">
              <a:buNone/>
            </a:pPr>
            <a:endParaRPr lang="en-US" sz="1100" dirty="0"/>
          </a:p>
          <a:p>
            <a:pPr marL="0" indent="0">
              <a:buNone/>
            </a:pPr>
            <a:r>
              <a:rPr lang="en-US" sz="1100" dirty="0"/>
              <a:t>#</a:t>
            </a:r>
            <a:r>
              <a:rPr lang="en-US" sz="1100" dirty="0" err="1"/>
              <a:t>ifndef</a:t>
            </a:r>
            <a:r>
              <a:rPr lang="en-US" sz="1100" dirty="0"/>
              <a:t> UNITTEST</a:t>
            </a:r>
          </a:p>
          <a:p>
            <a:pPr marL="0" indent="0">
              <a:buNone/>
            </a:pPr>
            <a:r>
              <a:rPr lang="en-US" sz="1100" dirty="0"/>
              <a:t>    </a:t>
            </a:r>
            <a:r>
              <a:rPr lang="en-US" sz="1100" dirty="0" err="1"/>
              <a:t>OMCSF_registerTraceObj_ACM</a:t>
            </a:r>
            <a:r>
              <a:rPr lang="en-US" sz="1100" dirty="0"/>
              <a:t>();</a:t>
            </a:r>
          </a:p>
          <a:p>
            <a:pPr marL="0" indent="0">
              <a:buNone/>
            </a:pPr>
            <a:r>
              <a:rPr lang="en-US" sz="1100" dirty="0"/>
              <a:t>#endif</a:t>
            </a:r>
          </a:p>
          <a:p>
            <a:pPr marL="0" indent="0">
              <a:buNone/>
            </a:pPr>
            <a:endParaRPr lang="en-US" sz="1100" dirty="0"/>
          </a:p>
          <a:p>
            <a:pPr marL="0" indent="0">
              <a:buNone/>
            </a:pPr>
            <a:r>
              <a:rPr lang="en-US" sz="1100" dirty="0"/>
              <a:t>    TRACE(1, "</a:t>
            </a:r>
            <a:r>
              <a:rPr lang="en-US" sz="1100" dirty="0" err="1"/>
              <a:t>initResourceLayer</a:t>
            </a:r>
            <a:r>
              <a:rPr lang="en-US" sz="1100" dirty="0"/>
              <a:t> success");</a:t>
            </a:r>
          </a:p>
          <a:p>
            <a:pPr marL="0" indent="0">
              <a:buNone/>
            </a:pPr>
            <a:r>
              <a:rPr lang="en-US" sz="1100" dirty="0"/>
              <a:t>    return true;</a:t>
            </a:r>
          </a:p>
          <a:p>
            <a:pPr marL="0" indent="0">
              <a:buNone/>
            </a:pPr>
            <a:r>
              <a:rPr lang="en-US" sz="1100" dirty="0"/>
              <a:t>}</a:t>
            </a:r>
          </a:p>
        </p:txBody>
      </p:sp>
    </p:spTree>
    <p:extLst>
      <p:ext uri="{BB962C8B-B14F-4D97-AF65-F5344CB8AC3E}">
        <p14:creationId xmlns:p14="http://schemas.microsoft.com/office/powerpoint/2010/main" val="4261325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700"/>
              </a:spcBef>
              <a:buFont typeface="Arial" panose="020B0604020202020204" pitchFamily="34" charset="0"/>
              <a:buChar char="•"/>
            </a:pPr>
            <a:r>
              <a:rPr lang="sv-SE" altLang="sv-SE" sz="2000" dirty="0">
                <a:solidFill>
                  <a:srgbClr val="000000"/>
                </a:solidFill>
              </a:rPr>
              <a:t>The SW </a:t>
            </a:r>
            <a:r>
              <a:rPr lang="sv-SE" altLang="sv-SE" sz="2000" dirty="0" err="1">
                <a:solidFill>
                  <a:srgbClr val="000000"/>
                </a:solidFill>
              </a:rPr>
              <a:t>database</a:t>
            </a:r>
            <a:r>
              <a:rPr lang="sv-SE" altLang="sv-SE" sz="2000" dirty="0">
                <a:solidFill>
                  <a:srgbClr val="000000"/>
                </a:solidFill>
              </a:rPr>
              <a:t> (</a:t>
            </a:r>
            <a:r>
              <a:rPr lang="sv-SE" altLang="sv-SE" sz="2000" dirty="0" err="1">
                <a:solidFill>
                  <a:srgbClr val="000000"/>
                </a:solidFill>
              </a:rPr>
              <a:t>contained</a:t>
            </a:r>
            <a:r>
              <a:rPr lang="sv-SE" altLang="sv-SE" sz="2000" dirty="0">
                <a:solidFill>
                  <a:srgbClr val="000000"/>
                </a:solidFill>
              </a:rPr>
              <a:t> in the LMC) is read</a:t>
            </a:r>
          </a:p>
          <a:p>
            <a:pPr>
              <a:spcBef>
                <a:spcPts val="700"/>
              </a:spcBef>
              <a:buFont typeface="Arial" panose="020B0604020202020204" pitchFamily="34" charset="0"/>
              <a:buChar char="•"/>
            </a:pPr>
            <a:r>
              <a:rPr lang="sv-SE" altLang="sv-SE" sz="2000" dirty="0">
                <a:solidFill>
                  <a:srgbClr val="000000"/>
                </a:solidFill>
              </a:rPr>
              <a:t>The HW (</a:t>
            </a:r>
            <a:r>
              <a:rPr lang="sv-SE" altLang="sv-SE" sz="2000" dirty="0" err="1">
                <a:solidFill>
                  <a:srgbClr val="000000"/>
                </a:solidFill>
              </a:rPr>
              <a:t>production</a:t>
            </a:r>
            <a:r>
              <a:rPr lang="sv-SE" altLang="sv-SE" sz="2000" dirty="0">
                <a:solidFill>
                  <a:srgbClr val="000000"/>
                </a:solidFill>
              </a:rPr>
              <a:t>) </a:t>
            </a:r>
            <a:r>
              <a:rPr lang="sv-SE" altLang="sv-SE" sz="2000" dirty="0" err="1">
                <a:solidFill>
                  <a:srgbClr val="000000"/>
                </a:solidFill>
              </a:rPr>
              <a:t>database</a:t>
            </a:r>
            <a:r>
              <a:rPr lang="sv-SE" altLang="sv-SE" sz="2000" dirty="0">
                <a:solidFill>
                  <a:srgbClr val="000000"/>
                </a:solidFill>
              </a:rPr>
              <a:t> is read from flash</a:t>
            </a:r>
          </a:p>
          <a:p>
            <a:pPr>
              <a:spcBef>
                <a:spcPts val="700"/>
              </a:spcBef>
              <a:buFont typeface="Arial" panose="020B0604020202020204" pitchFamily="34" charset="0"/>
              <a:buChar char="•"/>
            </a:pPr>
            <a:r>
              <a:rPr lang="sv-SE" altLang="sv-SE" sz="2000" dirty="0">
                <a:solidFill>
                  <a:srgbClr val="000000"/>
                </a:solidFill>
              </a:rPr>
              <a:t>The TRX driver set is read from the </a:t>
            </a:r>
            <a:r>
              <a:rPr lang="sv-SE" altLang="sv-SE" sz="2000" dirty="0" err="1">
                <a:solidFill>
                  <a:srgbClr val="000000"/>
                </a:solidFill>
              </a:rPr>
              <a:t>database</a:t>
            </a:r>
            <a:r>
              <a:rPr lang="sv-SE" altLang="sv-SE" sz="2000" dirty="0">
                <a:solidFill>
                  <a:srgbClr val="000000"/>
                </a:solidFill>
              </a:rPr>
              <a:t>, and the drivers </a:t>
            </a:r>
            <a:r>
              <a:rPr lang="sv-SE" altLang="sv-SE" sz="2000" dirty="0" err="1">
                <a:solidFill>
                  <a:srgbClr val="000000"/>
                </a:solidFill>
              </a:rPr>
              <a:t>are</a:t>
            </a:r>
            <a:r>
              <a:rPr lang="sv-SE" altLang="sv-SE" sz="2000" dirty="0">
                <a:solidFill>
                  <a:srgbClr val="000000"/>
                </a:solidFill>
              </a:rPr>
              <a:t> </a:t>
            </a:r>
            <a:r>
              <a:rPr lang="sv-SE" altLang="sv-SE" sz="2000" dirty="0" err="1">
                <a:solidFill>
                  <a:srgbClr val="000000"/>
                </a:solidFill>
              </a:rPr>
              <a:t>started</a:t>
            </a:r>
            <a:r>
              <a:rPr lang="sv-SE" altLang="sv-SE" sz="2000" dirty="0">
                <a:solidFill>
                  <a:srgbClr val="000000"/>
                </a:solidFill>
              </a:rPr>
              <a:t> </a:t>
            </a:r>
            <a:r>
              <a:rPr lang="sv-SE" altLang="sv-SE" sz="2000" dirty="0" err="1">
                <a:solidFill>
                  <a:srgbClr val="000000"/>
                </a:solidFill>
              </a:rPr>
              <a:t>one</a:t>
            </a:r>
            <a:r>
              <a:rPr lang="sv-SE" altLang="sv-SE" sz="2000" dirty="0">
                <a:solidFill>
                  <a:srgbClr val="000000"/>
                </a:solidFill>
              </a:rPr>
              <a:t> by </a:t>
            </a:r>
            <a:r>
              <a:rPr lang="sv-SE" altLang="sv-SE" sz="2000" dirty="0" err="1">
                <a:solidFill>
                  <a:srgbClr val="000000"/>
                </a:solidFill>
              </a:rPr>
              <a:t>one</a:t>
            </a:r>
            <a:endParaRPr lang="sv-SE" altLang="sv-SE" sz="2000" dirty="0">
              <a:solidFill>
                <a:srgbClr val="000000"/>
              </a:solidFill>
            </a:endParaRPr>
          </a:p>
          <a:p>
            <a:pPr>
              <a:spcBef>
                <a:spcPts val="700"/>
              </a:spcBef>
              <a:buFont typeface="Arial" panose="020B0604020202020204" pitchFamily="34" charset="0"/>
              <a:buChar char="•"/>
            </a:pPr>
            <a:r>
              <a:rPr lang="sv-SE" altLang="sv-SE" sz="2000" dirty="0">
                <a:solidFill>
                  <a:srgbClr val="000000"/>
                </a:solidFill>
              </a:rPr>
              <a:t>The TRX driver set </a:t>
            </a:r>
            <a:r>
              <a:rPr lang="sv-SE" altLang="sv-SE" sz="2000" dirty="0" err="1">
                <a:solidFill>
                  <a:srgbClr val="000000"/>
                </a:solidFill>
              </a:rPr>
              <a:t>contains</a:t>
            </a:r>
            <a:r>
              <a:rPr lang="sv-SE" altLang="sv-SE" sz="2000" dirty="0">
                <a:solidFill>
                  <a:srgbClr val="000000"/>
                </a:solidFill>
              </a:rPr>
              <a:t> </a:t>
            </a:r>
            <a:r>
              <a:rPr lang="sv-SE" altLang="sv-SE" sz="2000" dirty="0" err="1">
                <a:solidFill>
                  <a:srgbClr val="000000"/>
                </a:solidFill>
              </a:rPr>
              <a:t>device</a:t>
            </a:r>
            <a:r>
              <a:rPr lang="sv-SE" altLang="sv-SE" sz="2000" dirty="0">
                <a:solidFill>
                  <a:srgbClr val="000000"/>
                </a:solidFill>
              </a:rPr>
              <a:t> drivers, </a:t>
            </a:r>
            <a:r>
              <a:rPr lang="sv-SE" altLang="sv-SE" sz="2000" dirty="0" err="1">
                <a:solidFill>
                  <a:srgbClr val="000000"/>
                </a:solidFill>
              </a:rPr>
              <a:t>channels</a:t>
            </a:r>
            <a:r>
              <a:rPr lang="sv-SE" altLang="sv-SE" sz="2000" dirty="0">
                <a:solidFill>
                  <a:srgbClr val="000000"/>
                </a:solidFill>
              </a:rPr>
              <a:t>, supervisions, and </a:t>
            </a:r>
            <a:r>
              <a:rPr lang="sv-SE" altLang="sv-SE" sz="2000" dirty="0" err="1">
                <a:solidFill>
                  <a:srgbClr val="000000"/>
                </a:solidFill>
              </a:rPr>
              <a:t>other</a:t>
            </a:r>
            <a:r>
              <a:rPr lang="sv-SE" altLang="sv-SE" sz="2000" dirty="0">
                <a:solidFill>
                  <a:srgbClr val="000000"/>
                </a:solidFill>
              </a:rPr>
              <a:t> drivers</a:t>
            </a:r>
          </a:p>
          <a:p>
            <a:pPr>
              <a:spcBef>
                <a:spcPts val="700"/>
              </a:spcBef>
              <a:buFont typeface="Arial" panose="020B0604020202020204" pitchFamily="34" charset="0"/>
              <a:buChar char="•"/>
            </a:pPr>
            <a:r>
              <a:rPr lang="en-GB" altLang="en-US" sz="2000" dirty="0">
                <a:solidFill>
                  <a:srgbClr val="000000"/>
                </a:solidFill>
              </a:rPr>
              <a:t>Failure of the </a:t>
            </a:r>
            <a:r>
              <a:rPr lang="en-GB" altLang="en-US" sz="2000" dirty="0" err="1">
                <a:solidFill>
                  <a:srgbClr val="000000"/>
                </a:solidFill>
              </a:rPr>
              <a:t>startup</a:t>
            </a:r>
            <a:r>
              <a:rPr lang="en-GB" altLang="en-US" sz="2000" dirty="0">
                <a:solidFill>
                  <a:srgbClr val="000000"/>
                </a:solidFill>
              </a:rPr>
              <a:t> causes the failure of Radio </a:t>
            </a:r>
            <a:r>
              <a:rPr lang="en-GB" altLang="en-US" sz="2000" dirty="0" err="1">
                <a:solidFill>
                  <a:srgbClr val="000000"/>
                </a:solidFill>
              </a:rPr>
              <a:t>startup</a:t>
            </a:r>
            <a:r>
              <a:rPr lang="en-GB" altLang="en-US" sz="2000" dirty="0">
                <a:solidFill>
                  <a:srgbClr val="000000"/>
                </a:solidFill>
              </a:rPr>
              <a:t> (restart in </a:t>
            </a:r>
            <a:r>
              <a:rPr lang="en-GB" altLang="en-US" sz="2000" dirty="0" err="1">
                <a:solidFill>
                  <a:srgbClr val="000000"/>
                </a:solidFill>
              </a:rPr>
              <a:t>AuBoot</a:t>
            </a:r>
            <a:r>
              <a:rPr lang="en-GB" altLang="en-US" sz="2000" dirty="0">
                <a:solidFill>
                  <a:srgbClr val="000000"/>
                </a:solidFill>
              </a:rPr>
              <a:t> mode)</a:t>
            </a:r>
          </a:p>
          <a:p>
            <a:pPr>
              <a:spcBef>
                <a:spcPts val="700"/>
              </a:spcBef>
              <a:buFont typeface="Arial" panose="020B0604020202020204" pitchFamily="34" charset="0"/>
              <a:buChar char="•"/>
            </a:pPr>
            <a:endParaRPr lang="sv-SE" altLang="sv-SE" sz="2000" dirty="0">
              <a:solidFill>
                <a:srgbClr val="000000"/>
              </a:solidFill>
            </a:endParaRPr>
          </a:p>
          <a:p>
            <a:endParaRPr lang="en-US" dirty="0"/>
          </a:p>
        </p:txBody>
      </p:sp>
      <p:sp>
        <p:nvSpPr>
          <p:cNvPr id="3" name="Title 2"/>
          <p:cNvSpPr>
            <a:spLocks noGrp="1"/>
          </p:cNvSpPr>
          <p:nvPr>
            <p:ph type="title"/>
          </p:nvPr>
        </p:nvSpPr>
        <p:spPr>
          <a:xfrm>
            <a:off x="396875" y="373380"/>
            <a:ext cx="7494588" cy="1058384"/>
          </a:xfrm>
        </p:spPr>
        <p:txBody>
          <a:bodyPr>
            <a:normAutofit/>
          </a:bodyPr>
          <a:lstStyle/>
          <a:p>
            <a:r>
              <a:rPr lang="sv-SE" altLang="sv-SE" dirty="0">
                <a:solidFill>
                  <a:srgbClr val="000000"/>
                </a:solidFill>
              </a:rPr>
              <a:t>Driver </a:t>
            </a:r>
            <a:r>
              <a:rPr lang="sv-SE" altLang="sv-SE" dirty="0" err="1">
                <a:solidFill>
                  <a:srgbClr val="000000"/>
                </a:solidFill>
              </a:rPr>
              <a:t>Layer</a:t>
            </a:r>
            <a:r>
              <a:rPr lang="sv-SE" altLang="sv-SE" dirty="0">
                <a:solidFill>
                  <a:srgbClr val="000000"/>
                </a:solidFill>
              </a:rPr>
              <a:t> Start</a:t>
            </a:r>
            <a:endParaRPr lang="en-US" dirty="0"/>
          </a:p>
        </p:txBody>
      </p:sp>
    </p:spTree>
    <p:extLst>
      <p:ext uri="{BB962C8B-B14F-4D97-AF65-F5344CB8AC3E}">
        <p14:creationId xmlns:p14="http://schemas.microsoft.com/office/powerpoint/2010/main" val="3823753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091340"/>
            <a:ext cx="8351839" cy="5583780"/>
          </a:xfrm>
        </p:spPr>
        <p:txBody>
          <a:bodyPr/>
          <a:lstStyle/>
          <a:p>
            <a:pPr>
              <a:spcBef>
                <a:spcPts val="800"/>
              </a:spcBef>
              <a:buFont typeface="Arial" panose="020B0604020202020204" pitchFamily="34" charset="0"/>
              <a:buChar char="•"/>
            </a:pPr>
            <a:r>
              <a:rPr lang="en-US" altLang="sv-SE" sz="1600" dirty="0">
                <a:solidFill>
                  <a:srgbClr val="000000"/>
                </a:solidFill>
              </a:rPr>
              <a:t>Configuration of devices is done in three ways:</a:t>
            </a:r>
          </a:p>
          <a:p>
            <a:pPr lvl="1">
              <a:spcBef>
                <a:spcPts val="700"/>
              </a:spcBef>
              <a:buFont typeface="Arial" panose="020B0604020202020204" pitchFamily="34" charset="0"/>
              <a:buChar char="–"/>
            </a:pPr>
            <a:r>
              <a:rPr lang="en-US" altLang="sv-SE" sz="1600" dirty="0" err="1">
                <a:solidFill>
                  <a:srgbClr val="000000"/>
                </a:solidFill>
              </a:rPr>
              <a:t>Init</a:t>
            </a:r>
            <a:r>
              <a:rPr lang="en-US" altLang="sv-SE" sz="1600" dirty="0">
                <a:solidFill>
                  <a:srgbClr val="000000"/>
                </a:solidFill>
              </a:rPr>
              <a:t> sequence</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/5xx/</a:t>
            </a:r>
            <a:r>
              <a:rPr lang="en-US" altLang="sv-SE" sz="1600" dirty="0" err="1">
                <a:solidFill>
                  <a:srgbClr val="000000"/>
                </a:solidFill>
                <a:latin typeface="Consolas" panose="020B0609020204030204" pitchFamily="49" charset="0"/>
                <a:cs typeface="Consolas" panose="020B0609020204030204" pitchFamily="49" charset="0"/>
              </a:rPr>
              <a:t>txIqDac:x.x</a:t>
            </a:r>
            <a:r>
              <a:rPr lang="en-US" altLang="sv-SE" sz="1600" dirty="0">
                <a:solidFill>
                  <a:srgbClr val="000000"/>
                </a:solidFill>
                <a:latin typeface="Consolas" panose="020B0609020204030204" pitchFamily="49" charset="0"/>
                <a:cs typeface="Consolas" panose="020B0609020204030204" pitchFamily="49" charset="0"/>
              </a:rPr>
              <a:t>/</a:t>
            </a:r>
            <a:r>
              <a:rPr lang="en-US" altLang="sv-SE" sz="1600" dirty="0" err="1">
                <a:solidFill>
                  <a:srgbClr val="000000"/>
                </a:solidFill>
                <a:latin typeface="Consolas" panose="020B0609020204030204" pitchFamily="49" charset="0"/>
                <a:cs typeface="Consolas" panose="020B0609020204030204" pitchFamily="49" charset="0"/>
              </a:rPr>
              <a:t>initSeq</a:t>
            </a:r>
            <a:r>
              <a:rPr lang="en-US" altLang="sv-SE" sz="1600" dirty="0">
                <a:solidFill>
                  <a:srgbClr val="000000"/>
                </a:solidFill>
                <a:latin typeface="Consolas" panose="020B0609020204030204" pitchFamily="49" charset="0"/>
                <a:cs typeface="Consolas" panose="020B0609020204030204" pitchFamily="49" charset="0"/>
              </a:rPr>
              <a:t>   U32</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    0x0000, 0x009E,</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    0x0001, 0x000E,</a:t>
            </a:r>
          </a:p>
          <a:p>
            <a:pPr lvl="1">
              <a:spcBef>
                <a:spcPts val="700"/>
              </a:spcBef>
              <a:buFont typeface="Arial" panose="020B0604020202020204" pitchFamily="34" charset="0"/>
              <a:buChar char="–"/>
            </a:pPr>
            <a:r>
              <a:rPr lang="en-US" altLang="sv-SE" sz="1600" dirty="0">
                <a:solidFill>
                  <a:srgbClr val="000000"/>
                </a:solidFill>
              </a:rPr>
              <a:t>Pre/post config sequences </a:t>
            </a:r>
          </a:p>
          <a:p>
            <a:pPr marL="355600" lvl="1" indent="0">
              <a:spcBef>
                <a:spcPts val="700"/>
              </a:spcBef>
              <a:buNone/>
            </a:pPr>
            <a:r>
              <a:rPr lang="en-US" altLang="sv-SE" sz="1600" dirty="0">
                <a:solidFill>
                  <a:srgbClr val="000000"/>
                </a:solidFill>
              </a:rPr>
              <a:t>For dependencies between devices</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/7xx/dpdXenon:0/preConfig1/type   char       "</a:t>
            </a:r>
            <a:r>
              <a:rPr lang="en-US" altLang="sv-SE" sz="1600" dirty="0" err="1">
                <a:solidFill>
                  <a:srgbClr val="000000"/>
                </a:solidFill>
                <a:latin typeface="Consolas" panose="020B0609020204030204" pitchFamily="49" charset="0"/>
                <a:cs typeface="Consolas" panose="020B0609020204030204" pitchFamily="49" charset="0"/>
              </a:rPr>
              <a:t>MemMappedDevConfig</a:t>
            </a:r>
            <a:r>
              <a:rPr lang="en-US" altLang="sv-SE" sz="1600" dirty="0">
                <a:solidFill>
                  <a:srgbClr val="000000"/>
                </a:solidFill>
                <a:latin typeface="Consolas" panose="020B0609020204030204" pitchFamily="49" charset="0"/>
                <a:cs typeface="Consolas" panose="020B0609020204030204" pitchFamily="49" charset="0"/>
              </a:rPr>
              <a:t>"</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/7xx/dpdXenon:0/preConfig1/</a:t>
            </a:r>
            <a:r>
              <a:rPr lang="en-US" altLang="sv-SE" sz="1600" dirty="0" err="1">
                <a:solidFill>
                  <a:srgbClr val="000000"/>
                </a:solidFill>
                <a:latin typeface="Consolas" panose="020B0609020204030204" pitchFamily="49" charset="0"/>
                <a:cs typeface="Consolas" panose="020B0609020204030204" pitchFamily="49" charset="0"/>
              </a:rPr>
              <a:t>devTag</a:t>
            </a:r>
            <a:r>
              <a:rPr lang="en-US" altLang="sv-SE" sz="1600" dirty="0">
                <a:solidFill>
                  <a:srgbClr val="000000"/>
                </a:solidFill>
                <a:latin typeface="Consolas" panose="020B0609020204030204" pitchFamily="49" charset="0"/>
                <a:cs typeface="Consolas" panose="020B0609020204030204" pitchFamily="49" charset="0"/>
              </a:rPr>
              <a:t> char       “xenon:0"</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/7xx/dpdXenon:0/preConfig1/</a:t>
            </a:r>
            <a:r>
              <a:rPr lang="en-US" altLang="sv-SE" sz="1600" dirty="0" err="1">
                <a:solidFill>
                  <a:srgbClr val="000000"/>
                </a:solidFill>
                <a:latin typeface="Consolas" panose="020B0609020204030204" pitchFamily="49" charset="0"/>
                <a:cs typeface="Consolas" panose="020B0609020204030204" pitchFamily="49" charset="0"/>
              </a:rPr>
              <a:t>configSeq</a:t>
            </a:r>
            <a:r>
              <a:rPr lang="en-US" altLang="sv-SE" sz="1600" dirty="0">
                <a:solidFill>
                  <a:srgbClr val="000000"/>
                </a:solidFill>
                <a:latin typeface="Consolas" panose="020B0609020204030204" pitchFamily="49" charset="0"/>
                <a:cs typeface="Consolas" panose="020B0609020204030204" pitchFamily="49" charset="0"/>
              </a:rPr>
              <a:t> </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    0x02510580, 0x000000FF, 0x00000011,  /* </a:t>
            </a:r>
            <a:r>
              <a:rPr lang="en-US" altLang="sv-SE" sz="1600" dirty="0" err="1">
                <a:solidFill>
                  <a:srgbClr val="000000"/>
                </a:solidFill>
                <a:latin typeface="Consolas" panose="020B0609020204030204" pitchFamily="49" charset="0"/>
                <a:cs typeface="Consolas" panose="020B0609020204030204" pitchFamily="49" charset="0"/>
              </a:rPr>
              <a:t>Tx</a:t>
            </a:r>
            <a:r>
              <a:rPr lang="en-US" altLang="sv-SE" sz="1600" dirty="0">
                <a:solidFill>
                  <a:srgbClr val="000000"/>
                </a:solidFill>
                <a:latin typeface="Consolas" panose="020B0609020204030204" pitchFamily="49" charset="0"/>
                <a:cs typeface="Consolas" panose="020B0609020204030204" pitchFamily="49" charset="0"/>
              </a:rPr>
              <a:t> branch A DPD_IDLE */    </a:t>
            </a:r>
          </a:p>
          <a:p>
            <a:pPr lvl="1">
              <a:spcBef>
                <a:spcPts val="400"/>
              </a:spcBef>
              <a:buClrTx/>
              <a:buNone/>
            </a:pPr>
            <a:r>
              <a:rPr lang="en-US" altLang="sv-SE" sz="1600" dirty="0">
                <a:solidFill>
                  <a:srgbClr val="000000"/>
                </a:solidFill>
                <a:latin typeface="Consolas" panose="020B0609020204030204" pitchFamily="49" charset="0"/>
                <a:cs typeface="Consolas" panose="020B0609020204030204" pitchFamily="49" charset="0"/>
              </a:rPr>
              <a:t>    0x025105C0, 0x000000FF, 0x00000011,  /* </a:t>
            </a:r>
            <a:r>
              <a:rPr lang="en-US" altLang="sv-SE" sz="1600" dirty="0" err="1">
                <a:solidFill>
                  <a:srgbClr val="000000"/>
                </a:solidFill>
                <a:latin typeface="Consolas" panose="020B0609020204030204" pitchFamily="49" charset="0"/>
                <a:cs typeface="Consolas" panose="020B0609020204030204" pitchFamily="49" charset="0"/>
              </a:rPr>
              <a:t>Tx</a:t>
            </a:r>
            <a:r>
              <a:rPr lang="en-US" altLang="sv-SE" sz="1600" dirty="0">
                <a:solidFill>
                  <a:srgbClr val="000000"/>
                </a:solidFill>
                <a:latin typeface="Consolas" panose="020B0609020204030204" pitchFamily="49" charset="0"/>
                <a:cs typeface="Consolas" panose="020B0609020204030204" pitchFamily="49" charset="0"/>
              </a:rPr>
              <a:t> branch B DPD_IDLE */</a:t>
            </a:r>
          </a:p>
          <a:p>
            <a:pPr lvl="1">
              <a:spcBef>
                <a:spcPts val="700"/>
              </a:spcBef>
              <a:buFont typeface="Arial" panose="020B0604020202020204" pitchFamily="34" charset="0"/>
              <a:buChar char="–"/>
            </a:pPr>
            <a:r>
              <a:rPr lang="en-US" altLang="sv-SE" sz="1600" dirty="0">
                <a:solidFill>
                  <a:srgbClr val="000000"/>
                </a:solidFill>
              </a:rPr>
              <a:t>Device driver code</a:t>
            </a:r>
          </a:p>
          <a:p>
            <a:endParaRPr lang="en-US" dirty="0"/>
          </a:p>
        </p:txBody>
      </p:sp>
      <p:sp>
        <p:nvSpPr>
          <p:cNvPr id="3" name="Title 2"/>
          <p:cNvSpPr>
            <a:spLocks noGrp="1"/>
          </p:cNvSpPr>
          <p:nvPr>
            <p:ph type="title"/>
          </p:nvPr>
        </p:nvSpPr>
        <p:spPr/>
        <p:txBody>
          <a:bodyPr/>
          <a:lstStyle/>
          <a:p>
            <a:r>
              <a:rPr lang="en-US" altLang="sv-SE" dirty="0">
                <a:solidFill>
                  <a:srgbClr val="000000"/>
                </a:solidFill>
              </a:rPr>
              <a:t>Drivers: General</a:t>
            </a:r>
            <a:endParaRPr lang="en-US" dirty="0"/>
          </a:p>
        </p:txBody>
      </p:sp>
    </p:spTree>
    <p:extLst>
      <p:ext uri="{BB962C8B-B14F-4D97-AF65-F5344CB8AC3E}">
        <p14:creationId xmlns:p14="http://schemas.microsoft.com/office/powerpoint/2010/main" val="27893561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424144"/>
            <a:ext cx="8351839" cy="4892836"/>
          </a:xfrm>
        </p:spPr>
        <p:txBody>
          <a:bodyPr/>
          <a:lstStyle/>
          <a:p>
            <a:pPr>
              <a:spcBef>
                <a:spcPts val="800"/>
              </a:spcBef>
              <a:buSzPct val="45000"/>
              <a:buFont typeface="Wingdings" panose="05000000000000000000" pitchFamily="2" charset="2"/>
              <a:buChar char=""/>
            </a:pPr>
            <a:r>
              <a:rPr lang="en-US" altLang="sv-SE" sz="2000" dirty="0" err="1">
                <a:solidFill>
                  <a:srgbClr val="000000"/>
                </a:solidFill>
              </a:rPr>
              <a:t>WarpXX</a:t>
            </a:r>
            <a:r>
              <a:rPr lang="en-US" altLang="sv-SE" sz="2000" dirty="0">
                <a:solidFill>
                  <a:srgbClr val="000000"/>
                </a:solidFill>
              </a:rPr>
              <a:t> or </a:t>
            </a:r>
            <a:r>
              <a:rPr lang="en-US" altLang="sv-SE" sz="2000" dirty="0" err="1">
                <a:solidFill>
                  <a:srgbClr val="000000"/>
                </a:solidFill>
              </a:rPr>
              <a:t>XenonXX</a:t>
            </a:r>
            <a:r>
              <a:rPr lang="en-US" altLang="sv-SE" sz="2000" dirty="0">
                <a:solidFill>
                  <a:srgbClr val="000000"/>
                </a:solidFill>
              </a:rPr>
              <a:t> need to be mapped into memory</a:t>
            </a:r>
          </a:p>
          <a:p>
            <a:pPr>
              <a:spcBef>
                <a:spcPts val="800"/>
              </a:spcBef>
              <a:buSzPct val="45000"/>
              <a:buFont typeface="Wingdings" panose="05000000000000000000" pitchFamily="2" charset="2"/>
              <a:buChar char=""/>
            </a:pPr>
            <a:r>
              <a:rPr lang="en-US" altLang="sv-SE" sz="2000" dirty="0">
                <a:solidFill>
                  <a:srgbClr val="000000"/>
                </a:solidFill>
              </a:rPr>
              <a:t>Initialization of registers</a:t>
            </a:r>
          </a:p>
          <a:p>
            <a:pPr lvl="1" indent="0">
              <a:spcBef>
                <a:spcPts val="700"/>
              </a:spcBef>
              <a:buClrTx/>
              <a:buNone/>
            </a:pPr>
            <a:r>
              <a:rPr lang="en-US" altLang="sv-SE" dirty="0">
                <a:solidFill>
                  <a:srgbClr val="000000"/>
                </a:solidFill>
              </a:rPr>
              <a:t>Through </a:t>
            </a:r>
            <a:r>
              <a:rPr lang="en-US" altLang="sv-SE" dirty="0" err="1">
                <a:solidFill>
                  <a:srgbClr val="000000"/>
                </a:solidFill>
              </a:rPr>
              <a:t>init</a:t>
            </a:r>
            <a:r>
              <a:rPr lang="en-US" altLang="sv-SE" dirty="0">
                <a:solidFill>
                  <a:srgbClr val="000000"/>
                </a:solidFill>
              </a:rPr>
              <a:t> and pre/</a:t>
            </a:r>
            <a:r>
              <a:rPr lang="en-US" altLang="sv-SE" dirty="0" err="1">
                <a:solidFill>
                  <a:srgbClr val="000000"/>
                </a:solidFill>
              </a:rPr>
              <a:t>postConfig</a:t>
            </a:r>
            <a:r>
              <a:rPr lang="en-US" altLang="sv-SE" dirty="0">
                <a:solidFill>
                  <a:srgbClr val="000000"/>
                </a:solidFill>
              </a:rPr>
              <a:t> sequences</a:t>
            </a:r>
          </a:p>
          <a:p>
            <a:pPr lvl="1" indent="0">
              <a:spcBef>
                <a:spcPts val="700"/>
              </a:spcBef>
              <a:buFont typeface="Arial" panose="020B0604020202020204" pitchFamily="34" charset="0"/>
              <a:buChar char="–"/>
            </a:pPr>
            <a:r>
              <a:rPr lang="en-US" altLang="sv-SE" dirty="0">
                <a:solidFill>
                  <a:srgbClr val="000000"/>
                </a:solidFill>
              </a:rPr>
              <a:t>Start clocks and release reset for blocks</a:t>
            </a:r>
          </a:p>
          <a:p>
            <a:pPr lvl="1" indent="0">
              <a:spcBef>
                <a:spcPts val="700"/>
              </a:spcBef>
              <a:buFont typeface="Arial" panose="020B0604020202020204" pitchFamily="34" charset="0"/>
              <a:buChar char="–"/>
            </a:pPr>
            <a:r>
              <a:rPr lang="en-US" altLang="sv-SE" dirty="0" err="1">
                <a:solidFill>
                  <a:srgbClr val="000000"/>
                </a:solidFill>
              </a:rPr>
              <a:t>etc</a:t>
            </a:r>
            <a:endParaRPr lang="en-US" altLang="sv-SE" dirty="0">
              <a:solidFill>
                <a:srgbClr val="000000"/>
              </a:solidFill>
            </a:endParaRPr>
          </a:p>
          <a:p>
            <a:pPr lvl="1" indent="0">
              <a:spcBef>
                <a:spcPts val="700"/>
              </a:spcBef>
              <a:buNone/>
            </a:pPr>
            <a:endParaRPr lang="en-US" altLang="sv-SE" dirty="0">
              <a:solidFill>
                <a:srgbClr val="000000"/>
              </a:solidFill>
            </a:endParaRPr>
          </a:p>
          <a:p>
            <a:pPr>
              <a:spcBef>
                <a:spcPts val="800"/>
              </a:spcBef>
              <a:buFont typeface="Arial" panose="020B0604020202020204" pitchFamily="34" charset="0"/>
              <a:buChar char="•"/>
            </a:pPr>
            <a:r>
              <a:rPr lang="sv-SE" altLang="sv-SE" sz="2000" dirty="0">
                <a:solidFill>
                  <a:srgbClr val="000000"/>
                </a:solidFill>
              </a:rPr>
              <a:t>I/O pins </a:t>
            </a:r>
            <a:r>
              <a:rPr lang="sv-SE" altLang="sv-SE" sz="2000" dirty="0" err="1">
                <a:solidFill>
                  <a:srgbClr val="000000"/>
                </a:solidFill>
              </a:rPr>
              <a:t>exist</a:t>
            </a:r>
            <a:r>
              <a:rPr lang="sv-SE" altLang="sv-SE" sz="2000" dirty="0">
                <a:solidFill>
                  <a:srgbClr val="000000"/>
                </a:solidFill>
              </a:rPr>
              <a:t> on the Warps, </a:t>
            </a:r>
            <a:r>
              <a:rPr lang="sv-SE" altLang="sv-SE" sz="2000" dirty="0" err="1">
                <a:solidFill>
                  <a:srgbClr val="000000"/>
                </a:solidFill>
              </a:rPr>
              <a:t>FPGAs</a:t>
            </a:r>
            <a:r>
              <a:rPr lang="sv-SE" altLang="sv-SE" sz="2000" dirty="0">
                <a:solidFill>
                  <a:srgbClr val="000000"/>
                </a:solidFill>
              </a:rPr>
              <a:t>, and RX </a:t>
            </a:r>
            <a:r>
              <a:rPr lang="sv-SE" altLang="sv-SE" sz="2000" dirty="0" err="1">
                <a:solidFill>
                  <a:srgbClr val="000000"/>
                </a:solidFill>
              </a:rPr>
              <a:t>control</a:t>
            </a:r>
            <a:r>
              <a:rPr lang="sv-SE" altLang="sv-SE" sz="2000" dirty="0">
                <a:solidFill>
                  <a:srgbClr val="000000"/>
                </a:solidFill>
              </a:rPr>
              <a:t> </a:t>
            </a:r>
            <a:r>
              <a:rPr lang="sv-SE" altLang="sv-SE" sz="2000" dirty="0" err="1">
                <a:solidFill>
                  <a:srgbClr val="000000"/>
                </a:solidFill>
              </a:rPr>
              <a:t>circuits</a:t>
            </a:r>
            <a:endParaRPr lang="sv-SE" altLang="sv-SE" sz="2000" dirty="0">
              <a:solidFill>
                <a:srgbClr val="000000"/>
              </a:solidFill>
            </a:endParaRPr>
          </a:p>
          <a:p>
            <a:pPr>
              <a:spcBef>
                <a:spcPts val="800"/>
              </a:spcBef>
              <a:buFont typeface="Arial" panose="020B0604020202020204" pitchFamily="34" charset="0"/>
              <a:buChar char="•"/>
            </a:pPr>
            <a:r>
              <a:rPr lang="sv-SE" altLang="sv-SE" sz="2000" dirty="0" err="1">
                <a:solidFill>
                  <a:srgbClr val="000000"/>
                </a:solidFill>
              </a:rPr>
              <a:t>Typically</a:t>
            </a:r>
            <a:r>
              <a:rPr lang="sv-SE" altLang="sv-SE" sz="2000" dirty="0">
                <a:solidFill>
                  <a:srgbClr val="000000"/>
                </a:solidFill>
              </a:rPr>
              <a:t> default to inputs on </a:t>
            </a:r>
            <a:r>
              <a:rPr lang="sv-SE" altLang="sv-SE" sz="2000" dirty="0" err="1">
                <a:solidFill>
                  <a:srgbClr val="000000"/>
                </a:solidFill>
              </a:rPr>
              <a:t>power</a:t>
            </a:r>
            <a:r>
              <a:rPr lang="sv-SE" altLang="sv-SE" sz="2000" dirty="0">
                <a:solidFill>
                  <a:srgbClr val="000000"/>
                </a:solidFill>
              </a:rPr>
              <a:t>-on</a:t>
            </a:r>
          </a:p>
          <a:p>
            <a:pPr>
              <a:spcBef>
                <a:spcPts val="800"/>
              </a:spcBef>
              <a:buFont typeface="Arial" panose="020B0604020202020204" pitchFamily="34" charset="0"/>
              <a:buChar char="•"/>
            </a:pPr>
            <a:r>
              <a:rPr lang="sv-SE" altLang="sv-SE" sz="2000" dirty="0" err="1">
                <a:solidFill>
                  <a:srgbClr val="000000"/>
                </a:solidFill>
              </a:rPr>
              <a:t>Configured</a:t>
            </a:r>
            <a:r>
              <a:rPr lang="sv-SE" altLang="sv-SE" sz="2000" dirty="0">
                <a:solidFill>
                  <a:srgbClr val="000000"/>
                </a:solidFill>
              </a:rPr>
              <a:t> by the driver </a:t>
            </a:r>
            <a:r>
              <a:rPr lang="sv-SE" altLang="sv-SE" sz="2000" dirty="0" err="1">
                <a:solidFill>
                  <a:srgbClr val="000000"/>
                </a:solidFill>
              </a:rPr>
              <a:t>layer</a:t>
            </a:r>
            <a:r>
              <a:rPr lang="sv-SE" altLang="sv-SE" sz="2000" dirty="0">
                <a:solidFill>
                  <a:srgbClr val="000000"/>
                </a:solidFill>
              </a:rPr>
              <a:t> as outputs (“</a:t>
            </a:r>
            <a:r>
              <a:rPr lang="sv-SE" altLang="sv-SE" sz="2000" dirty="0" err="1">
                <a:solidFill>
                  <a:srgbClr val="000000"/>
                </a:solidFill>
              </a:rPr>
              <a:t>switches</a:t>
            </a:r>
            <a:r>
              <a:rPr lang="sv-SE" altLang="sv-SE" sz="2000" dirty="0">
                <a:solidFill>
                  <a:srgbClr val="000000"/>
                </a:solidFill>
              </a:rPr>
              <a:t>”) or inputs (“</a:t>
            </a:r>
            <a:r>
              <a:rPr lang="sv-SE" altLang="sv-SE" sz="2000" dirty="0" err="1">
                <a:solidFill>
                  <a:srgbClr val="000000"/>
                </a:solidFill>
              </a:rPr>
              <a:t>indicators</a:t>
            </a:r>
            <a:r>
              <a:rPr lang="sv-SE" altLang="sv-SE" sz="2000" dirty="0">
                <a:solidFill>
                  <a:srgbClr val="000000"/>
                </a:solidFill>
              </a:rPr>
              <a:t>”)</a:t>
            </a:r>
          </a:p>
          <a:p>
            <a:pPr>
              <a:spcBef>
                <a:spcPts val="800"/>
              </a:spcBef>
              <a:buFont typeface="Arial" panose="020B0604020202020204" pitchFamily="34" charset="0"/>
              <a:buChar char="•"/>
            </a:pPr>
            <a:r>
              <a:rPr lang="sv-SE" altLang="sv-SE" sz="2000" dirty="0" err="1">
                <a:solidFill>
                  <a:srgbClr val="000000"/>
                </a:solidFill>
              </a:rPr>
              <a:t>Switches</a:t>
            </a:r>
            <a:r>
              <a:rPr lang="sv-SE" altLang="sv-SE" sz="2000" dirty="0">
                <a:solidFill>
                  <a:srgbClr val="000000"/>
                </a:solidFill>
              </a:rPr>
              <a:t> </a:t>
            </a:r>
            <a:r>
              <a:rPr lang="sv-SE" altLang="sv-SE" sz="2000" dirty="0" err="1">
                <a:solidFill>
                  <a:srgbClr val="000000"/>
                </a:solidFill>
              </a:rPr>
              <a:t>should</a:t>
            </a:r>
            <a:r>
              <a:rPr lang="sv-SE" altLang="sv-SE" sz="2000" dirty="0">
                <a:solidFill>
                  <a:srgbClr val="000000"/>
                </a:solidFill>
              </a:rPr>
              <a:t> be </a:t>
            </a:r>
            <a:r>
              <a:rPr lang="sv-SE" altLang="sv-SE" sz="2000" dirty="0" err="1">
                <a:solidFill>
                  <a:srgbClr val="000000"/>
                </a:solidFill>
              </a:rPr>
              <a:t>initialized</a:t>
            </a:r>
            <a:r>
              <a:rPr lang="sv-SE" altLang="sv-SE" sz="2000" dirty="0">
                <a:solidFill>
                  <a:srgbClr val="000000"/>
                </a:solidFill>
              </a:rPr>
              <a:t> to a </a:t>
            </a:r>
            <a:r>
              <a:rPr lang="sv-SE" altLang="sv-SE" sz="2000" dirty="0" err="1">
                <a:solidFill>
                  <a:srgbClr val="000000"/>
                </a:solidFill>
              </a:rPr>
              <a:t>safe</a:t>
            </a:r>
            <a:r>
              <a:rPr lang="sv-SE" altLang="sv-SE" sz="2000" dirty="0">
                <a:solidFill>
                  <a:srgbClr val="000000"/>
                </a:solidFill>
              </a:rPr>
              <a:t> </a:t>
            </a:r>
            <a:r>
              <a:rPr lang="sv-SE" altLang="sv-SE" sz="2000" dirty="0" err="1">
                <a:solidFill>
                  <a:srgbClr val="000000"/>
                </a:solidFill>
              </a:rPr>
              <a:t>state</a:t>
            </a:r>
            <a:endParaRPr lang="sv-SE" altLang="sv-SE" sz="2000" dirty="0">
              <a:solidFill>
                <a:srgbClr val="000000"/>
              </a:solidFill>
            </a:endParaRPr>
          </a:p>
          <a:p>
            <a:pPr lvl="1">
              <a:spcBef>
                <a:spcPts val="700"/>
              </a:spcBef>
              <a:buFont typeface="Arial" panose="020B0604020202020204" pitchFamily="34" charset="0"/>
              <a:buChar char="–"/>
            </a:pPr>
            <a:r>
              <a:rPr lang="sv-SE" altLang="sv-SE" dirty="0">
                <a:solidFill>
                  <a:srgbClr val="000000"/>
                </a:solidFill>
              </a:rPr>
              <a:t>MPA, DPA off</a:t>
            </a:r>
          </a:p>
          <a:p>
            <a:pPr lvl="1">
              <a:spcBef>
                <a:spcPts val="700"/>
              </a:spcBef>
              <a:buFont typeface="Arial" panose="020B0604020202020204" pitchFamily="34" charset="0"/>
              <a:buChar char="–"/>
            </a:pPr>
            <a:r>
              <a:rPr lang="sv-SE" altLang="sv-SE" dirty="0" err="1">
                <a:solidFill>
                  <a:srgbClr val="000000"/>
                </a:solidFill>
              </a:rPr>
              <a:t>etc</a:t>
            </a:r>
            <a:endParaRPr lang="sv-SE" altLang="sv-SE" dirty="0">
              <a:solidFill>
                <a:srgbClr val="000000"/>
              </a:solidFill>
            </a:endParaRPr>
          </a:p>
          <a:p>
            <a:pPr lvl="1" indent="0">
              <a:spcBef>
                <a:spcPts val="700"/>
              </a:spcBef>
              <a:buFont typeface="Arial" panose="020B0604020202020204" pitchFamily="34" charset="0"/>
              <a:buChar char="–"/>
            </a:pPr>
            <a:endParaRPr lang="en-US" altLang="sv-SE" dirty="0">
              <a:solidFill>
                <a:srgbClr val="000000"/>
              </a:solidFill>
            </a:endParaRPr>
          </a:p>
          <a:p>
            <a:endParaRPr lang="en-US" dirty="0"/>
          </a:p>
        </p:txBody>
      </p:sp>
      <p:sp>
        <p:nvSpPr>
          <p:cNvPr id="3" name="Title 2"/>
          <p:cNvSpPr>
            <a:spLocks noGrp="1"/>
          </p:cNvSpPr>
          <p:nvPr>
            <p:ph type="title"/>
          </p:nvPr>
        </p:nvSpPr>
        <p:spPr>
          <a:xfrm>
            <a:off x="469901" y="338773"/>
            <a:ext cx="7494588" cy="1085371"/>
          </a:xfrm>
        </p:spPr>
        <p:txBody>
          <a:bodyPr>
            <a:normAutofit/>
          </a:bodyPr>
          <a:lstStyle/>
          <a:p>
            <a:r>
              <a:rPr lang="sv-SE" altLang="sv-SE" sz="4000" dirty="0">
                <a:solidFill>
                  <a:srgbClr val="000000"/>
                </a:solidFill>
              </a:rPr>
              <a:t>Drivers: Radio ASIC &amp; GPIO</a:t>
            </a:r>
            <a:endParaRPr lang="en-US" sz="4000" dirty="0"/>
          </a:p>
        </p:txBody>
      </p:sp>
    </p:spTree>
    <p:extLst>
      <p:ext uri="{BB962C8B-B14F-4D97-AF65-F5344CB8AC3E}">
        <p14:creationId xmlns:p14="http://schemas.microsoft.com/office/powerpoint/2010/main" val="13203322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325084"/>
            <a:ext cx="8351839" cy="5319556"/>
          </a:xfrm>
        </p:spPr>
        <p:txBody>
          <a:bodyPr/>
          <a:lstStyle/>
          <a:p>
            <a:pPr>
              <a:spcBef>
                <a:spcPts val="800"/>
              </a:spcBef>
              <a:buFont typeface="Arial" panose="020B0604020202020204" pitchFamily="34" charset="0"/>
              <a:buChar char="•"/>
            </a:pPr>
            <a:r>
              <a:rPr lang="sv-SE" altLang="sv-SE" sz="2000" dirty="0" err="1">
                <a:solidFill>
                  <a:srgbClr val="000000"/>
                </a:solidFill>
              </a:rPr>
              <a:t>Local</a:t>
            </a:r>
            <a:r>
              <a:rPr lang="sv-SE" altLang="sv-SE" sz="2000" dirty="0">
                <a:solidFill>
                  <a:srgbClr val="000000"/>
                </a:solidFill>
              </a:rPr>
              <a:t> Timing </a:t>
            </a:r>
            <a:r>
              <a:rPr lang="sv-SE" altLang="sv-SE" sz="2000" dirty="0" err="1">
                <a:solidFill>
                  <a:srgbClr val="000000"/>
                </a:solidFill>
              </a:rPr>
              <a:t>Units</a:t>
            </a:r>
            <a:r>
              <a:rPr lang="sv-SE" altLang="sv-SE" sz="2000" dirty="0">
                <a:solidFill>
                  <a:srgbClr val="000000"/>
                </a:solidFill>
              </a:rPr>
              <a:t> lock to the CPRI </a:t>
            </a:r>
            <a:r>
              <a:rPr lang="sv-SE" altLang="sv-SE" sz="2000" dirty="0" err="1">
                <a:solidFill>
                  <a:srgbClr val="000000"/>
                </a:solidFill>
              </a:rPr>
              <a:t>clock</a:t>
            </a:r>
            <a:r>
              <a:rPr lang="sv-SE" altLang="sv-SE" sz="2000" dirty="0">
                <a:solidFill>
                  <a:srgbClr val="000000"/>
                </a:solidFill>
              </a:rPr>
              <a:t> and </a:t>
            </a:r>
            <a:r>
              <a:rPr lang="sv-SE" altLang="sv-SE" sz="2000" dirty="0" err="1">
                <a:solidFill>
                  <a:srgbClr val="000000"/>
                </a:solidFill>
              </a:rPr>
              <a:t>provide</a:t>
            </a:r>
            <a:r>
              <a:rPr lang="sv-SE" altLang="sv-SE" sz="2000" dirty="0">
                <a:solidFill>
                  <a:srgbClr val="000000"/>
                </a:solidFill>
              </a:rPr>
              <a:t> </a:t>
            </a:r>
            <a:r>
              <a:rPr lang="sv-SE" altLang="sv-SE" sz="2000" dirty="0" err="1">
                <a:solidFill>
                  <a:srgbClr val="000000"/>
                </a:solidFill>
              </a:rPr>
              <a:t>clocks</a:t>
            </a:r>
            <a:r>
              <a:rPr lang="sv-SE" altLang="sv-SE" sz="2000" dirty="0">
                <a:solidFill>
                  <a:srgbClr val="000000"/>
                </a:solidFill>
              </a:rPr>
              <a:t> to RX </a:t>
            </a:r>
            <a:r>
              <a:rPr lang="sv-SE" altLang="sv-SE" sz="2000" dirty="0" err="1">
                <a:solidFill>
                  <a:srgbClr val="000000"/>
                </a:solidFill>
              </a:rPr>
              <a:t>ADCs</a:t>
            </a:r>
            <a:r>
              <a:rPr lang="sv-SE" altLang="sv-SE" sz="2000" dirty="0">
                <a:solidFill>
                  <a:srgbClr val="000000"/>
                </a:solidFill>
              </a:rPr>
              <a:t>, TX DACs, </a:t>
            </a:r>
            <a:r>
              <a:rPr lang="sv-SE" altLang="sv-SE" sz="2000" dirty="0" err="1">
                <a:solidFill>
                  <a:srgbClr val="000000"/>
                </a:solidFill>
              </a:rPr>
              <a:t>etc</a:t>
            </a:r>
            <a:r>
              <a:rPr lang="sv-SE" altLang="sv-SE" sz="2000" dirty="0">
                <a:solidFill>
                  <a:srgbClr val="000000"/>
                </a:solidFill>
              </a:rPr>
              <a:t>, and input to synthesizers</a:t>
            </a:r>
          </a:p>
          <a:p>
            <a:pPr>
              <a:spcBef>
                <a:spcPts val="800"/>
              </a:spcBef>
              <a:buFont typeface="Arial" panose="020B0604020202020204" pitchFamily="34" charset="0"/>
              <a:buChar char="•"/>
            </a:pPr>
            <a:r>
              <a:rPr lang="sv-SE" altLang="sv-SE" sz="2000" dirty="0" err="1">
                <a:solidFill>
                  <a:srgbClr val="000000"/>
                </a:solidFill>
              </a:rPr>
              <a:t>There</a:t>
            </a:r>
            <a:r>
              <a:rPr lang="sv-SE" altLang="sv-SE" sz="2000" dirty="0">
                <a:solidFill>
                  <a:srgbClr val="000000"/>
                </a:solidFill>
              </a:rPr>
              <a:t> is no </a:t>
            </a:r>
            <a:r>
              <a:rPr lang="sv-SE" altLang="sv-SE" sz="2000" dirty="0" err="1">
                <a:solidFill>
                  <a:srgbClr val="000000"/>
                </a:solidFill>
              </a:rPr>
              <a:t>reference</a:t>
            </a:r>
            <a:r>
              <a:rPr lang="sv-SE" altLang="sv-SE" sz="2000" dirty="0">
                <a:solidFill>
                  <a:srgbClr val="000000"/>
                </a:solidFill>
              </a:rPr>
              <a:t> </a:t>
            </a:r>
            <a:r>
              <a:rPr lang="sv-SE" altLang="sv-SE" sz="2000" dirty="0" err="1">
                <a:solidFill>
                  <a:srgbClr val="000000"/>
                </a:solidFill>
              </a:rPr>
              <a:t>clock</a:t>
            </a:r>
            <a:r>
              <a:rPr lang="sv-SE" altLang="sv-SE" sz="2000" dirty="0">
                <a:solidFill>
                  <a:srgbClr val="000000"/>
                </a:solidFill>
              </a:rPr>
              <a:t> </a:t>
            </a:r>
            <a:r>
              <a:rPr lang="sv-SE" altLang="sv-SE" sz="2000" dirty="0" err="1">
                <a:solidFill>
                  <a:srgbClr val="000000"/>
                </a:solidFill>
              </a:rPr>
              <a:t>yet</a:t>
            </a:r>
            <a:r>
              <a:rPr lang="sv-SE" altLang="sv-SE" sz="2000" dirty="0">
                <a:solidFill>
                  <a:srgbClr val="000000"/>
                </a:solidFill>
              </a:rPr>
              <a:t> (CPRI not </a:t>
            </a:r>
            <a:r>
              <a:rPr lang="sv-SE" altLang="sv-SE" sz="2000" dirty="0" err="1">
                <a:solidFill>
                  <a:srgbClr val="000000"/>
                </a:solidFill>
              </a:rPr>
              <a:t>configured</a:t>
            </a:r>
            <a:r>
              <a:rPr lang="sv-SE" altLang="sv-SE" sz="2000" dirty="0">
                <a:solidFill>
                  <a:srgbClr val="000000"/>
                </a:solidFill>
              </a:rPr>
              <a:t>) so the LTU </a:t>
            </a:r>
            <a:r>
              <a:rPr lang="sv-SE" altLang="sv-SE" sz="2000" dirty="0" err="1">
                <a:solidFill>
                  <a:srgbClr val="000000"/>
                </a:solidFill>
              </a:rPr>
              <a:t>should</a:t>
            </a:r>
            <a:r>
              <a:rPr lang="sv-SE" altLang="sv-SE" sz="2000" dirty="0">
                <a:solidFill>
                  <a:srgbClr val="000000"/>
                </a:solidFill>
              </a:rPr>
              <a:t> be set in </a:t>
            </a:r>
            <a:r>
              <a:rPr lang="sv-SE" altLang="sv-SE" sz="2000" dirty="0" err="1">
                <a:solidFill>
                  <a:srgbClr val="000000"/>
                </a:solidFill>
              </a:rPr>
              <a:t>free-run</a:t>
            </a:r>
            <a:r>
              <a:rPr lang="sv-SE" altLang="sv-SE" sz="2000" dirty="0">
                <a:solidFill>
                  <a:srgbClr val="000000"/>
                </a:solidFill>
              </a:rPr>
              <a:t> mode</a:t>
            </a:r>
          </a:p>
          <a:p>
            <a:pPr>
              <a:spcBef>
                <a:spcPts val="800"/>
              </a:spcBef>
              <a:buFont typeface="Arial" panose="020B0604020202020204" pitchFamily="34" charset="0"/>
              <a:buChar char="•"/>
            </a:pPr>
            <a:endParaRPr lang="sv-SE" altLang="sv-SE" sz="2000" dirty="0">
              <a:solidFill>
                <a:srgbClr val="000000"/>
              </a:solidFill>
            </a:endParaRPr>
          </a:p>
          <a:p>
            <a:pPr>
              <a:spcBef>
                <a:spcPts val="800"/>
              </a:spcBef>
              <a:buFont typeface="Arial" panose="020B0604020202020204" pitchFamily="34" charset="0"/>
              <a:buChar char="•"/>
            </a:pPr>
            <a:r>
              <a:rPr lang="sv-SE" altLang="sv-SE" sz="2000" dirty="0">
                <a:solidFill>
                  <a:srgbClr val="000000"/>
                </a:solidFill>
              </a:rPr>
              <a:t>Power on </a:t>
            </a:r>
            <a:r>
              <a:rPr lang="sv-SE" altLang="sv-SE" sz="2000" dirty="0" err="1">
                <a:solidFill>
                  <a:srgbClr val="000000"/>
                </a:solidFill>
              </a:rPr>
              <a:t>SFPs</a:t>
            </a:r>
            <a:r>
              <a:rPr lang="sv-SE" altLang="sv-SE" sz="2000" dirty="0">
                <a:solidFill>
                  <a:srgbClr val="000000"/>
                </a:solidFill>
              </a:rPr>
              <a:t> (opto-</a:t>
            </a:r>
            <a:r>
              <a:rPr lang="sv-SE" altLang="sv-SE" sz="2000" dirty="0" err="1">
                <a:solidFill>
                  <a:srgbClr val="000000"/>
                </a:solidFill>
              </a:rPr>
              <a:t>converters</a:t>
            </a:r>
            <a:r>
              <a:rPr lang="sv-SE" altLang="sv-SE" sz="2000" dirty="0">
                <a:solidFill>
                  <a:srgbClr val="000000"/>
                </a:solidFill>
              </a:rPr>
              <a:t>)</a:t>
            </a:r>
          </a:p>
          <a:p>
            <a:pPr lvl="1">
              <a:spcBef>
                <a:spcPts val="700"/>
              </a:spcBef>
              <a:buFont typeface="Arial" panose="020B0604020202020204" pitchFamily="34" charset="0"/>
              <a:buChar char="–"/>
            </a:pPr>
            <a:r>
              <a:rPr lang="sv-SE" altLang="sv-SE" dirty="0">
                <a:solidFill>
                  <a:srgbClr val="000000"/>
                </a:solidFill>
              </a:rPr>
              <a:t>On </a:t>
            </a:r>
            <a:r>
              <a:rPr lang="sv-SE" altLang="sv-SE" dirty="0" err="1">
                <a:solidFill>
                  <a:srgbClr val="000000"/>
                </a:solidFill>
              </a:rPr>
              <a:t>some</a:t>
            </a:r>
            <a:r>
              <a:rPr lang="sv-SE" altLang="sv-SE" dirty="0">
                <a:solidFill>
                  <a:srgbClr val="000000"/>
                </a:solidFill>
              </a:rPr>
              <a:t> </a:t>
            </a:r>
            <a:r>
              <a:rPr lang="sv-SE" altLang="sv-SE" dirty="0" err="1">
                <a:solidFill>
                  <a:srgbClr val="000000"/>
                </a:solidFill>
              </a:rPr>
              <a:t>platforms</a:t>
            </a:r>
            <a:r>
              <a:rPr lang="sv-SE" altLang="sv-SE" dirty="0">
                <a:solidFill>
                  <a:srgbClr val="000000"/>
                </a:solidFill>
              </a:rPr>
              <a:t> </a:t>
            </a:r>
            <a:r>
              <a:rPr lang="sv-SE" altLang="sv-SE" dirty="0" err="1">
                <a:solidFill>
                  <a:srgbClr val="000000"/>
                </a:solidFill>
              </a:rPr>
              <a:t>this</a:t>
            </a:r>
            <a:r>
              <a:rPr lang="sv-SE" altLang="sv-SE" dirty="0">
                <a:solidFill>
                  <a:srgbClr val="000000"/>
                </a:solidFill>
              </a:rPr>
              <a:t> is handled by RICR</a:t>
            </a:r>
          </a:p>
          <a:p>
            <a:pPr>
              <a:spcBef>
                <a:spcPts val="800"/>
              </a:spcBef>
              <a:buFont typeface="Arial" panose="020B0604020202020204" pitchFamily="34" charset="0"/>
              <a:buChar char="•"/>
            </a:pPr>
            <a:r>
              <a:rPr lang="sv-SE" altLang="sv-SE" sz="2000" dirty="0">
                <a:solidFill>
                  <a:srgbClr val="000000"/>
                </a:solidFill>
              </a:rPr>
              <a:t>Start RICR, </a:t>
            </a:r>
            <a:r>
              <a:rPr lang="sv-SE" altLang="sv-SE" sz="2000" dirty="0" err="1">
                <a:solidFill>
                  <a:srgbClr val="000000"/>
                </a:solidFill>
              </a:rPr>
              <a:t>which</a:t>
            </a:r>
            <a:r>
              <a:rPr lang="sv-SE" altLang="sv-SE" sz="2000" dirty="0">
                <a:solidFill>
                  <a:srgbClr val="000000"/>
                </a:solidFill>
              </a:rPr>
              <a:t> </a:t>
            </a:r>
            <a:r>
              <a:rPr lang="sv-SE" altLang="sv-SE" sz="2000" dirty="0" err="1">
                <a:solidFill>
                  <a:srgbClr val="000000"/>
                </a:solidFill>
              </a:rPr>
              <a:t>handles</a:t>
            </a:r>
            <a:r>
              <a:rPr lang="sv-SE" altLang="sv-SE" sz="2000" dirty="0">
                <a:solidFill>
                  <a:srgbClr val="000000"/>
                </a:solidFill>
              </a:rPr>
              <a:t> the CPRI </a:t>
            </a:r>
            <a:r>
              <a:rPr lang="sv-SE" altLang="sv-SE" sz="2000" dirty="0" err="1">
                <a:solidFill>
                  <a:srgbClr val="000000"/>
                </a:solidFill>
              </a:rPr>
              <a:t>link</a:t>
            </a:r>
            <a:endParaRPr lang="sv-SE" altLang="sv-SE" sz="2000" dirty="0">
              <a:solidFill>
                <a:srgbClr val="000000"/>
              </a:solidFill>
            </a:endParaRPr>
          </a:p>
          <a:p>
            <a:pPr>
              <a:spcBef>
                <a:spcPts val="800"/>
              </a:spcBef>
              <a:buFont typeface="Arial" panose="020B0604020202020204" pitchFamily="34" charset="0"/>
              <a:buChar char="•"/>
            </a:pPr>
            <a:r>
              <a:rPr lang="sv-SE" altLang="sv-SE" sz="2000" dirty="0">
                <a:solidFill>
                  <a:srgbClr val="000000"/>
                </a:solidFill>
              </a:rPr>
              <a:t>RICR </a:t>
            </a:r>
            <a:r>
              <a:rPr lang="sv-SE" altLang="sv-SE" sz="2000" dirty="0" err="1">
                <a:solidFill>
                  <a:srgbClr val="000000"/>
                </a:solidFill>
              </a:rPr>
              <a:t>will</a:t>
            </a:r>
            <a:r>
              <a:rPr lang="sv-SE" altLang="sv-SE" sz="2000" dirty="0">
                <a:solidFill>
                  <a:srgbClr val="000000"/>
                </a:solidFill>
              </a:rPr>
              <a:t> </a:t>
            </a:r>
            <a:r>
              <a:rPr lang="sv-SE" altLang="sv-SE" sz="2000" dirty="0" err="1">
                <a:solidFill>
                  <a:srgbClr val="000000"/>
                </a:solidFill>
              </a:rPr>
              <a:t>tell</a:t>
            </a:r>
            <a:r>
              <a:rPr lang="sv-SE" altLang="sv-SE" sz="2000" dirty="0">
                <a:solidFill>
                  <a:srgbClr val="000000"/>
                </a:solidFill>
              </a:rPr>
              <a:t> the LTU to lock </a:t>
            </a:r>
            <a:r>
              <a:rPr lang="sv-SE" altLang="sv-SE" sz="2000" dirty="0" err="1">
                <a:solidFill>
                  <a:srgbClr val="000000"/>
                </a:solidFill>
              </a:rPr>
              <a:t>when</a:t>
            </a:r>
            <a:r>
              <a:rPr lang="sv-SE" altLang="sv-SE" sz="2000" dirty="0">
                <a:solidFill>
                  <a:srgbClr val="000000"/>
                </a:solidFill>
              </a:rPr>
              <a:t> a CPRI </a:t>
            </a:r>
            <a:r>
              <a:rPr lang="sv-SE" altLang="sv-SE" sz="2000" dirty="0" err="1">
                <a:solidFill>
                  <a:srgbClr val="000000"/>
                </a:solidFill>
              </a:rPr>
              <a:t>clock</a:t>
            </a:r>
            <a:r>
              <a:rPr lang="sv-SE" altLang="sv-SE" sz="2000" dirty="0">
                <a:solidFill>
                  <a:srgbClr val="000000"/>
                </a:solidFill>
              </a:rPr>
              <a:t> is </a:t>
            </a:r>
            <a:r>
              <a:rPr lang="sv-SE" altLang="sv-SE" sz="2000" dirty="0" err="1">
                <a:solidFill>
                  <a:srgbClr val="000000"/>
                </a:solidFill>
              </a:rPr>
              <a:t>available</a:t>
            </a:r>
            <a:endParaRPr lang="sv-SE" altLang="sv-SE" sz="2000" dirty="0">
              <a:solidFill>
                <a:srgbClr val="000000"/>
              </a:solidFill>
            </a:endParaRPr>
          </a:p>
          <a:p>
            <a:pPr>
              <a:spcBef>
                <a:spcPts val="800"/>
              </a:spcBef>
              <a:buFont typeface="Arial" panose="020B0604020202020204" pitchFamily="34" charset="0"/>
              <a:buChar char="•"/>
            </a:pPr>
            <a:endParaRPr lang="sv-SE" altLang="sv-SE" dirty="0">
              <a:solidFill>
                <a:srgbClr val="000000"/>
              </a:solidFill>
            </a:endParaRPr>
          </a:p>
          <a:p>
            <a:endParaRPr lang="en-US" dirty="0"/>
          </a:p>
        </p:txBody>
      </p:sp>
      <p:sp>
        <p:nvSpPr>
          <p:cNvPr id="3" name="Title 2"/>
          <p:cNvSpPr>
            <a:spLocks noGrp="1"/>
          </p:cNvSpPr>
          <p:nvPr>
            <p:ph type="title"/>
          </p:nvPr>
        </p:nvSpPr>
        <p:spPr>
          <a:xfrm>
            <a:off x="393700" y="239713"/>
            <a:ext cx="7828280" cy="1085371"/>
          </a:xfrm>
        </p:spPr>
        <p:txBody>
          <a:bodyPr/>
          <a:lstStyle/>
          <a:p>
            <a:r>
              <a:rPr lang="sv-SE" altLang="sv-SE" dirty="0">
                <a:solidFill>
                  <a:srgbClr val="000000"/>
                </a:solidFill>
              </a:rPr>
              <a:t>Drivers: LTUs &amp; CPRI </a:t>
            </a:r>
            <a:r>
              <a:rPr lang="sv-SE" altLang="sv-SE" dirty="0" err="1">
                <a:solidFill>
                  <a:srgbClr val="000000"/>
                </a:solidFill>
              </a:rPr>
              <a:t>link</a:t>
            </a:r>
            <a:endParaRPr lang="en-US" dirty="0"/>
          </a:p>
        </p:txBody>
      </p:sp>
    </p:spTree>
    <p:extLst>
      <p:ext uri="{BB962C8B-B14F-4D97-AF65-F5344CB8AC3E}">
        <p14:creationId xmlns:p14="http://schemas.microsoft.com/office/powerpoint/2010/main" val="374422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93700" y="260350"/>
            <a:ext cx="7826375" cy="369888"/>
          </a:xfrm>
        </p:spPr>
        <p:txBody>
          <a:bodyPr/>
          <a:lstStyle/>
          <a:p>
            <a:pPr eaLnBrk="1" hangingPunct="1"/>
            <a:r>
              <a:rPr lang="en-US" altLang="en-US" sz="2400"/>
              <a:t>RU new naming (examples) – </a:t>
            </a:r>
            <a:r>
              <a:rPr lang="en-US" altLang="en-US" sz="1600"/>
              <a:t>23/1056-HRB 105 600</a:t>
            </a:r>
            <a:endParaRPr lang="en-US" altLang="en-US" sz="1200"/>
          </a:p>
        </p:txBody>
      </p:sp>
      <p:graphicFrame>
        <p:nvGraphicFramePr>
          <p:cNvPr id="6" name="Group 3"/>
          <p:cNvGraphicFramePr>
            <a:graphicFrameLocks noGrp="1"/>
          </p:cNvGraphicFramePr>
          <p:nvPr>
            <p:ph idx="4294967295"/>
          </p:nvPr>
        </p:nvGraphicFramePr>
        <p:xfrm>
          <a:off x="4032250" y="1557338"/>
          <a:ext cx="1403349" cy="2093914"/>
        </p:xfrm>
        <a:graphic>
          <a:graphicData uri="http://schemas.openxmlformats.org/drawingml/2006/table">
            <a:tbl>
              <a:tblPr/>
              <a:tblGrid>
                <a:gridCol w="342288">
                  <a:extLst>
                    <a:ext uri="{9D8B030D-6E8A-4147-A177-3AD203B41FA5}">
                      <a16:colId xmlns:a16="http://schemas.microsoft.com/office/drawing/2014/main" val="20000"/>
                    </a:ext>
                  </a:extLst>
                </a:gridCol>
                <a:gridCol w="377383">
                  <a:extLst>
                    <a:ext uri="{9D8B030D-6E8A-4147-A177-3AD203B41FA5}">
                      <a16:colId xmlns:a16="http://schemas.microsoft.com/office/drawing/2014/main" val="20001"/>
                    </a:ext>
                  </a:extLst>
                </a:gridCol>
                <a:gridCol w="683678">
                  <a:extLst>
                    <a:ext uri="{9D8B030D-6E8A-4147-A177-3AD203B41FA5}">
                      <a16:colId xmlns:a16="http://schemas.microsoft.com/office/drawing/2014/main" val="20002"/>
                    </a:ext>
                  </a:extLst>
                </a:gridCol>
              </a:tblGrid>
              <a:tr h="188472">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7030A0"/>
                          </a:solidFill>
                          <a:effectLst/>
                          <a:latin typeface="Arial" charset="0"/>
                          <a:cs typeface="Arial" charset="0"/>
                        </a:rPr>
                        <a:t>#TX</a:t>
                      </a:r>
                      <a:endParaRPr kumimoji="0" lang="en-US" sz="1200" b="0" i="0" u="none" strike="noStrike" cap="none" normalizeH="0" baseline="0" dirty="0">
                        <a:ln>
                          <a:noFill/>
                        </a:ln>
                        <a:solidFill>
                          <a:srgbClr val="7030A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#RX</a:t>
                      </a:r>
                      <a:endParaRPr kumimoji="0" lang="en-US" sz="1200" b="0" i="0" u="none" strike="noStrike" cap="none" normalizeH="0" baseline="0" dirty="0">
                        <a:ln>
                          <a:noFill/>
                        </a:ln>
                        <a:solidFill>
                          <a:schemeClr val="tx1"/>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0070C0"/>
                          </a:solidFill>
                          <a:effectLst/>
                          <a:latin typeface="Arial" charset="0"/>
                          <a:cs typeface="Arial" charset="0"/>
                        </a:rPr>
                        <a:t>Random #</a:t>
                      </a:r>
                      <a:endParaRPr kumimoji="0" lang="en-US" sz="12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1</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2</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2</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2</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2</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4</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3</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6</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4</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4</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4</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8</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6</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6</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8</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8</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0</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2</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2</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a:effectLst/>
                          <a:latin typeface="Arial"/>
                          <a:ea typeface="SimSun"/>
                          <a:cs typeface="Times New Roman"/>
                        </a:rPr>
                        <a:t>0</a:t>
                      </a:r>
                      <a:endParaRPr lang="en-US" sz="110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70C0"/>
                          </a:solidFill>
                          <a:effectLst/>
                          <a:latin typeface="Arial" charset="0"/>
                          <a:cs typeface="Arial" charset="0"/>
                        </a:rPr>
                        <a:t>XX</a:t>
                      </a:r>
                      <a:endParaRPr kumimoji="0" lang="en-US" sz="900" b="0" i="0" u="none" strike="noStrike" cap="none" normalizeH="0" baseline="0" dirty="0">
                        <a:ln>
                          <a:noFill/>
                        </a:ln>
                        <a:solidFill>
                          <a:srgbClr val="0070C0"/>
                        </a:solidFill>
                        <a:effectLst/>
                        <a:latin typeface="Arial" charset="0"/>
                        <a:cs typeface="Arial" charset="0"/>
                      </a:endParaRP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73222">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solidFill>
                            <a:srgbClr val="7030A0"/>
                          </a:solidFill>
                          <a:effectLst/>
                          <a:latin typeface="Arial"/>
                          <a:ea typeface="SimSun"/>
                          <a:cs typeface="Times New Roman"/>
                        </a:rPr>
                        <a:t>1</a:t>
                      </a:r>
                      <a:endParaRPr lang="en-US" sz="1100" dirty="0">
                        <a:solidFill>
                          <a:srgbClr val="7030A0"/>
                        </a:solidFill>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algn="ctr">
                        <a:spcBef>
                          <a:spcPts val="1200"/>
                        </a:spcBef>
                        <a:spcAft>
                          <a:spcPts val="0"/>
                        </a:spcAft>
                        <a:tabLst>
                          <a:tab pos="791845" algn="l"/>
                          <a:tab pos="1620520" algn="l"/>
                          <a:tab pos="2448560" algn="l"/>
                          <a:tab pos="3312160" algn="l"/>
                          <a:tab pos="4104640" algn="l"/>
                          <a:tab pos="4932680" algn="l"/>
                          <a:tab pos="5760720" algn="l"/>
                          <a:tab pos="6480810" algn="l"/>
                        </a:tabLst>
                      </a:pPr>
                      <a:r>
                        <a:rPr lang="en-US" sz="1000" dirty="0">
                          <a:effectLst/>
                          <a:latin typeface="Arial"/>
                          <a:ea typeface="SimSun"/>
                          <a:cs typeface="Times New Roman"/>
                        </a:rPr>
                        <a:t>2</a:t>
                      </a:r>
                      <a:endParaRPr lang="en-US" sz="1100" dirty="0">
                        <a:effectLst/>
                        <a:latin typeface="Arial"/>
                        <a:ea typeface="SimSun"/>
                        <a:cs typeface="Times New Roman"/>
                      </a:endParaRPr>
                    </a:p>
                  </a:txBody>
                  <a:tcPr marL="68540" marR="6854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70C0"/>
                          </a:solidFill>
                          <a:effectLst/>
                          <a:latin typeface="Arial" charset="0"/>
                          <a:cs typeface="Arial" charset="0"/>
                        </a:rPr>
                        <a:t>XX</a:t>
                      </a:r>
                    </a:p>
                  </a:txBody>
                  <a:tcPr marL="17989" marR="17989" marT="17986" marB="1798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75833" name="Rectangle 60"/>
          <p:cNvSpPr>
            <a:spLocks noChangeArrowheads="1"/>
          </p:cNvSpPr>
          <p:nvPr/>
        </p:nvSpPr>
        <p:spPr bwMode="auto">
          <a:xfrm>
            <a:off x="2700338" y="800100"/>
            <a:ext cx="2987675" cy="3397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600"/>
              <a:t>RADIO_NAME  </a:t>
            </a:r>
            <a:r>
              <a:rPr lang="en-US" altLang="en-US" sz="1600">
                <a:solidFill>
                  <a:srgbClr val="7030A0"/>
                </a:solidFill>
              </a:rPr>
              <a:t>#Tx</a:t>
            </a:r>
            <a:r>
              <a:rPr lang="en-US" altLang="en-US" sz="1600"/>
              <a:t>#Rx</a:t>
            </a:r>
            <a:r>
              <a:rPr lang="en-US" altLang="en-US" sz="1600">
                <a:solidFill>
                  <a:srgbClr val="0070C0"/>
                </a:solidFill>
              </a:rPr>
              <a:t>XX</a:t>
            </a:r>
            <a:r>
              <a:rPr lang="en-US" altLang="en-US" sz="1600"/>
              <a:t>  BZ</a:t>
            </a:r>
          </a:p>
        </p:txBody>
      </p:sp>
      <p:graphicFrame>
        <p:nvGraphicFramePr>
          <p:cNvPr id="8" name="Group 3"/>
          <p:cNvGraphicFramePr>
            <a:graphicFrameLocks/>
          </p:cNvGraphicFramePr>
          <p:nvPr/>
        </p:nvGraphicFramePr>
        <p:xfrm>
          <a:off x="684213" y="1557338"/>
          <a:ext cx="2411412" cy="1076325"/>
        </p:xfrm>
        <a:graphic>
          <a:graphicData uri="http://schemas.openxmlformats.org/drawingml/2006/table">
            <a:tbl>
              <a:tblPr/>
              <a:tblGrid>
                <a:gridCol w="935574">
                  <a:extLst>
                    <a:ext uri="{9D8B030D-6E8A-4147-A177-3AD203B41FA5}">
                      <a16:colId xmlns:a16="http://schemas.microsoft.com/office/drawing/2014/main" val="20000"/>
                    </a:ext>
                  </a:extLst>
                </a:gridCol>
                <a:gridCol w="1475838">
                  <a:extLst>
                    <a:ext uri="{9D8B030D-6E8A-4147-A177-3AD203B41FA5}">
                      <a16:colId xmlns:a16="http://schemas.microsoft.com/office/drawing/2014/main" val="20001"/>
                    </a:ext>
                  </a:extLst>
                </a:gridCol>
              </a:tblGrid>
              <a:tr h="18842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cs typeface="Arial" charset="0"/>
                        </a:rPr>
                        <a:t>RADIO_NAME</a:t>
                      </a:r>
                      <a:endParaRPr kumimoji="0" lang="en-US" sz="1000" b="0" i="0" u="none" strike="noStrike" cap="none" normalizeH="0" baseline="0" dirty="0">
                        <a:ln>
                          <a:noFill/>
                        </a:ln>
                        <a:solidFill>
                          <a:schemeClr val="tx1"/>
                        </a:solidFill>
                        <a:effectLst/>
                        <a:latin typeface="Arial" charset="0"/>
                        <a:cs typeface="Arial" charset="0"/>
                      </a:endParaRP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000" b="1" i="0" u="none" strike="noStrike" kern="1200" baseline="0" dirty="0">
                          <a:solidFill>
                            <a:srgbClr val="58585A"/>
                          </a:solidFill>
                          <a:latin typeface="+mn-lt"/>
                        </a:rPr>
                        <a:t>Name Expanded</a:t>
                      </a:r>
                      <a:endParaRPr lang="en-US" sz="1000" b="0" i="0" u="none" strike="noStrike" kern="1200" baseline="0" dirty="0">
                        <a:solidFill>
                          <a:srgbClr val="58585A"/>
                        </a:solidFill>
                        <a:latin typeface="+mn-lt"/>
                      </a:endParaRP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3184">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RU</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Unit</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184">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RRU</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Remote Radio Unit</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417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AIR</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Antenna Integrated Radio</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4173">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IRU</a:t>
                      </a:r>
                      <a:endParaRPr kumimoji="0" lang="en-US" sz="900" b="0" i="1" u="none" strike="noStrike" cap="none" normalizeH="0" baseline="0" dirty="0">
                        <a:ln>
                          <a:noFill/>
                        </a:ln>
                        <a:solidFill>
                          <a:schemeClr val="tx1"/>
                        </a:solidFill>
                        <a:effectLst/>
                        <a:latin typeface="Arial" charset="0"/>
                        <a:cs typeface="Arial" charset="0"/>
                      </a:endParaRP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Indoor Radio Unit</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3184">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RD</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cs typeface="Arial" charset="0"/>
                        </a:rPr>
                        <a:t>Radio Dot</a:t>
                      </a:r>
                    </a:p>
                  </a:txBody>
                  <a:tcPr marL="17992" marR="17992" marT="18002" marB="1800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75857" name="Straight Arrow Connector 3"/>
          <p:cNvCxnSpPr>
            <a:cxnSpLocks noChangeShapeType="1"/>
            <a:stCxn id="75833" idx="1"/>
          </p:cNvCxnSpPr>
          <p:nvPr/>
        </p:nvCxnSpPr>
        <p:spPr bwMode="auto">
          <a:xfrm flipH="1">
            <a:off x="1223963" y="969963"/>
            <a:ext cx="1476375" cy="5873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58" name="Straight Arrow Connector 10"/>
          <p:cNvCxnSpPr>
            <a:cxnSpLocks noChangeShapeType="1"/>
          </p:cNvCxnSpPr>
          <p:nvPr/>
        </p:nvCxnSpPr>
        <p:spPr bwMode="auto">
          <a:xfrm>
            <a:off x="4284663" y="1160463"/>
            <a:ext cx="0" cy="3968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859" name="Straight Arrow Connector 18"/>
          <p:cNvCxnSpPr>
            <a:cxnSpLocks noChangeShapeType="1"/>
          </p:cNvCxnSpPr>
          <p:nvPr/>
        </p:nvCxnSpPr>
        <p:spPr bwMode="auto">
          <a:xfrm>
            <a:off x="5688013" y="981075"/>
            <a:ext cx="1871662" cy="576263"/>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3" name="Group 3"/>
          <p:cNvGraphicFramePr>
            <a:graphicFrameLocks/>
          </p:cNvGraphicFramePr>
          <p:nvPr/>
        </p:nvGraphicFramePr>
        <p:xfrm>
          <a:off x="6911975" y="1557338"/>
          <a:ext cx="1295400" cy="2614618"/>
        </p:xfrm>
        <a:graphic>
          <a:graphicData uri="http://schemas.openxmlformats.org/drawingml/2006/table">
            <a:tbl>
              <a:tblPr/>
              <a:tblGrid>
                <a:gridCol w="1295400">
                  <a:extLst>
                    <a:ext uri="{9D8B030D-6E8A-4147-A177-3AD203B41FA5}">
                      <a16:colId xmlns:a16="http://schemas.microsoft.com/office/drawing/2014/main" val="20000"/>
                    </a:ext>
                  </a:extLst>
                </a:gridCol>
              </a:tblGrid>
              <a:tr h="188446">
                <a:tc>
                  <a:txBody>
                    <a:bodyPr/>
                    <a:lstStyle/>
                    <a:p>
                      <a:pPr algn="ctr" rtl="0"/>
                      <a:r>
                        <a:rPr lang="en-US" sz="1000" b="1" i="0" u="none" strike="noStrike" kern="1200" baseline="0" dirty="0">
                          <a:solidFill>
                            <a:srgbClr val="58585A"/>
                          </a:solidFill>
                          <a:latin typeface="+mn-lt"/>
                        </a:rPr>
                        <a:t>Z = Operating Band</a:t>
                      </a:r>
                      <a:endParaRPr lang="en-US" sz="1000" b="0" i="0" u="none" strike="noStrike" kern="1200" baseline="0" dirty="0">
                        <a:solidFill>
                          <a:srgbClr val="58585A"/>
                        </a:solidFill>
                        <a:latin typeface="+mn-lt"/>
                      </a:endParaRP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0</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1</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2</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4</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5</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6</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7</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33</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34</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35</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36</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37</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38</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39</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42716">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700" b="0" i="0" u="none" strike="noStrike" cap="none" normalizeH="0" baseline="0" dirty="0">
                          <a:ln>
                            <a:noFill/>
                          </a:ln>
                          <a:solidFill>
                            <a:schemeClr val="tx1"/>
                          </a:solidFill>
                          <a:effectLst/>
                          <a:latin typeface="Arial" charset="0"/>
                          <a:cs typeface="Arial" charset="0"/>
                        </a:rPr>
                        <a:t>40</a:t>
                      </a:r>
                    </a:p>
                  </a:txBody>
                  <a:tcPr marL="17990" marR="17990" marT="18004" marB="1800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cxnSp>
        <p:nvCxnSpPr>
          <p:cNvPr id="75900" name="Straight Arrow Connector 22"/>
          <p:cNvCxnSpPr>
            <a:cxnSpLocks noChangeShapeType="1"/>
          </p:cNvCxnSpPr>
          <p:nvPr/>
        </p:nvCxnSpPr>
        <p:spPr bwMode="auto">
          <a:xfrm flipH="1">
            <a:off x="4572000" y="1096963"/>
            <a:ext cx="88900" cy="4603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901" name="Straight Arrow Connector 22"/>
          <p:cNvCxnSpPr>
            <a:cxnSpLocks noChangeShapeType="1"/>
          </p:cNvCxnSpPr>
          <p:nvPr/>
        </p:nvCxnSpPr>
        <p:spPr bwMode="auto">
          <a:xfrm>
            <a:off x="5059363" y="1096963"/>
            <a:ext cx="44450" cy="46037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902" name="Rectangle 2"/>
          <p:cNvSpPr>
            <a:spLocks noChangeArrowheads="1"/>
          </p:cNvSpPr>
          <p:nvPr/>
        </p:nvSpPr>
        <p:spPr bwMode="auto">
          <a:xfrm>
            <a:off x="3365500" y="4586288"/>
            <a:ext cx="2370138" cy="1047750"/>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a:t>NGR G1</a:t>
            </a:r>
          </a:p>
          <a:p>
            <a:pPr lvl="1" eaLnBrk="1" hangingPunct="1">
              <a:spcBef>
                <a:spcPct val="0"/>
              </a:spcBef>
              <a:buClrTx/>
            </a:pPr>
            <a:r>
              <a:rPr lang="en-CA" altLang="en-US" sz="1400"/>
              <a:t>RRU 2217 B1</a:t>
            </a:r>
          </a:p>
          <a:p>
            <a:pPr lvl="1" eaLnBrk="1" hangingPunct="1">
              <a:spcBef>
                <a:spcPct val="0"/>
              </a:spcBef>
              <a:buClrTx/>
            </a:pPr>
            <a:r>
              <a:rPr lang="en-CA" altLang="en-US" sz="1400"/>
              <a:t>RRU 0208 B1 (2Rx)</a:t>
            </a:r>
          </a:p>
          <a:p>
            <a:pPr lvl="1" eaLnBrk="1" hangingPunct="1">
              <a:spcBef>
                <a:spcPct val="0"/>
              </a:spcBef>
              <a:buClrTx/>
            </a:pPr>
            <a:r>
              <a:rPr lang="en-CA" altLang="en-US" sz="1400"/>
              <a:t>RRU 2203 B1 (mRRUS)</a:t>
            </a:r>
          </a:p>
        </p:txBody>
      </p:sp>
      <p:sp>
        <p:nvSpPr>
          <p:cNvPr id="75903" name="Rectangle 2"/>
          <p:cNvSpPr>
            <a:spLocks noChangeArrowheads="1"/>
          </p:cNvSpPr>
          <p:nvPr/>
        </p:nvSpPr>
        <p:spPr bwMode="auto">
          <a:xfrm>
            <a:off x="6702425" y="4584700"/>
            <a:ext cx="1541463" cy="830263"/>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a:t>NGR G2</a:t>
            </a:r>
          </a:p>
          <a:p>
            <a:pPr lvl="1" eaLnBrk="1" hangingPunct="1">
              <a:spcBef>
                <a:spcPct val="0"/>
              </a:spcBef>
              <a:buClrTx/>
            </a:pPr>
            <a:r>
              <a:rPr lang="en-CA" altLang="en-US" sz="1400"/>
              <a:t>RRU 2212 B3</a:t>
            </a:r>
          </a:p>
          <a:p>
            <a:pPr lvl="1" eaLnBrk="1" hangingPunct="1">
              <a:spcBef>
                <a:spcPct val="0"/>
              </a:spcBef>
              <a:buClrTx/>
            </a:pPr>
            <a:r>
              <a:rPr lang="en-CA" altLang="en-US" sz="1400"/>
              <a:t>RRU 4415 B7</a:t>
            </a:r>
          </a:p>
        </p:txBody>
      </p:sp>
      <p:sp>
        <p:nvSpPr>
          <p:cNvPr id="75904" name="Rectangle 2"/>
          <p:cNvSpPr>
            <a:spLocks noChangeArrowheads="1"/>
          </p:cNvSpPr>
          <p:nvPr/>
        </p:nvSpPr>
        <p:spPr bwMode="auto">
          <a:xfrm>
            <a:off x="900113" y="4584700"/>
            <a:ext cx="1411287" cy="1292225"/>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2000"/>
              <a:t>IRU</a:t>
            </a:r>
          </a:p>
          <a:p>
            <a:pPr lvl="1" eaLnBrk="1" hangingPunct="1">
              <a:spcBef>
                <a:spcPct val="0"/>
              </a:spcBef>
              <a:buClrTx/>
            </a:pPr>
            <a:r>
              <a:rPr lang="en-CA" altLang="en-US" sz="1400"/>
              <a:t>IRU 2242</a:t>
            </a:r>
          </a:p>
          <a:p>
            <a:pPr eaLnBrk="1" hangingPunct="1">
              <a:spcBef>
                <a:spcPct val="50000"/>
              </a:spcBef>
              <a:buClrTx/>
              <a:buFontTx/>
              <a:buNone/>
            </a:pPr>
            <a:r>
              <a:rPr lang="en-CA" altLang="en-US" sz="2000"/>
              <a:t>RD</a:t>
            </a:r>
          </a:p>
          <a:p>
            <a:pPr lvl="1" eaLnBrk="1" hangingPunct="1">
              <a:spcBef>
                <a:spcPct val="0"/>
              </a:spcBef>
              <a:buClrTx/>
            </a:pPr>
            <a:r>
              <a:rPr lang="en-CA" altLang="en-US" sz="1400"/>
              <a:t>RD 2242 B4</a:t>
            </a:r>
          </a:p>
        </p:txBody>
      </p:sp>
    </p:spTree>
    <p:extLst>
      <p:ext uri="{BB962C8B-B14F-4D97-AF65-F5344CB8AC3E}">
        <p14:creationId xmlns:p14="http://schemas.microsoft.com/office/powerpoint/2010/main" val="1518565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601880"/>
            <a:ext cx="8351839" cy="3852000"/>
          </a:xfrm>
        </p:spPr>
        <p:txBody>
          <a:bodyPr/>
          <a:lstStyle/>
          <a:p>
            <a:pPr>
              <a:spcBef>
                <a:spcPts val="800"/>
              </a:spcBef>
              <a:buFont typeface="Arial" panose="020B0604020202020204" pitchFamily="34" charset="0"/>
              <a:buChar char="•"/>
            </a:pPr>
            <a:r>
              <a:rPr lang="sv-SE" altLang="sv-SE" dirty="0" err="1">
                <a:solidFill>
                  <a:srgbClr val="000000"/>
                </a:solidFill>
              </a:rPr>
              <a:t>Also</a:t>
            </a:r>
            <a:r>
              <a:rPr lang="sv-SE" altLang="sv-SE" dirty="0">
                <a:solidFill>
                  <a:srgbClr val="000000"/>
                </a:solidFill>
              </a:rPr>
              <a:t> </a:t>
            </a:r>
            <a:r>
              <a:rPr lang="sv-SE" altLang="sv-SE" dirty="0" err="1">
                <a:solidFill>
                  <a:srgbClr val="000000"/>
                </a:solidFill>
              </a:rPr>
              <a:t>known</a:t>
            </a:r>
            <a:r>
              <a:rPr lang="sv-SE" altLang="sv-SE" dirty="0">
                <a:solidFill>
                  <a:srgbClr val="000000"/>
                </a:solidFill>
              </a:rPr>
              <a:t> as </a:t>
            </a:r>
            <a:r>
              <a:rPr lang="sv-SE" altLang="sv-SE" dirty="0" err="1">
                <a:solidFill>
                  <a:srgbClr val="000000"/>
                </a:solidFill>
              </a:rPr>
              <a:t>local</a:t>
            </a:r>
            <a:r>
              <a:rPr lang="sv-SE" altLang="sv-SE" dirty="0">
                <a:solidFill>
                  <a:srgbClr val="000000"/>
                </a:solidFill>
              </a:rPr>
              <a:t> oscillators (LOs)</a:t>
            </a:r>
          </a:p>
          <a:p>
            <a:pPr>
              <a:spcBef>
                <a:spcPts val="800"/>
              </a:spcBef>
              <a:buFont typeface="Arial" panose="020B0604020202020204" pitchFamily="34" charset="0"/>
              <a:buChar char="•"/>
            </a:pPr>
            <a:r>
              <a:rPr lang="sv-SE" altLang="sv-SE" dirty="0" err="1">
                <a:solidFill>
                  <a:srgbClr val="000000"/>
                </a:solidFill>
              </a:rPr>
              <a:t>Some</a:t>
            </a:r>
            <a:r>
              <a:rPr lang="sv-SE" altLang="sv-SE" dirty="0">
                <a:solidFill>
                  <a:srgbClr val="000000"/>
                </a:solidFill>
              </a:rPr>
              <a:t> </a:t>
            </a:r>
            <a:r>
              <a:rPr lang="sv-SE" altLang="sv-SE" dirty="0" err="1">
                <a:solidFill>
                  <a:srgbClr val="000000"/>
                </a:solidFill>
              </a:rPr>
              <a:t>devices</a:t>
            </a:r>
            <a:r>
              <a:rPr lang="sv-SE" altLang="sv-SE" dirty="0">
                <a:solidFill>
                  <a:srgbClr val="000000"/>
                </a:solidFill>
              </a:rPr>
              <a:t> </a:t>
            </a:r>
            <a:r>
              <a:rPr lang="sv-SE" altLang="sv-SE" dirty="0" err="1">
                <a:solidFill>
                  <a:srgbClr val="000000"/>
                </a:solidFill>
              </a:rPr>
              <a:t>are</a:t>
            </a:r>
            <a:r>
              <a:rPr lang="sv-SE" altLang="sv-SE" dirty="0">
                <a:solidFill>
                  <a:srgbClr val="000000"/>
                </a:solidFill>
              </a:rPr>
              <a:t> </a:t>
            </a:r>
            <a:r>
              <a:rPr lang="sv-SE" altLang="sv-SE" dirty="0" err="1">
                <a:solidFill>
                  <a:srgbClr val="000000"/>
                </a:solidFill>
              </a:rPr>
              <a:t>muted</a:t>
            </a:r>
            <a:r>
              <a:rPr lang="sv-SE" altLang="sv-SE" dirty="0">
                <a:solidFill>
                  <a:srgbClr val="000000"/>
                </a:solidFill>
              </a:rPr>
              <a:t> at start </a:t>
            </a:r>
            <a:r>
              <a:rPr lang="sv-SE" altLang="sv-SE" dirty="0" err="1">
                <a:solidFill>
                  <a:srgbClr val="000000"/>
                </a:solidFill>
              </a:rPr>
              <a:t>up</a:t>
            </a:r>
            <a:endParaRPr lang="sv-SE" altLang="sv-SE" dirty="0">
              <a:solidFill>
                <a:srgbClr val="000000"/>
              </a:solidFill>
            </a:endParaRPr>
          </a:p>
          <a:p>
            <a:pPr>
              <a:spcBef>
                <a:spcPts val="800"/>
              </a:spcBef>
              <a:buFont typeface="Arial" panose="020B0604020202020204" pitchFamily="34" charset="0"/>
              <a:buChar char="•"/>
            </a:pPr>
            <a:r>
              <a:rPr lang="sv-SE" altLang="sv-SE" dirty="0" err="1">
                <a:solidFill>
                  <a:srgbClr val="000000"/>
                </a:solidFill>
              </a:rPr>
              <a:t>Others</a:t>
            </a:r>
            <a:r>
              <a:rPr lang="sv-SE" altLang="sv-SE" dirty="0">
                <a:solidFill>
                  <a:srgbClr val="000000"/>
                </a:solidFill>
              </a:rPr>
              <a:t> must be </a:t>
            </a:r>
            <a:r>
              <a:rPr lang="sv-SE" altLang="sv-SE" dirty="0" err="1">
                <a:solidFill>
                  <a:srgbClr val="000000"/>
                </a:solidFill>
              </a:rPr>
              <a:t>programmed</a:t>
            </a:r>
            <a:r>
              <a:rPr lang="sv-SE" altLang="sv-SE" dirty="0">
                <a:solidFill>
                  <a:srgbClr val="000000"/>
                </a:solidFill>
              </a:rPr>
              <a:t> to a valid </a:t>
            </a:r>
            <a:r>
              <a:rPr lang="sv-SE" altLang="sv-SE" dirty="0" err="1">
                <a:solidFill>
                  <a:srgbClr val="000000"/>
                </a:solidFill>
              </a:rPr>
              <a:t>frequency</a:t>
            </a:r>
            <a:endParaRPr lang="sv-SE" altLang="sv-SE" dirty="0">
              <a:solidFill>
                <a:srgbClr val="000000"/>
              </a:solidFill>
            </a:endParaRPr>
          </a:p>
          <a:p>
            <a:endParaRPr lang="en-US" dirty="0"/>
          </a:p>
        </p:txBody>
      </p:sp>
      <p:sp>
        <p:nvSpPr>
          <p:cNvPr id="3" name="Title 2"/>
          <p:cNvSpPr>
            <a:spLocks noGrp="1"/>
          </p:cNvSpPr>
          <p:nvPr>
            <p:ph type="title"/>
          </p:nvPr>
        </p:nvSpPr>
        <p:spPr/>
        <p:txBody>
          <a:bodyPr/>
          <a:lstStyle/>
          <a:p>
            <a:r>
              <a:rPr lang="sv-SE" altLang="sv-SE" dirty="0">
                <a:solidFill>
                  <a:srgbClr val="000000"/>
                </a:solidFill>
              </a:rPr>
              <a:t>Drivers: Synthesizers</a:t>
            </a:r>
            <a:endParaRPr lang="en-US" dirty="0"/>
          </a:p>
        </p:txBody>
      </p:sp>
    </p:spTree>
    <p:extLst>
      <p:ext uri="{BB962C8B-B14F-4D97-AF65-F5344CB8AC3E}">
        <p14:creationId xmlns:p14="http://schemas.microsoft.com/office/powerpoint/2010/main" val="27391247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67540"/>
            <a:ext cx="8351839" cy="5042760"/>
          </a:xfrm>
        </p:spPr>
        <p:txBody>
          <a:bodyPr/>
          <a:lstStyle/>
          <a:p>
            <a:pPr>
              <a:spcBef>
                <a:spcPts val="800"/>
              </a:spcBef>
              <a:buFont typeface="Arial" panose="020B0604020202020204" pitchFamily="34" charset="0"/>
              <a:buChar char="•"/>
            </a:pPr>
            <a:r>
              <a:rPr lang="sv-SE" altLang="sv-SE" sz="2000" dirty="0">
                <a:solidFill>
                  <a:srgbClr val="000000"/>
                </a:solidFill>
              </a:rPr>
              <a:t>Special </a:t>
            </a:r>
            <a:r>
              <a:rPr lang="sv-SE" altLang="sv-SE" sz="2000" dirty="0" err="1">
                <a:solidFill>
                  <a:srgbClr val="000000"/>
                </a:solidFill>
              </a:rPr>
              <a:t>care</a:t>
            </a:r>
            <a:r>
              <a:rPr lang="sv-SE" altLang="sv-SE" sz="2000" dirty="0">
                <a:solidFill>
                  <a:srgbClr val="000000"/>
                </a:solidFill>
              </a:rPr>
              <a:t> must be taken for TX </a:t>
            </a:r>
            <a:r>
              <a:rPr lang="sv-SE" altLang="sv-SE" sz="2000" dirty="0" err="1">
                <a:solidFill>
                  <a:srgbClr val="000000"/>
                </a:solidFill>
              </a:rPr>
              <a:t>devices</a:t>
            </a:r>
            <a:r>
              <a:rPr lang="sv-SE" altLang="sv-SE" sz="2000" dirty="0">
                <a:solidFill>
                  <a:srgbClr val="000000"/>
                </a:solidFill>
              </a:rPr>
              <a:t> in order not to </a:t>
            </a:r>
            <a:r>
              <a:rPr lang="sv-SE" altLang="sv-SE" sz="2000" dirty="0" err="1">
                <a:solidFill>
                  <a:srgbClr val="000000"/>
                </a:solidFill>
              </a:rPr>
              <a:t>damage</a:t>
            </a:r>
            <a:r>
              <a:rPr lang="sv-SE" altLang="sv-SE" sz="2000" dirty="0">
                <a:solidFill>
                  <a:srgbClr val="000000"/>
                </a:solidFill>
              </a:rPr>
              <a:t> the PA:</a:t>
            </a:r>
          </a:p>
          <a:p>
            <a:pPr lvl="1">
              <a:spcBef>
                <a:spcPts val="700"/>
              </a:spcBef>
              <a:buFont typeface="Arial" panose="020B0604020202020204" pitchFamily="34" charset="0"/>
              <a:buChar char="–"/>
            </a:pPr>
            <a:r>
              <a:rPr lang="sv-SE" altLang="sv-SE" dirty="0">
                <a:solidFill>
                  <a:srgbClr val="000000"/>
                </a:solidFill>
              </a:rPr>
              <a:t>TX VGA and step </a:t>
            </a:r>
            <a:r>
              <a:rPr lang="sv-SE" altLang="sv-SE" dirty="0" err="1">
                <a:solidFill>
                  <a:srgbClr val="000000"/>
                </a:solidFill>
              </a:rPr>
              <a:t>attenuator</a:t>
            </a:r>
            <a:r>
              <a:rPr lang="sv-SE" altLang="sv-SE" dirty="0">
                <a:solidFill>
                  <a:srgbClr val="000000"/>
                </a:solidFill>
              </a:rPr>
              <a:t> must be </a:t>
            </a:r>
            <a:r>
              <a:rPr lang="sv-SE" altLang="sv-SE" dirty="0" err="1">
                <a:solidFill>
                  <a:srgbClr val="000000"/>
                </a:solidFill>
              </a:rPr>
              <a:t>programmed</a:t>
            </a:r>
            <a:r>
              <a:rPr lang="sv-SE" altLang="sv-SE" dirty="0">
                <a:solidFill>
                  <a:srgbClr val="000000"/>
                </a:solidFill>
              </a:rPr>
              <a:t> to maximum </a:t>
            </a:r>
            <a:r>
              <a:rPr lang="sv-SE" altLang="sv-SE" dirty="0" err="1">
                <a:solidFill>
                  <a:srgbClr val="000000"/>
                </a:solidFill>
              </a:rPr>
              <a:t>attenuation</a:t>
            </a:r>
            <a:endParaRPr lang="sv-SE" altLang="sv-SE" dirty="0">
              <a:solidFill>
                <a:srgbClr val="000000"/>
              </a:solidFill>
            </a:endParaRPr>
          </a:p>
          <a:p>
            <a:pPr lvl="1">
              <a:spcBef>
                <a:spcPts val="700"/>
              </a:spcBef>
              <a:buFont typeface="Arial" panose="020B0604020202020204" pitchFamily="34" charset="0"/>
              <a:buChar char="–"/>
            </a:pPr>
            <a:r>
              <a:rPr lang="sv-SE" altLang="sv-SE" dirty="0" err="1">
                <a:solidFill>
                  <a:srgbClr val="000000"/>
                </a:solidFill>
              </a:rPr>
              <a:t>After</a:t>
            </a:r>
            <a:r>
              <a:rPr lang="sv-SE" altLang="sv-SE" dirty="0">
                <a:solidFill>
                  <a:srgbClr val="000000"/>
                </a:solidFill>
              </a:rPr>
              <a:t> </a:t>
            </a:r>
            <a:r>
              <a:rPr lang="sv-SE" altLang="sv-SE" dirty="0" err="1">
                <a:solidFill>
                  <a:srgbClr val="000000"/>
                </a:solidFill>
              </a:rPr>
              <a:t>that</a:t>
            </a:r>
            <a:r>
              <a:rPr lang="sv-SE" altLang="sv-SE" dirty="0">
                <a:solidFill>
                  <a:srgbClr val="000000"/>
                </a:solidFill>
              </a:rPr>
              <a:t> the TX DACs </a:t>
            </a:r>
            <a:r>
              <a:rPr lang="sv-SE" altLang="sv-SE" dirty="0" err="1">
                <a:solidFill>
                  <a:srgbClr val="000000"/>
                </a:solidFill>
              </a:rPr>
              <a:t>can</a:t>
            </a:r>
            <a:r>
              <a:rPr lang="sv-SE" altLang="sv-SE" dirty="0">
                <a:solidFill>
                  <a:srgbClr val="000000"/>
                </a:solidFill>
              </a:rPr>
              <a:t> be </a:t>
            </a:r>
            <a:r>
              <a:rPr lang="sv-SE" altLang="sv-SE" dirty="0" err="1">
                <a:solidFill>
                  <a:srgbClr val="000000"/>
                </a:solidFill>
              </a:rPr>
              <a:t>configured</a:t>
            </a:r>
            <a:r>
              <a:rPr lang="sv-SE" altLang="sv-SE" dirty="0">
                <a:solidFill>
                  <a:srgbClr val="000000"/>
                </a:solidFill>
              </a:rPr>
              <a:t> and </a:t>
            </a:r>
            <a:r>
              <a:rPr lang="sv-SE" altLang="sv-SE" dirty="0" err="1">
                <a:solidFill>
                  <a:srgbClr val="000000"/>
                </a:solidFill>
              </a:rPr>
              <a:t>enabled</a:t>
            </a:r>
            <a:endParaRPr lang="sv-SE" altLang="sv-SE" dirty="0">
              <a:solidFill>
                <a:srgbClr val="000000"/>
              </a:solidFill>
            </a:endParaRPr>
          </a:p>
          <a:p>
            <a:pPr lvl="1">
              <a:spcBef>
                <a:spcPts val="700"/>
              </a:spcBef>
              <a:buFont typeface="Arial" panose="020B0604020202020204" pitchFamily="34" charset="0"/>
              <a:buChar char="–"/>
            </a:pPr>
            <a:endParaRPr lang="sv-SE" altLang="sv-SE" dirty="0">
              <a:solidFill>
                <a:srgbClr val="000000"/>
              </a:solidFill>
            </a:endParaRPr>
          </a:p>
          <a:p>
            <a:pPr>
              <a:spcBef>
                <a:spcPts val="800"/>
              </a:spcBef>
              <a:buFont typeface="Arial" panose="020B0604020202020204" pitchFamily="34" charset="0"/>
              <a:buChar char="•"/>
            </a:pPr>
            <a:r>
              <a:rPr lang="sv-SE" altLang="sv-SE" sz="2000" dirty="0" err="1">
                <a:solidFill>
                  <a:srgbClr val="000000"/>
                </a:solidFill>
              </a:rPr>
              <a:t>After</a:t>
            </a:r>
            <a:r>
              <a:rPr lang="sv-SE" altLang="sv-SE" sz="2000" dirty="0">
                <a:solidFill>
                  <a:srgbClr val="000000"/>
                </a:solidFill>
              </a:rPr>
              <a:t> all TRX drivers </a:t>
            </a:r>
            <a:r>
              <a:rPr lang="sv-SE" altLang="sv-SE" sz="2000" dirty="0" err="1">
                <a:solidFill>
                  <a:srgbClr val="000000"/>
                </a:solidFill>
              </a:rPr>
              <a:t>are</a:t>
            </a:r>
            <a:r>
              <a:rPr lang="sv-SE" altLang="sv-SE" sz="2000" dirty="0">
                <a:solidFill>
                  <a:srgbClr val="000000"/>
                </a:solidFill>
              </a:rPr>
              <a:t> </a:t>
            </a:r>
            <a:r>
              <a:rPr lang="sv-SE" altLang="sv-SE" sz="2000" dirty="0" err="1">
                <a:solidFill>
                  <a:srgbClr val="000000"/>
                </a:solidFill>
              </a:rPr>
              <a:t>started</a:t>
            </a:r>
            <a:r>
              <a:rPr lang="sv-SE" altLang="sv-SE" sz="2000" dirty="0">
                <a:solidFill>
                  <a:srgbClr val="000000"/>
                </a:solidFill>
              </a:rPr>
              <a:t>, the PA driver set is read from the </a:t>
            </a:r>
            <a:r>
              <a:rPr lang="sv-SE" altLang="sv-SE" sz="2000" dirty="0" err="1">
                <a:solidFill>
                  <a:srgbClr val="000000"/>
                </a:solidFill>
              </a:rPr>
              <a:t>database</a:t>
            </a:r>
            <a:endParaRPr lang="sv-SE" altLang="sv-SE" sz="2000" dirty="0">
              <a:solidFill>
                <a:srgbClr val="000000"/>
              </a:solidFill>
            </a:endParaRPr>
          </a:p>
          <a:p>
            <a:pPr>
              <a:spcBef>
                <a:spcPts val="800"/>
              </a:spcBef>
              <a:buFont typeface="Arial" panose="020B0604020202020204" pitchFamily="34" charset="0"/>
              <a:buChar char="•"/>
            </a:pPr>
            <a:r>
              <a:rPr lang="sv-SE" altLang="sv-SE" sz="2000" dirty="0">
                <a:solidFill>
                  <a:srgbClr val="000000"/>
                </a:solidFill>
              </a:rPr>
              <a:t>The PA </a:t>
            </a:r>
            <a:r>
              <a:rPr lang="sv-SE" altLang="sv-SE" sz="2000" dirty="0" err="1">
                <a:solidFill>
                  <a:srgbClr val="000000"/>
                </a:solidFill>
              </a:rPr>
              <a:t>database</a:t>
            </a:r>
            <a:r>
              <a:rPr lang="sv-SE" altLang="sv-SE" sz="2000" dirty="0">
                <a:solidFill>
                  <a:srgbClr val="000000"/>
                </a:solidFill>
              </a:rPr>
              <a:t> is read from EEPROM or flash</a:t>
            </a:r>
          </a:p>
          <a:p>
            <a:pPr>
              <a:spcBef>
                <a:spcPts val="800"/>
              </a:spcBef>
              <a:buFont typeface="Arial" panose="020B0604020202020204" pitchFamily="34" charset="0"/>
              <a:buChar char="•"/>
            </a:pPr>
            <a:r>
              <a:rPr lang="sv-SE" altLang="sv-SE" sz="2000" dirty="0">
                <a:solidFill>
                  <a:srgbClr val="000000"/>
                </a:solidFill>
              </a:rPr>
              <a:t>PA drivers </a:t>
            </a:r>
            <a:r>
              <a:rPr lang="sv-SE" altLang="sv-SE" sz="2000" dirty="0" err="1">
                <a:solidFill>
                  <a:srgbClr val="000000"/>
                </a:solidFill>
              </a:rPr>
              <a:t>are</a:t>
            </a:r>
            <a:r>
              <a:rPr lang="sv-SE" altLang="sv-SE" sz="2000" dirty="0">
                <a:solidFill>
                  <a:srgbClr val="000000"/>
                </a:solidFill>
              </a:rPr>
              <a:t> </a:t>
            </a:r>
            <a:r>
              <a:rPr lang="sv-SE" altLang="sv-SE" sz="2000" dirty="0" err="1">
                <a:solidFill>
                  <a:srgbClr val="000000"/>
                </a:solidFill>
              </a:rPr>
              <a:t>created</a:t>
            </a:r>
            <a:r>
              <a:rPr lang="sv-SE" altLang="sv-SE" sz="2000" dirty="0">
                <a:solidFill>
                  <a:srgbClr val="000000"/>
                </a:solidFill>
              </a:rPr>
              <a:t> </a:t>
            </a:r>
            <a:r>
              <a:rPr lang="sv-SE" altLang="sv-SE" sz="2000" dirty="0" err="1">
                <a:solidFill>
                  <a:srgbClr val="000000"/>
                </a:solidFill>
              </a:rPr>
              <a:t>based</a:t>
            </a:r>
            <a:r>
              <a:rPr lang="sv-SE" altLang="sv-SE" sz="2000" dirty="0">
                <a:solidFill>
                  <a:srgbClr val="000000"/>
                </a:solidFill>
              </a:rPr>
              <a:t> on </a:t>
            </a:r>
            <a:r>
              <a:rPr lang="sv-SE" altLang="sv-SE" sz="2000" dirty="0" err="1">
                <a:solidFill>
                  <a:srgbClr val="000000"/>
                </a:solidFill>
              </a:rPr>
              <a:t>content</a:t>
            </a:r>
            <a:r>
              <a:rPr lang="sv-SE" altLang="sv-SE" sz="2000" dirty="0">
                <a:solidFill>
                  <a:srgbClr val="000000"/>
                </a:solidFill>
              </a:rPr>
              <a:t> </a:t>
            </a:r>
            <a:r>
              <a:rPr lang="sv-SE" altLang="sv-SE" sz="2000" dirty="0" err="1">
                <a:solidFill>
                  <a:srgbClr val="000000"/>
                </a:solidFill>
              </a:rPr>
              <a:t>of</a:t>
            </a:r>
            <a:r>
              <a:rPr lang="sv-SE" altLang="sv-SE" sz="2000" dirty="0">
                <a:solidFill>
                  <a:srgbClr val="000000"/>
                </a:solidFill>
              </a:rPr>
              <a:t> PA </a:t>
            </a:r>
            <a:r>
              <a:rPr lang="sv-SE" altLang="sv-SE" sz="2000" dirty="0" err="1">
                <a:solidFill>
                  <a:srgbClr val="000000"/>
                </a:solidFill>
              </a:rPr>
              <a:t>database</a:t>
            </a:r>
            <a:r>
              <a:rPr lang="sv-SE" altLang="sv-SE" sz="2000" dirty="0">
                <a:solidFill>
                  <a:srgbClr val="000000"/>
                </a:solidFill>
              </a:rPr>
              <a:t>:</a:t>
            </a:r>
          </a:p>
          <a:p>
            <a:pPr lvl="1">
              <a:spcBef>
                <a:spcPts val="700"/>
              </a:spcBef>
              <a:buFont typeface="Arial" panose="020B0604020202020204" pitchFamily="34" charset="0"/>
              <a:buChar char="–"/>
            </a:pPr>
            <a:r>
              <a:rPr lang="sv-SE" altLang="sv-SE" dirty="0" err="1">
                <a:solidFill>
                  <a:srgbClr val="000000"/>
                </a:solidFill>
              </a:rPr>
              <a:t>Device</a:t>
            </a:r>
            <a:r>
              <a:rPr lang="sv-SE" altLang="sv-SE" dirty="0">
                <a:solidFill>
                  <a:srgbClr val="000000"/>
                </a:solidFill>
              </a:rPr>
              <a:t> drivers for PA </a:t>
            </a:r>
            <a:r>
              <a:rPr lang="sv-SE" altLang="sv-SE" dirty="0" err="1">
                <a:solidFill>
                  <a:srgbClr val="000000"/>
                </a:solidFill>
              </a:rPr>
              <a:t>control</a:t>
            </a:r>
            <a:r>
              <a:rPr lang="sv-SE" altLang="sv-SE" dirty="0">
                <a:solidFill>
                  <a:srgbClr val="000000"/>
                </a:solidFill>
              </a:rPr>
              <a:t> </a:t>
            </a:r>
            <a:r>
              <a:rPr lang="sv-SE" altLang="sv-SE" dirty="0" err="1">
                <a:solidFill>
                  <a:srgbClr val="000000"/>
                </a:solidFill>
              </a:rPr>
              <a:t>circuits</a:t>
            </a:r>
            <a:endParaRPr lang="sv-SE" altLang="sv-SE" dirty="0">
              <a:solidFill>
                <a:srgbClr val="000000"/>
              </a:solidFill>
            </a:endParaRPr>
          </a:p>
          <a:p>
            <a:pPr lvl="1">
              <a:spcBef>
                <a:spcPts val="700"/>
              </a:spcBef>
              <a:buFont typeface="Arial" panose="020B0604020202020204" pitchFamily="34" charset="0"/>
              <a:buChar char="–"/>
            </a:pPr>
            <a:r>
              <a:rPr lang="sv-SE" altLang="sv-SE" dirty="0">
                <a:solidFill>
                  <a:srgbClr val="000000"/>
                </a:solidFill>
              </a:rPr>
              <a:t>Channel and supervision drivers</a:t>
            </a:r>
          </a:p>
          <a:p>
            <a:pPr lvl="1">
              <a:spcBef>
                <a:spcPts val="700"/>
              </a:spcBef>
              <a:buFont typeface="Arial" panose="020B0604020202020204" pitchFamily="34" charset="0"/>
              <a:buChar char="–"/>
            </a:pPr>
            <a:endParaRPr lang="sv-SE" altLang="sv-SE" sz="2800" dirty="0">
              <a:solidFill>
                <a:srgbClr val="000000"/>
              </a:solidFill>
            </a:endParaRPr>
          </a:p>
          <a:p>
            <a:endParaRPr lang="en-US" dirty="0"/>
          </a:p>
        </p:txBody>
      </p:sp>
      <p:sp>
        <p:nvSpPr>
          <p:cNvPr id="3" name="Title 2"/>
          <p:cNvSpPr>
            <a:spLocks noGrp="1"/>
          </p:cNvSpPr>
          <p:nvPr>
            <p:ph type="title"/>
          </p:nvPr>
        </p:nvSpPr>
        <p:spPr/>
        <p:txBody>
          <a:bodyPr/>
          <a:lstStyle/>
          <a:p>
            <a:r>
              <a:rPr lang="sv-SE" altLang="sv-SE" dirty="0">
                <a:solidFill>
                  <a:srgbClr val="000000"/>
                </a:solidFill>
              </a:rPr>
              <a:t>Drivers: TX &amp; PA</a:t>
            </a:r>
            <a:endParaRPr lang="en-US" dirty="0"/>
          </a:p>
        </p:txBody>
      </p:sp>
    </p:spTree>
    <p:extLst>
      <p:ext uri="{BB962C8B-B14F-4D97-AF65-F5344CB8AC3E}">
        <p14:creationId xmlns:p14="http://schemas.microsoft.com/office/powerpoint/2010/main" val="4075783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a:xfrm>
            <a:off x="393700" y="239713"/>
            <a:ext cx="7494588" cy="1085850"/>
          </a:xfrm>
        </p:spPr>
        <p:txBody>
          <a:bodyPr/>
          <a:lstStyle/>
          <a:p>
            <a:pPr eaLnBrk="1" hangingPunct="1"/>
            <a:r>
              <a:rPr lang="en-US">
                <a:latin typeface="Ericsson Capital TT" pitchFamily="2" charset="0"/>
              </a:rPr>
              <a:t>Startup</a:t>
            </a:r>
          </a:p>
        </p:txBody>
      </p:sp>
      <p:grpSp>
        <p:nvGrpSpPr>
          <p:cNvPr id="41218" name="Service startup"/>
          <p:cNvGrpSpPr/>
          <p:nvPr/>
        </p:nvGrpSpPr>
        <p:grpSpPr>
          <a:xfrm>
            <a:off x="855918" y="2724150"/>
            <a:ext cx="3198558" cy="530226"/>
            <a:chOff x="855918" y="2724150"/>
            <a:chExt cx="3198558" cy="530226"/>
          </a:xfrm>
        </p:grpSpPr>
        <p:sp>
          <p:nvSpPr>
            <p:cNvPr id="14437" name="Rectangle 26"/>
            <p:cNvSpPr>
              <a:spLocks noChangeArrowheads="1"/>
            </p:cNvSpPr>
            <p:nvPr/>
          </p:nvSpPr>
          <p:spPr bwMode="auto">
            <a:xfrm>
              <a:off x="3113088" y="2943225"/>
              <a:ext cx="893763"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8" name="Rectangle 27"/>
            <p:cNvSpPr>
              <a:spLocks noChangeArrowheads="1"/>
            </p:cNvSpPr>
            <p:nvPr/>
          </p:nvSpPr>
          <p:spPr bwMode="auto">
            <a:xfrm>
              <a:off x="3113088" y="2943225"/>
              <a:ext cx="893763"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9" name="Rectangle 28"/>
            <p:cNvSpPr>
              <a:spLocks noChangeArrowheads="1"/>
            </p:cNvSpPr>
            <p:nvPr/>
          </p:nvSpPr>
          <p:spPr bwMode="auto">
            <a:xfrm>
              <a:off x="3113088" y="2724150"/>
              <a:ext cx="893763"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0" name="Rectangle 29"/>
            <p:cNvSpPr>
              <a:spLocks noChangeArrowheads="1"/>
            </p:cNvSpPr>
            <p:nvPr/>
          </p:nvSpPr>
          <p:spPr bwMode="auto">
            <a:xfrm>
              <a:off x="3113088" y="2724150"/>
              <a:ext cx="893763"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1" name="Rectangle 30"/>
            <p:cNvSpPr>
              <a:spLocks noChangeArrowheads="1"/>
            </p:cNvSpPr>
            <p:nvPr/>
          </p:nvSpPr>
          <p:spPr bwMode="auto">
            <a:xfrm>
              <a:off x="3144838" y="2751138"/>
              <a:ext cx="9096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pitchFamily="34" charset="0"/>
                  <a:cs typeface="Arial" pitchFamily="34" charset="0"/>
                </a:rPr>
                <a:t>Service Startup</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442" name="Line 31"/>
            <p:cNvSpPr>
              <a:spLocks noChangeShapeType="1"/>
            </p:cNvSpPr>
            <p:nvPr/>
          </p:nvSpPr>
          <p:spPr bwMode="auto">
            <a:xfrm>
              <a:off x="3144838" y="2882900"/>
              <a:ext cx="830263"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9" name="Rectangle 41"/>
            <p:cNvSpPr>
              <a:spLocks noChangeArrowheads="1"/>
            </p:cNvSpPr>
            <p:nvPr/>
          </p:nvSpPr>
          <p:spPr bwMode="auto">
            <a:xfrm>
              <a:off x="855918" y="2992438"/>
              <a:ext cx="12747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pitchFamily="34" charset="0"/>
                  <a:cs typeface="Arial" pitchFamily="34" charset="0"/>
                </a:rPr>
                <a:t>Service Layer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41219" name="VddSupervisionA"/>
          <p:cNvGrpSpPr/>
          <p:nvPr/>
        </p:nvGrpSpPr>
        <p:grpSpPr>
          <a:xfrm>
            <a:off x="4421188" y="1127579"/>
            <a:ext cx="2496231" cy="3298372"/>
            <a:chOff x="4421188" y="1127579"/>
            <a:chExt cx="2496231" cy="3298372"/>
          </a:xfrm>
        </p:grpSpPr>
        <p:sp>
          <p:nvSpPr>
            <p:cNvPr id="14443" name="Rectangle 32"/>
            <p:cNvSpPr>
              <a:spLocks noChangeArrowheads="1"/>
            </p:cNvSpPr>
            <p:nvPr/>
          </p:nvSpPr>
          <p:spPr bwMode="auto">
            <a:xfrm>
              <a:off x="4421188" y="2943225"/>
              <a:ext cx="1030288"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44" name="Rectangle 33"/>
            <p:cNvSpPr>
              <a:spLocks noChangeArrowheads="1"/>
            </p:cNvSpPr>
            <p:nvPr/>
          </p:nvSpPr>
          <p:spPr bwMode="auto">
            <a:xfrm>
              <a:off x="4421188" y="2943225"/>
              <a:ext cx="1030288"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5" name="Rectangle 34"/>
            <p:cNvSpPr>
              <a:spLocks noChangeArrowheads="1"/>
            </p:cNvSpPr>
            <p:nvPr/>
          </p:nvSpPr>
          <p:spPr bwMode="auto">
            <a:xfrm>
              <a:off x="4421188" y="2724151"/>
              <a:ext cx="1030288" cy="201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46" name="Rectangle 35"/>
            <p:cNvSpPr>
              <a:spLocks noChangeArrowheads="1"/>
            </p:cNvSpPr>
            <p:nvPr/>
          </p:nvSpPr>
          <p:spPr bwMode="auto">
            <a:xfrm>
              <a:off x="4421188" y="2724150"/>
              <a:ext cx="1030288"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7" name="Rectangle 36"/>
            <p:cNvSpPr>
              <a:spLocks noChangeArrowheads="1"/>
            </p:cNvSpPr>
            <p:nvPr/>
          </p:nvSpPr>
          <p:spPr bwMode="auto">
            <a:xfrm>
              <a:off x="4452937" y="2751138"/>
              <a:ext cx="9842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sv-SE" sz="1000" dirty="0" err="1">
                  <a:solidFill>
                    <a:srgbClr val="000000"/>
                  </a:solidFill>
                  <a:latin typeface="Arial" pitchFamily="34" charset="0"/>
                  <a:cs typeface="Arial" pitchFamily="34" charset="0"/>
                </a:rPr>
                <a:t>xxxServiceA</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24" name="Rectangle 37"/>
            <p:cNvSpPr>
              <a:spLocks noChangeArrowheads="1"/>
            </p:cNvSpPr>
            <p:nvPr/>
          </p:nvSpPr>
          <p:spPr bwMode="auto">
            <a:xfrm>
              <a:off x="5307013" y="2751138"/>
              <a:ext cx="9048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27" name="Line 39"/>
            <p:cNvSpPr>
              <a:spLocks noChangeShapeType="1"/>
            </p:cNvSpPr>
            <p:nvPr/>
          </p:nvSpPr>
          <p:spPr bwMode="auto">
            <a:xfrm>
              <a:off x="5952219" y="1127579"/>
              <a:ext cx="965200"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1" name="Rectangle 43"/>
            <p:cNvSpPr>
              <a:spLocks noChangeArrowheads="1"/>
            </p:cNvSpPr>
            <p:nvPr/>
          </p:nvSpPr>
          <p:spPr bwMode="auto">
            <a:xfrm>
              <a:off x="4506913" y="4233863"/>
              <a:ext cx="860425"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44"/>
            <p:cNvSpPr>
              <a:spLocks noChangeArrowheads="1"/>
            </p:cNvSpPr>
            <p:nvPr/>
          </p:nvSpPr>
          <p:spPr bwMode="auto">
            <a:xfrm>
              <a:off x="4506913" y="4233863"/>
              <a:ext cx="860425"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Rectangle 45"/>
            <p:cNvSpPr>
              <a:spLocks noChangeArrowheads="1"/>
            </p:cNvSpPr>
            <p:nvPr/>
          </p:nvSpPr>
          <p:spPr bwMode="auto">
            <a:xfrm>
              <a:off x="4506913" y="4014788"/>
              <a:ext cx="860425"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Rectangle 46"/>
            <p:cNvSpPr>
              <a:spLocks noChangeArrowheads="1"/>
            </p:cNvSpPr>
            <p:nvPr/>
          </p:nvSpPr>
          <p:spPr bwMode="auto">
            <a:xfrm>
              <a:off x="4506913" y="4014788"/>
              <a:ext cx="860425"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Rectangle 47"/>
            <p:cNvSpPr>
              <a:spLocks noChangeArrowheads="1"/>
            </p:cNvSpPr>
            <p:nvPr/>
          </p:nvSpPr>
          <p:spPr bwMode="auto">
            <a:xfrm>
              <a:off x="4532313" y="4049713"/>
              <a:ext cx="8874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cs typeface="Arial" pitchFamily="34" charset="0"/>
                </a:rPr>
                <a:t>VoltageSensor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36" name="Line 48"/>
            <p:cNvSpPr>
              <a:spLocks noChangeShapeType="1"/>
            </p:cNvSpPr>
            <p:nvPr/>
          </p:nvSpPr>
          <p:spPr bwMode="auto">
            <a:xfrm>
              <a:off x="4538663" y="4173538"/>
              <a:ext cx="796925"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Line 49"/>
            <p:cNvSpPr>
              <a:spLocks noChangeShapeType="1"/>
            </p:cNvSpPr>
            <p:nvPr/>
          </p:nvSpPr>
          <p:spPr bwMode="auto">
            <a:xfrm>
              <a:off x="4937126" y="3305175"/>
              <a:ext cx="0" cy="709613"/>
            </a:xfrm>
            <a:prstGeom prst="line">
              <a:avLst/>
            </a:prstGeom>
            <a:noFill/>
            <a:ln w="4"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Freeform 50"/>
            <p:cNvSpPr>
              <a:spLocks/>
            </p:cNvSpPr>
            <p:nvPr/>
          </p:nvSpPr>
          <p:spPr bwMode="auto">
            <a:xfrm>
              <a:off x="4881563" y="3135313"/>
              <a:ext cx="109538" cy="169863"/>
            </a:xfrm>
            <a:custGeom>
              <a:avLst/>
              <a:gdLst>
                <a:gd name="T0" fmla="*/ 0 w 69"/>
                <a:gd name="T1" fmla="*/ 54 h 107"/>
                <a:gd name="T2" fmla="*/ 35 w 69"/>
                <a:gd name="T3" fmla="*/ 0 h 107"/>
                <a:gd name="T4" fmla="*/ 69 w 69"/>
                <a:gd name="T5" fmla="*/ 54 h 107"/>
                <a:gd name="T6" fmla="*/ 35 w 69"/>
                <a:gd name="T7" fmla="*/ 107 h 107"/>
                <a:gd name="T8" fmla="*/ 0 w 69"/>
                <a:gd name="T9" fmla="*/ 54 h 107"/>
              </a:gdLst>
              <a:ahLst/>
              <a:cxnLst>
                <a:cxn ang="0">
                  <a:pos x="T0" y="T1"/>
                </a:cxn>
                <a:cxn ang="0">
                  <a:pos x="T2" y="T3"/>
                </a:cxn>
                <a:cxn ang="0">
                  <a:pos x="T4" y="T5"/>
                </a:cxn>
                <a:cxn ang="0">
                  <a:pos x="T6" y="T7"/>
                </a:cxn>
                <a:cxn ang="0">
                  <a:pos x="T8" y="T9"/>
                </a:cxn>
              </a:cxnLst>
              <a:rect l="0" t="0" r="r" b="b"/>
              <a:pathLst>
                <a:path w="69" h="107">
                  <a:moveTo>
                    <a:pt x="0" y="54"/>
                  </a:moveTo>
                  <a:lnTo>
                    <a:pt x="35" y="0"/>
                  </a:lnTo>
                  <a:lnTo>
                    <a:pt x="69" y="54"/>
                  </a:lnTo>
                  <a:lnTo>
                    <a:pt x="35" y="107"/>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Freeform 51"/>
            <p:cNvSpPr>
              <a:spLocks/>
            </p:cNvSpPr>
            <p:nvPr/>
          </p:nvSpPr>
          <p:spPr bwMode="auto">
            <a:xfrm>
              <a:off x="4881563" y="3135313"/>
              <a:ext cx="109538" cy="169863"/>
            </a:xfrm>
            <a:custGeom>
              <a:avLst/>
              <a:gdLst>
                <a:gd name="T0" fmla="*/ 0 w 69"/>
                <a:gd name="T1" fmla="*/ 54 h 107"/>
                <a:gd name="T2" fmla="*/ 35 w 69"/>
                <a:gd name="T3" fmla="*/ 0 h 107"/>
                <a:gd name="T4" fmla="*/ 69 w 69"/>
                <a:gd name="T5" fmla="*/ 54 h 107"/>
                <a:gd name="T6" fmla="*/ 35 w 69"/>
                <a:gd name="T7" fmla="*/ 107 h 107"/>
                <a:gd name="T8" fmla="*/ 0 w 69"/>
                <a:gd name="T9" fmla="*/ 54 h 107"/>
              </a:gdLst>
              <a:ahLst/>
              <a:cxnLst>
                <a:cxn ang="0">
                  <a:pos x="T0" y="T1"/>
                </a:cxn>
                <a:cxn ang="0">
                  <a:pos x="T2" y="T3"/>
                </a:cxn>
                <a:cxn ang="0">
                  <a:pos x="T4" y="T5"/>
                </a:cxn>
                <a:cxn ang="0">
                  <a:pos x="T6" y="T7"/>
                </a:cxn>
                <a:cxn ang="0">
                  <a:pos x="T8" y="T9"/>
                </a:cxn>
              </a:cxnLst>
              <a:rect l="0" t="0" r="r" b="b"/>
              <a:pathLst>
                <a:path w="69" h="107">
                  <a:moveTo>
                    <a:pt x="0" y="54"/>
                  </a:moveTo>
                  <a:lnTo>
                    <a:pt x="35" y="0"/>
                  </a:lnTo>
                  <a:lnTo>
                    <a:pt x="69" y="54"/>
                  </a:lnTo>
                  <a:lnTo>
                    <a:pt x="35" y="107"/>
                  </a:lnTo>
                  <a:lnTo>
                    <a:pt x="0" y="54"/>
                  </a:lnTo>
                  <a:close/>
                </a:path>
              </a:pathLst>
            </a:cu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220" name="Resource to driver"/>
          <p:cNvGrpSpPr/>
          <p:nvPr/>
        </p:nvGrpSpPr>
        <p:grpSpPr>
          <a:xfrm>
            <a:off x="4884738" y="4425950"/>
            <a:ext cx="103188" cy="684213"/>
            <a:chOff x="4884738" y="4425950"/>
            <a:chExt cx="103188" cy="684213"/>
          </a:xfrm>
        </p:grpSpPr>
        <p:sp>
          <p:nvSpPr>
            <p:cNvPr id="1040" name="Line 52"/>
            <p:cNvSpPr>
              <a:spLocks noChangeShapeType="1"/>
            </p:cNvSpPr>
            <p:nvPr/>
          </p:nvSpPr>
          <p:spPr bwMode="auto">
            <a:xfrm>
              <a:off x="4937126" y="4595813"/>
              <a:ext cx="0" cy="514350"/>
            </a:xfrm>
            <a:prstGeom prst="line">
              <a:avLst/>
            </a:prstGeom>
            <a:noFill/>
            <a:ln w="4"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Freeform 53"/>
            <p:cNvSpPr>
              <a:spLocks/>
            </p:cNvSpPr>
            <p:nvPr/>
          </p:nvSpPr>
          <p:spPr bwMode="auto">
            <a:xfrm>
              <a:off x="4884738" y="4425950"/>
              <a:ext cx="103188" cy="169863"/>
            </a:xfrm>
            <a:custGeom>
              <a:avLst/>
              <a:gdLst>
                <a:gd name="T0" fmla="*/ 0 w 65"/>
                <a:gd name="T1" fmla="*/ 54 h 107"/>
                <a:gd name="T2" fmla="*/ 33 w 65"/>
                <a:gd name="T3" fmla="*/ 0 h 107"/>
                <a:gd name="T4" fmla="*/ 65 w 65"/>
                <a:gd name="T5" fmla="*/ 54 h 107"/>
                <a:gd name="T6" fmla="*/ 33 w 65"/>
                <a:gd name="T7" fmla="*/ 107 h 107"/>
                <a:gd name="T8" fmla="*/ 0 w 65"/>
                <a:gd name="T9" fmla="*/ 54 h 107"/>
              </a:gdLst>
              <a:ahLst/>
              <a:cxnLst>
                <a:cxn ang="0">
                  <a:pos x="T0" y="T1"/>
                </a:cxn>
                <a:cxn ang="0">
                  <a:pos x="T2" y="T3"/>
                </a:cxn>
                <a:cxn ang="0">
                  <a:pos x="T4" y="T5"/>
                </a:cxn>
                <a:cxn ang="0">
                  <a:pos x="T6" y="T7"/>
                </a:cxn>
                <a:cxn ang="0">
                  <a:pos x="T8" y="T9"/>
                </a:cxn>
              </a:cxnLst>
              <a:rect l="0" t="0" r="r" b="b"/>
              <a:pathLst>
                <a:path w="65" h="107">
                  <a:moveTo>
                    <a:pt x="0" y="54"/>
                  </a:moveTo>
                  <a:lnTo>
                    <a:pt x="33" y="0"/>
                  </a:lnTo>
                  <a:lnTo>
                    <a:pt x="65" y="54"/>
                  </a:lnTo>
                  <a:lnTo>
                    <a:pt x="33" y="107"/>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Freeform 54"/>
            <p:cNvSpPr>
              <a:spLocks/>
            </p:cNvSpPr>
            <p:nvPr/>
          </p:nvSpPr>
          <p:spPr bwMode="auto">
            <a:xfrm>
              <a:off x="4884738" y="4425950"/>
              <a:ext cx="103188" cy="169863"/>
            </a:xfrm>
            <a:custGeom>
              <a:avLst/>
              <a:gdLst>
                <a:gd name="T0" fmla="*/ 0 w 65"/>
                <a:gd name="T1" fmla="*/ 54 h 107"/>
                <a:gd name="T2" fmla="*/ 33 w 65"/>
                <a:gd name="T3" fmla="*/ 0 h 107"/>
                <a:gd name="T4" fmla="*/ 65 w 65"/>
                <a:gd name="T5" fmla="*/ 54 h 107"/>
                <a:gd name="T6" fmla="*/ 33 w 65"/>
                <a:gd name="T7" fmla="*/ 107 h 107"/>
                <a:gd name="T8" fmla="*/ 0 w 65"/>
                <a:gd name="T9" fmla="*/ 54 h 107"/>
              </a:gdLst>
              <a:ahLst/>
              <a:cxnLst>
                <a:cxn ang="0">
                  <a:pos x="T0" y="T1"/>
                </a:cxn>
                <a:cxn ang="0">
                  <a:pos x="T2" y="T3"/>
                </a:cxn>
                <a:cxn ang="0">
                  <a:pos x="T4" y="T5"/>
                </a:cxn>
                <a:cxn ang="0">
                  <a:pos x="T6" y="T7"/>
                </a:cxn>
                <a:cxn ang="0">
                  <a:pos x="T8" y="T9"/>
                </a:cxn>
              </a:cxnLst>
              <a:rect l="0" t="0" r="r" b="b"/>
              <a:pathLst>
                <a:path w="65" h="107">
                  <a:moveTo>
                    <a:pt x="0" y="54"/>
                  </a:moveTo>
                  <a:lnTo>
                    <a:pt x="33" y="0"/>
                  </a:lnTo>
                  <a:lnTo>
                    <a:pt x="65" y="54"/>
                  </a:lnTo>
                  <a:lnTo>
                    <a:pt x="33" y="107"/>
                  </a:lnTo>
                  <a:lnTo>
                    <a:pt x="0" y="54"/>
                  </a:lnTo>
                  <a:close/>
                </a:path>
              </a:pathLst>
            </a:cu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222" name="VddSupervisionB"/>
          <p:cNvGrpSpPr/>
          <p:nvPr/>
        </p:nvGrpSpPr>
        <p:grpSpPr>
          <a:xfrm>
            <a:off x="5795963" y="2724150"/>
            <a:ext cx="1076325" cy="2386013"/>
            <a:chOff x="5795963" y="2724150"/>
            <a:chExt cx="1076325" cy="2386013"/>
          </a:xfrm>
        </p:grpSpPr>
        <p:sp>
          <p:nvSpPr>
            <p:cNvPr id="1051" name="Rectangle 63"/>
            <p:cNvSpPr>
              <a:spLocks noChangeArrowheads="1"/>
            </p:cNvSpPr>
            <p:nvPr/>
          </p:nvSpPr>
          <p:spPr bwMode="auto">
            <a:xfrm>
              <a:off x="5795963" y="2943225"/>
              <a:ext cx="1076325"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Rectangle 64"/>
            <p:cNvSpPr>
              <a:spLocks noChangeArrowheads="1"/>
            </p:cNvSpPr>
            <p:nvPr/>
          </p:nvSpPr>
          <p:spPr bwMode="auto">
            <a:xfrm>
              <a:off x="5795963" y="2943225"/>
              <a:ext cx="1076325"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65"/>
            <p:cNvSpPr>
              <a:spLocks noChangeArrowheads="1"/>
            </p:cNvSpPr>
            <p:nvPr/>
          </p:nvSpPr>
          <p:spPr bwMode="auto">
            <a:xfrm>
              <a:off x="5795963" y="2724150"/>
              <a:ext cx="1076325"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4" name="Rectangle 66"/>
            <p:cNvSpPr>
              <a:spLocks noChangeArrowheads="1"/>
            </p:cNvSpPr>
            <p:nvPr/>
          </p:nvSpPr>
          <p:spPr bwMode="auto">
            <a:xfrm>
              <a:off x="5795963" y="2724150"/>
              <a:ext cx="1076325"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87" name="Rectangle 68"/>
            <p:cNvSpPr>
              <a:spLocks noChangeArrowheads="1"/>
            </p:cNvSpPr>
            <p:nvPr/>
          </p:nvSpPr>
          <p:spPr bwMode="auto">
            <a:xfrm>
              <a:off x="6705601" y="2751138"/>
              <a:ext cx="9048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1193" name="Rectangle 71"/>
            <p:cNvSpPr>
              <a:spLocks noChangeArrowheads="1"/>
            </p:cNvSpPr>
            <p:nvPr/>
          </p:nvSpPr>
          <p:spPr bwMode="auto">
            <a:xfrm>
              <a:off x="5861051" y="4243388"/>
              <a:ext cx="946150"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4" name="Rectangle 72"/>
            <p:cNvSpPr>
              <a:spLocks noChangeArrowheads="1"/>
            </p:cNvSpPr>
            <p:nvPr/>
          </p:nvSpPr>
          <p:spPr bwMode="auto">
            <a:xfrm>
              <a:off x="5861051" y="4243388"/>
              <a:ext cx="946150"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5" name="Rectangle 73"/>
            <p:cNvSpPr>
              <a:spLocks noChangeArrowheads="1"/>
            </p:cNvSpPr>
            <p:nvPr/>
          </p:nvSpPr>
          <p:spPr bwMode="auto">
            <a:xfrm>
              <a:off x="5861051" y="4024313"/>
              <a:ext cx="94615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96" name="Rectangle 74"/>
            <p:cNvSpPr>
              <a:spLocks noChangeArrowheads="1"/>
            </p:cNvSpPr>
            <p:nvPr/>
          </p:nvSpPr>
          <p:spPr bwMode="auto">
            <a:xfrm>
              <a:off x="5861051" y="4024313"/>
              <a:ext cx="946150"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7" name="Rectangle 75"/>
            <p:cNvSpPr>
              <a:spLocks noChangeArrowheads="1"/>
            </p:cNvSpPr>
            <p:nvPr/>
          </p:nvSpPr>
          <p:spPr bwMode="auto">
            <a:xfrm>
              <a:off x="5932488" y="4060825"/>
              <a:ext cx="8874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cs typeface="Arial" pitchFamily="34" charset="0"/>
                </a:rPr>
                <a:t>VoltageSensor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198" name="Line 76"/>
            <p:cNvSpPr>
              <a:spLocks noChangeShapeType="1"/>
            </p:cNvSpPr>
            <p:nvPr/>
          </p:nvSpPr>
          <p:spPr bwMode="auto">
            <a:xfrm>
              <a:off x="5935663" y="4183063"/>
              <a:ext cx="796925"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9" name="Line 77"/>
            <p:cNvSpPr>
              <a:spLocks noChangeShapeType="1"/>
            </p:cNvSpPr>
            <p:nvPr/>
          </p:nvSpPr>
          <p:spPr bwMode="auto">
            <a:xfrm>
              <a:off x="6334126" y="3305175"/>
              <a:ext cx="0" cy="719138"/>
            </a:xfrm>
            <a:prstGeom prst="line">
              <a:avLst/>
            </a:prstGeom>
            <a:noFill/>
            <a:ln w="4"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0" name="Freeform 78"/>
            <p:cNvSpPr>
              <a:spLocks/>
            </p:cNvSpPr>
            <p:nvPr/>
          </p:nvSpPr>
          <p:spPr bwMode="auto">
            <a:xfrm>
              <a:off x="6280151" y="3135313"/>
              <a:ext cx="109538" cy="169863"/>
            </a:xfrm>
            <a:custGeom>
              <a:avLst/>
              <a:gdLst>
                <a:gd name="T0" fmla="*/ 0 w 69"/>
                <a:gd name="T1" fmla="*/ 54 h 107"/>
                <a:gd name="T2" fmla="*/ 34 w 69"/>
                <a:gd name="T3" fmla="*/ 0 h 107"/>
                <a:gd name="T4" fmla="*/ 69 w 69"/>
                <a:gd name="T5" fmla="*/ 54 h 107"/>
                <a:gd name="T6" fmla="*/ 34 w 69"/>
                <a:gd name="T7" fmla="*/ 107 h 107"/>
                <a:gd name="T8" fmla="*/ 0 w 69"/>
                <a:gd name="T9" fmla="*/ 54 h 107"/>
              </a:gdLst>
              <a:ahLst/>
              <a:cxnLst>
                <a:cxn ang="0">
                  <a:pos x="T0" y="T1"/>
                </a:cxn>
                <a:cxn ang="0">
                  <a:pos x="T2" y="T3"/>
                </a:cxn>
                <a:cxn ang="0">
                  <a:pos x="T4" y="T5"/>
                </a:cxn>
                <a:cxn ang="0">
                  <a:pos x="T6" y="T7"/>
                </a:cxn>
                <a:cxn ang="0">
                  <a:pos x="T8" y="T9"/>
                </a:cxn>
              </a:cxnLst>
              <a:rect l="0" t="0" r="r" b="b"/>
              <a:pathLst>
                <a:path w="69" h="107">
                  <a:moveTo>
                    <a:pt x="0" y="54"/>
                  </a:moveTo>
                  <a:lnTo>
                    <a:pt x="34" y="0"/>
                  </a:lnTo>
                  <a:lnTo>
                    <a:pt x="69" y="54"/>
                  </a:lnTo>
                  <a:lnTo>
                    <a:pt x="34" y="107"/>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1" name="Freeform 79"/>
            <p:cNvSpPr>
              <a:spLocks/>
            </p:cNvSpPr>
            <p:nvPr/>
          </p:nvSpPr>
          <p:spPr bwMode="auto">
            <a:xfrm>
              <a:off x="6280151" y="3135313"/>
              <a:ext cx="109538" cy="169863"/>
            </a:xfrm>
            <a:custGeom>
              <a:avLst/>
              <a:gdLst>
                <a:gd name="T0" fmla="*/ 0 w 69"/>
                <a:gd name="T1" fmla="*/ 54 h 107"/>
                <a:gd name="T2" fmla="*/ 34 w 69"/>
                <a:gd name="T3" fmla="*/ 0 h 107"/>
                <a:gd name="T4" fmla="*/ 69 w 69"/>
                <a:gd name="T5" fmla="*/ 54 h 107"/>
                <a:gd name="T6" fmla="*/ 34 w 69"/>
                <a:gd name="T7" fmla="*/ 107 h 107"/>
                <a:gd name="T8" fmla="*/ 0 w 69"/>
                <a:gd name="T9" fmla="*/ 54 h 107"/>
              </a:gdLst>
              <a:ahLst/>
              <a:cxnLst>
                <a:cxn ang="0">
                  <a:pos x="T0" y="T1"/>
                </a:cxn>
                <a:cxn ang="0">
                  <a:pos x="T2" y="T3"/>
                </a:cxn>
                <a:cxn ang="0">
                  <a:pos x="T4" y="T5"/>
                </a:cxn>
                <a:cxn ang="0">
                  <a:pos x="T6" y="T7"/>
                </a:cxn>
                <a:cxn ang="0">
                  <a:pos x="T8" y="T9"/>
                </a:cxn>
              </a:cxnLst>
              <a:rect l="0" t="0" r="r" b="b"/>
              <a:pathLst>
                <a:path w="69" h="107">
                  <a:moveTo>
                    <a:pt x="0" y="54"/>
                  </a:moveTo>
                  <a:lnTo>
                    <a:pt x="34" y="0"/>
                  </a:lnTo>
                  <a:lnTo>
                    <a:pt x="69" y="54"/>
                  </a:lnTo>
                  <a:lnTo>
                    <a:pt x="34" y="107"/>
                  </a:lnTo>
                  <a:lnTo>
                    <a:pt x="0" y="54"/>
                  </a:lnTo>
                  <a:close/>
                </a:path>
              </a:pathLst>
            </a:cu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2" name="Line 80"/>
            <p:cNvSpPr>
              <a:spLocks noChangeShapeType="1"/>
            </p:cNvSpPr>
            <p:nvPr/>
          </p:nvSpPr>
          <p:spPr bwMode="auto">
            <a:xfrm>
              <a:off x="6334126" y="4606925"/>
              <a:ext cx="0" cy="503238"/>
            </a:xfrm>
            <a:prstGeom prst="line">
              <a:avLst/>
            </a:prstGeom>
            <a:noFill/>
            <a:ln w="4"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3" name="Freeform 81"/>
            <p:cNvSpPr>
              <a:spLocks/>
            </p:cNvSpPr>
            <p:nvPr/>
          </p:nvSpPr>
          <p:spPr bwMode="auto">
            <a:xfrm>
              <a:off x="6283326" y="4435475"/>
              <a:ext cx="101600" cy="171450"/>
            </a:xfrm>
            <a:custGeom>
              <a:avLst/>
              <a:gdLst>
                <a:gd name="T0" fmla="*/ 0 w 64"/>
                <a:gd name="T1" fmla="*/ 54 h 108"/>
                <a:gd name="T2" fmla="*/ 32 w 64"/>
                <a:gd name="T3" fmla="*/ 0 h 108"/>
                <a:gd name="T4" fmla="*/ 64 w 64"/>
                <a:gd name="T5" fmla="*/ 54 h 108"/>
                <a:gd name="T6" fmla="*/ 32 w 64"/>
                <a:gd name="T7" fmla="*/ 108 h 108"/>
                <a:gd name="T8" fmla="*/ 0 w 64"/>
                <a:gd name="T9" fmla="*/ 54 h 108"/>
              </a:gdLst>
              <a:ahLst/>
              <a:cxnLst>
                <a:cxn ang="0">
                  <a:pos x="T0" y="T1"/>
                </a:cxn>
                <a:cxn ang="0">
                  <a:pos x="T2" y="T3"/>
                </a:cxn>
                <a:cxn ang="0">
                  <a:pos x="T4" y="T5"/>
                </a:cxn>
                <a:cxn ang="0">
                  <a:pos x="T6" y="T7"/>
                </a:cxn>
                <a:cxn ang="0">
                  <a:pos x="T8" y="T9"/>
                </a:cxn>
              </a:cxnLst>
              <a:rect l="0" t="0" r="r" b="b"/>
              <a:pathLst>
                <a:path w="64" h="108">
                  <a:moveTo>
                    <a:pt x="0" y="54"/>
                  </a:moveTo>
                  <a:lnTo>
                    <a:pt x="32" y="0"/>
                  </a:lnTo>
                  <a:lnTo>
                    <a:pt x="64" y="54"/>
                  </a:lnTo>
                  <a:lnTo>
                    <a:pt x="32" y="108"/>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4" name="Freeform 82"/>
            <p:cNvSpPr>
              <a:spLocks/>
            </p:cNvSpPr>
            <p:nvPr/>
          </p:nvSpPr>
          <p:spPr bwMode="auto">
            <a:xfrm>
              <a:off x="6283326" y="4435475"/>
              <a:ext cx="101600" cy="171450"/>
            </a:xfrm>
            <a:custGeom>
              <a:avLst/>
              <a:gdLst>
                <a:gd name="T0" fmla="*/ 0 w 64"/>
                <a:gd name="T1" fmla="*/ 54 h 108"/>
                <a:gd name="T2" fmla="*/ 32 w 64"/>
                <a:gd name="T3" fmla="*/ 0 h 108"/>
                <a:gd name="T4" fmla="*/ 64 w 64"/>
                <a:gd name="T5" fmla="*/ 54 h 108"/>
                <a:gd name="T6" fmla="*/ 32 w 64"/>
                <a:gd name="T7" fmla="*/ 108 h 108"/>
                <a:gd name="T8" fmla="*/ 0 w 64"/>
                <a:gd name="T9" fmla="*/ 54 h 108"/>
              </a:gdLst>
              <a:ahLst/>
              <a:cxnLst>
                <a:cxn ang="0">
                  <a:pos x="T0" y="T1"/>
                </a:cxn>
                <a:cxn ang="0">
                  <a:pos x="T2" y="T3"/>
                </a:cxn>
                <a:cxn ang="0">
                  <a:pos x="T4" y="T5"/>
                </a:cxn>
                <a:cxn ang="0">
                  <a:pos x="T6" y="T7"/>
                </a:cxn>
                <a:cxn ang="0">
                  <a:pos x="T8" y="T9"/>
                </a:cxn>
              </a:cxnLst>
              <a:rect l="0" t="0" r="r" b="b"/>
              <a:pathLst>
                <a:path w="64" h="108">
                  <a:moveTo>
                    <a:pt x="0" y="54"/>
                  </a:moveTo>
                  <a:lnTo>
                    <a:pt x="32" y="0"/>
                  </a:lnTo>
                  <a:lnTo>
                    <a:pt x="64" y="54"/>
                  </a:lnTo>
                  <a:lnTo>
                    <a:pt x="32" y="108"/>
                  </a:lnTo>
                  <a:lnTo>
                    <a:pt x="0" y="54"/>
                  </a:lnTo>
                  <a:close/>
                </a:path>
              </a:pathLst>
            </a:cu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1217" name="Driver layer"/>
          <p:cNvGrpSpPr/>
          <p:nvPr/>
        </p:nvGrpSpPr>
        <p:grpSpPr>
          <a:xfrm>
            <a:off x="828827" y="3584575"/>
            <a:ext cx="7334099" cy="1936751"/>
            <a:chOff x="828827" y="3584575"/>
            <a:chExt cx="7334099" cy="1936751"/>
          </a:xfrm>
        </p:grpSpPr>
        <p:sp>
          <p:nvSpPr>
            <p:cNvPr id="14339" name="Rectangle 6"/>
            <p:cNvSpPr>
              <a:spLocks noChangeArrowheads="1"/>
            </p:cNvSpPr>
            <p:nvPr/>
          </p:nvSpPr>
          <p:spPr bwMode="auto">
            <a:xfrm>
              <a:off x="4435476" y="5329238"/>
              <a:ext cx="1001713"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43" name="Rectangle 7"/>
            <p:cNvSpPr>
              <a:spLocks noChangeArrowheads="1"/>
            </p:cNvSpPr>
            <p:nvPr/>
          </p:nvSpPr>
          <p:spPr bwMode="auto">
            <a:xfrm>
              <a:off x="4435476" y="5329238"/>
              <a:ext cx="1001713"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8" name="Rectangle 8"/>
            <p:cNvSpPr>
              <a:spLocks noChangeArrowheads="1"/>
            </p:cNvSpPr>
            <p:nvPr/>
          </p:nvSpPr>
          <p:spPr bwMode="auto">
            <a:xfrm>
              <a:off x="4435476" y="5110163"/>
              <a:ext cx="1001713"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59" name="Rectangle 9"/>
            <p:cNvSpPr>
              <a:spLocks noChangeArrowheads="1"/>
            </p:cNvSpPr>
            <p:nvPr/>
          </p:nvSpPr>
          <p:spPr bwMode="auto">
            <a:xfrm>
              <a:off x="4435476" y="5110163"/>
              <a:ext cx="1001713"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60" name="Rectangle 10"/>
            <p:cNvSpPr>
              <a:spLocks noChangeArrowheads="1"/>
            </p:cNvSpPr>
            <p:nvPr/>
          </p:nvSpPr>
          <p:spPr bwMode="auto">
            <a:xfrm>
              <a:off x="4464051" y="5141913"/>
              <a:ext cx="9223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cs typeface="Arial" pitchFamily="34" charset="0"/>
                </a:rPr>
                <a:t>VddMeasDriver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361" name="Rectangle 11"/>
            <p:cNvSpPr>
              <a:spLocks noChangeArrowheads="1"/>
            </p:cNvSpPr>
            <p:nvPr/>
          </p:nvSpPr>
          <p:spPr bwMode="auto">
            <a:xfrm>
              <a:off x="5307013" y="5141913"/>
              <a:ext cx="9048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62" name="Rectangle 12"/>
            <p:cNvSpPr>
              <a:spLocks noChangeArrowheads="1"/>
            </p:cNvSpPr>
            <p:nvPr/>
          </p:nvSpPr>
          <p:spPr bwMode="auto">
            <a:xfrm>
              <a:off x="5340351" y="5141913"/>
              <a:ext cx="1254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0</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4363" name="Line 13"/>
            <p:cNvSpPr>
              <a:spLocks noChangeShapeType="1"/>
            </p:cNvSpPr>
            <p:nvPr/>
          </p:nvSpPr>
          <p:spPr bwMode="auto">
            <a:xfrm>
              <a:off x="4467226" y="5268913"/>
              <a:ext cx="938213"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66" name="Rectangle 16"/>
            <p:cNvSpPr>
              <a:spLocks noChangeArrowheads="1"/>
            </p:cNvSpPr>
            <p:nvPr/>
          </p:nvSpPr>
          <p:spPr bwMode="auto">
            <a:xfrm>
              <a:off x="7237413" y="5100638"/>
              <a:ext cx="817563"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2" name="Rectangle 20"/>
            <p:cNvSpPr>
              <a:spLocks noChangeArrowheads="1"/>
            </p:cNvSpPr>
            <p:nvPr/>
          </p:nvSpPr>
          <p:spPr bwMode="auto">
            <a:xfrm>
              <a:off x="3154363" y="4233863"/>
              <a:ext cx="922338"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2" name="Rectangle 21"/>
            <p:cNvSpPr>
              <a:spLocks noChangeArrowheads="1"/>
            </p:cNvSpPr>
            <p:nvPr/>
          </p:nvSpPr>
          <p:spPr bwMode="auto">
            <a:xfrm>
              <a:off x="3154363" y="4233863"/>
              <a:ext cx="922338"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3" name="Rectangle 22"/>
            <p:cNvSpPr>
              <a:spLocks noChangeArrowheads="1"/>
            </p:cNvSpPr>
            <p:nvPr/>
          </p:nvSpPr>
          <p:spPr bwMode="auto">
            <a:xfrm>
              <a:off x="3154363" y="4014788"/>
              <a:ext cx="922338"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34" name="Rectangle 23"/>
            <p:cNvSpPr>
              <a:spLocks noChangeArrowheads="1"/>
            </p:cNvSpPr>
            <p:nvPr/>
          </p:nvSpPr>
          <p:spPr bwMode="auto">
            <a:xfrm>
              <a:off x="3154363" y="4014788"/>
              <a:ext cx="922338"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5" name="Rectangle 24"/>
            <p:cNvSpPr>
              <a:spLocks noChangeArrowheads="1"/>
            </p:cNvSpPr>
            <p:nvPr/>
          </p:nvSpPr>
          <p:spPr bwMode="auto">
            <a:xfrm>
              <a:off x="3189288" y="4049713"/>
              <a:ext cx="94456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cs typeface="Arial" pitchFamily="34" charset="0"/>
                </a:rPr>
                <a:t>InstanceTokens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436" name="Line 25"/>
            <p:cNvSpPr>
              <a:spLocks noChangeShapeType="1"/>
            </p:cNvSpPr>
            <p:nvPr/>
          </p:nvSpPr>
          <p:spPr bwMode="auto">
            <a:xfrm>
              <a:off x="3186113" y="4173538"/>
              <a:ext cx="857250"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Line 40"/>
            <p:cNvSpPr>
              <a:spLocks noChangeShapeType="1"/>
            </p:cNvSpPr>
            <p:nvPr/>
          </p:nvSpPr>
          <p:spPr bwMode="auto">
            <a:xfrm>
              <a:off x="839788" y="3584575"/>
              <a:ext cx="7323138" cy="0"/>
            </a:xfrm>
            <a:prstGeom prst="line">
              <a:avLst/>
            </a:prstGeom>
            <a:noFill/>
            <a:ln w="7"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Rectangle 42"/>
            <p:cNvSpPr>
              <a:spLocks noChangeArrowheads="1"/>
            </p:cNvSpPr>
            <p:nvPr/>
          </p:nvSpPr>
          <p:spPr bwMode="auto">
            <a:xfrm>
              <a:off x="854106" y="4950937"/>
              <a:ext cx="11493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pitchFamily="34" charset="0"/>
                  <a:cs typeface="Arial" pitchFamily="34" charset="0"/>
                </a:rPr>
                <a:t>Driver Layer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43" name="Rectangle 55"/>
            <p:cNvSpPr>
              <a:spLocks noChangeArrowheads="1"/>
            </p:cNvSpPr>
            <p:nvPr/>
          </p:nvSpPr>
          <p:spPr bwMode="auto">
            <a:xfrm>
              <a:off x="5775326" y="5329238"/>
              <a:ext cx="1117600"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56"/>
            <p:cNvSpPr>
              <a:spLocks noChangeArrowheads="1"/>
            </p:cNvSpPr>
            <p:nvPr/>
          </p:nvSpPr>
          <p:spPr bwMode="auto">
            <a:xfrm>
              <a:off x="5775326" y="5329238"/>
              <a:ext cx="1117600"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57"/>
            <p:cNvSpPr>
              <a:spLocks noChangeArrowheads="1"/>
            </p:cNvSpPr>
            <p:nvPr/>
          </p:nvSpPr>
          <p:spPr bwMode="auto">
            <a:xfrm>
              <a:off x="5775326" y="5110163"/>
              <a:ext cx="111760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Rectangle 58"/>
            <p:cNvSpPr>
              <a:spLocks noChangeArrowheads="1"/>
            </p:cNvSpPr>
            <p:nvPr/>
          </p:nvSpPr>
          <p:spPr bwMode="auto">
            <a:xfrm>
              <a:off x="5775326" y="5110163"/>
              <a:ext cx="1117600"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59"/>
            <p:cNvSpPr>
              <a:spLocks noChangeArrowheads="1"/>
            </p:cNvSpPr>
            <p:nvPr/>
          </p:nvSpPr>
          <p:spPr bwMode="auto">
            <a:xfrm>
              <a:off x="5864226" y="5141913"/>
              <a:ext cx="9223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a:ln>
                    <a:noFill/>
                  </a:ln>
                  <a:solidFill>
                    <a:srgbClr val="000000"/>
                  </a:solidFill>
                  <a:effectLst/>
                  <a:latin typeface="Arial" pitchFamily="34" charset="0"/>
                  <a:cs typeface="Arial" pitchFamily="34" charset="0"/>
                </a:rPr>
                <a:t>VddMeasDriver</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48" name="Rectangle 60"/>
            <p:cNvSpPr>
              <a:spLocks noChangeArrowheads="1"/>
            </p:cNvSpPr>
            <p:nvPr/>
          </p:nvSpPr>
          <p:spPr bwMode="auto">
            <a:xfrm>
              <a:off x="6705601" y="5141913"/>
              <a:ext cx="9048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49" name="Rectangle 61"/>
            <p:cNvSpPr>
              <a:spLocks noChangeArrowheads="1"/>
            </p:cNvSpPr>
            <p:nvPr/>
          </p:nvSpPr>
          <p:spPr bwMode="auto">
            <a:xfrm>
              <a:off x="6740526" y="5141913"/>
              <a:ext cx="12541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000000"/>
                  </a:solidFill>
                  <a:effectLst/>
                  <a:latin typeface="Arial" pitchFamily="34" charset="0"/>
                  <a:cs typeface="Arial" pitchFamily="34" charset="0"/>
                </a:rPr>
                <a:t>1</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050" name="Line 62"/>
            <p:cNvSpPr>
              <a:spLocks noChangeShapeType="1"/>
            </p:cNvSpPr>
            <p:nvPr/>
          </p:nvSpPr>
          <p:spPr bwMode="auto">
            <a:xfrm>
              <a:off x="5865813" y="5268913"/>
              <a:ext cx="936625"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5" name="Rectangle 83"/>
            <p:cNvSpPr>
              <a:spLocks noChangeArrowheads="1"/>
            </p:cNvSpPr>
            <p:nvPr/>
          </p:nvSpPr>
          <p:spPr bwMode="auto">
            <a:xfrm>
              <a:off x="3149601" y="5329238"/>
              <a:ext cx="920750" cy="192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6" name="Rectangle 84"/>
            <p:cNvSpPr>
              <a:spLocks noChangeArrowheads="1"/>
            </p:cNvSpPr>
            <p:nvPr/>
          </p:nvSpPr>
          <p:spPr bwMode="auto">
            <a:xfrm>
              <a:off x="3149601" y="5329238"/>
              <a:ext cx="920750" cy="192088"/>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7" name="Rectangle 85"/>
            <p:cNvSpPr>
              <a:spLocks noChangeArrowheads="1"/>
            </p:cNvSpPr>
            <p:nvPr/>
          </p:nvSpPr>
          <p:spPr bwMode="auto">
            <a:xfrm>
              <a:off x="3149601" y="5110163"/>
              <a:ext cx="92075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08" name="Rectangle 86"/>
            <p:cNvSpPr>
              <a:spLocks noChangeArrowheads="1"/>
            </p:cNvSpPr>
            <p:nvPr/>
          </p:nvSpPr>
          <p:spPr bwMode="auto">
            <a:xfrm>
              <a:off x="3149601" y="5110163"/>
              <a:ext cx="920750" cy="219075"/>
            </a:xfrm>
            <a:prstGeom prst="rect">
              <a:avLst/>
            </a:prstGeom>
            <a:noFill/>
            <a:ln w="7"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13" name="Rectangle 87"/>
            <p:cNvSpPr>
              <a:spLocks noChangeArrowheads="1"/>
            </p:cNvSpPr>
            <p:nvPr/>
          </p:nvSpPr>
          <p:spPr bwMode="auto">
            <a:xfrm>
              <a:off x="3314701" y="5141913"/>
              <a:ext cx="6604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Arial" pitchFamily="34" charset="0"/>
                  <a:cs typeface="Arial" pitchFamily="34" charset="0"/>
                </a:rPr>
                <a:t>Repository</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214" name="Line 88"/>
            <p:cNvSpPr>
              <a:spLocks noChangeShapeType="1"/>
            </p:cNvSpPr>
            <p:nvPr/>
          </p:nvSpPr>
          <p:spPr bwMode="auto">
            <a:xfrm>
              <a:off x="3319463" y="5268913"/>
              <a:ext cx="581025" cy="0"/>
            </a:xfrm>
            <a:prstGeom prst="line">
              <a:avLst/>
            </a:prstGeom>
            <a:noFill/>
            <a:ln w="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15" name="Freeform 89"/>
            <p:cNvSpPr>
              <a:spLocks noEditPoints="1"/>
            </p:cNvSpPr>
            <p:nvPr/>
          </p:nvSpPr>
          <p:spPr bwMode="auto">
            <a:xfrm>
              <a:off x="833438" y="4783138"/>
              <a:ext cx="7329488" cy="11113"/>
            </a:xfrm>
            <a:custGeom>
              <a:avLst/>
              <a:gdLst>
                <a:gd name="T0" fmla="*/ 0 w 10304"/>
                <a:gd name="T1" fmla="*/ 8 h 16"/>
                <a:gd name="T2" fmla="*/ 200 w 10304"/>
                <a:gd name="T3" fmla="*/ 16 h 16"/>
                <a:gd name="T4" fmla="*/ 504 w 10304"/>
                <a:gd name="T5" fmla="*/ 16 h 16"/>
                <a:gd name="T6" fmla="*/ 704 w 10304"/>
                <a:gd name="T7" fmla="*/ 8 h 16"/>
                <a:gd name="T8" fmla="*/ 888 w 10304"/>
                <a:gd name="T9" fmla="*/ 0 h 16"/>
                <a:gd name="T10" fmla="*/ 968 w 10304"/>
                <a:gd name="T11" fmla="*/ 0 h 16"/>
                <a:gd name="T12" fmla="*/ 968 w 10304"/>
                <a:gd name="T13" fmla="*/ 0 h 16"/>
                <a:gd name="T14" fmla="*/ 1152 w 10304"/>
                <a:gd name="T15" fmla="*/ 8 h 16"/>
                <a:gd name="T16" fmla="*/ 1352 w 10304"/>
                <a:gd name="T17" fmla="*/ 16 h 16"/>
                <a:gd name="T18" fmla="*/ 1656 w 10304"/>
                <a:gd name="T19" fmla="*/ 16 h 16"/>
                <a:gd name="T20" fmla="*/ 1856 w 10304"/>
                <a:gd name="T21" fmla="*/ 8 h 16"/>
                <a:gd name="T22" fmla="*/ 2040 w 10304"/>
                <a:gd name="T23" fmla="*/ 0 h 16"/>
                <a:gd name="T24" fmla="*/ 2120 w 10304"/>
                <a:gd name="T25" fmla="*/ 0 h 16"/>
                <a:gd name="T26" fmla="*/ 2120 w 10304"/>
                <a:gd name="T27" fmla="*/ 0 h 16"/>
                <a:gd name="T28" fmla="*/ 2304 w 10304"/>
                <a:gd name="T29" fmla="*/ 8 h 16"/>
                <a:gd name="T30" fmla="*/ 2504 w 10304"/>
                <a:gd name="T31" fmla="*/ 16 h 16"/>
                <a:gd name="T32" fmla="*/ 2808 w 10304"/>
                <a:gd name="T33" fmla="*/ 16 h 16"/>
                <a:gd name="T34" fmla="*/ 3008 w 10304"/>
                <a:gd name="T35" fmla="*/ 8 h 16"/>
                <a:gd name="T36" fmla="*/ 3192 w 10304"/>
                <a:gd name="T37" fmla="*/ 0 h 16"/>
                <a:gd name="T38" fmla="*/ 3272 w 10304"/>
                <a:gd name="T39" fmla="*/ 0 h 16"/>
                <a:gd name="T40" fmla="*/ 3272 w 10304"/>
                <a:gd name="T41" fmla="*/ 0 h 16"/>
                <a:gd name="T42" fmla="*/ 3456 w 10304"/>
                <a:gd name="T43" fmla="*/ 8 h 16"/>
                <a:gd name="T44" fmla="*/ 3656 w 10304"/>
                <a:gd name="T45" fmla="*/ 16 h 16"/>
                <a:gd name="T46" fmla="*/ 3960 w 10304"/>
                <a:gd name="T47" fmla="*/ 16 h 16"/>
                <a:gd name="T48" fmla="*/ 4160 w 10304"/>
                <a:gd name="T49" fmla="*/ 8 h 16"/>
                <a:gd name="T50" fmla="*/ 4344 w 10304"/>
                <a:gd name="T51" fmla="*/ 0 h 16"/>
                <a:gd name="T52" fmla="*/ 4424 w 10304"/>
                <a:gd name="T53" fmla="*/ 0 h 16"/>
                <a:gd name="T54" fmla="*/ 4424 w 10304"/>
                <a:gd name="T55" fmla="*/ 0 h 16"/>
                <a:gd name="T56" fmla="*/ 4608 w 10304"/>
                <a:gd name="T57" fmla="*/ 8 h 16"/>
                <a:gd name="T58" fmla="*/ 4808 w 10304"/>
                <a:gd name="T59" fmla="*/ 16 h 16"/>
                <a:gd name="T60" fmla="*/ 5112 w 10304"/>
                <a:gd name="T61" fmla="*/ 16 h 16"/>
                <a:gd name="T62" fmla="*/ 5312 w 10304"/>
                <a:gd name="T63" fmla="*/ 8 h 16"/>
                <a:gd name="T64" fmla="*/ 5496 w 10304"/>
                <a:gd name="T65" fmla="*/ 0 h 16"/>
                <a:gd name="T66" fmla="*/ 5576 w 10304"/>
                <a:gd name="T67" fmla="*/ 0 h 16"/>
                <a:gd name="T68" fmla="*/ 5576 w 10304"/>
                <a:gd name="T69" fmla="*/ 0 h 16"/>
                <a:gd name="T70" fmla="*/ 5760 w 10304"/>
                <a:gd name="T71" fmla="*/ 8 h 16"/>
                <a:gd name="T72" fmla="*/ 5960 w 10304"/>
                <a:gd name="T73" fmla="*/ 16 h 16"/>
                <a:gd name="T74" fmla="*/ 6264 w 10304"/>
                <a:gd name="T75" fmla="*/ 16 h 16"/>
                <a:gd name="T76" fmla="*/ 6464 w 10304"/>
                <a:gd name="T77" fmla="*/ 8 h 16"/>
                <a:gd name="T78" fmla="*/ 6648 w 10304"/>
                <a:gd name="T79" fmla="*/ 0 h 16"/>
                <a:gd name="T80" fmla="*/ 6728 w 10304"/>
                <a:gd name="T81" fmla="*/ 0 h 16"/>
                <a:gd name="T82" fmla="*/ 6728 w 10304"/>
                <a:gd name="T83" fmla="*/ 0 h 16"/>
                <a:gd name="T84" fmla="*/ 6912 w 10304"/>
                <a:gd name="T85" fmla="*/ 8 h 16"/>
                <a:gd name="T86" fmla="*/ 7112 w 10304"/>
                <a:gd name="T87" fmla="*/ 16 h 16"/>
                <a:gd name="T88" fmla="*/ 7416 w 10304"/>
                <a:gd name="T89" fmla="*/ 16 h 16"/>
                <a:gd name="T90" fmla="*/ 7616 w 10304"/>
                <a:gd name="T91" fmla="*/ 8 h 16"/>
                <a:gd name="T92" fmla="*/ 7800 w 10304"/>
                <a:gd name="T93" fmla="*/ 0 h 16"/>
                <a:gd name="T94" fmla="*/ 7880 w 10304"/>
                <a:gd name="T95" fmla="*/ 0 h 16"/>
                <a:gd name="T96" fmla="*/ 7880 w 10304"/>
                <a:gd name="T97" fmla="*/ 0 h 16"/>
                <a:gd name="T98" fmla="*/ 8064 w 10304"/>
                <a:gd name="T99" fmla="*/ 8 h 16"/>
                <a:gd name="T100" fmla="*/ 8264 w 10304"/>
                <a:gd name="T101" fmla="*/ 16 h 16"/>
                <a:gd name="T102" fmla="*/ 8568 w 10304"/>
                <a:gd name="T103" fmla="*/ 16 h 16"/>
                <a:gd name="T104" fmla="*/ 8768 w 10304"/>
                <a:gd name="T105" fmla="*/ 8 h 16"/>
                <a:gd name="T106" fmla="*/ 8952 w 10304"/>
                <a:gd name="T107" fmla="*/ 0 h 16"/>
                <a:gd name="T108" fmla="*/ 9032 w 10304"/>
                <a:gd name="T109" fmla="*/ 0 h 16"/>
                <a:gd name="T110" fmla="*/ 9032 w 10304"/>
                <a:gd name="T111" fmla="*/ 0 h 16"/>
                <a:gd name="T112" fmla="*/ 9216 w 10304"/>
                <a:gd name="T113" fmla="*/ 8 h 16"/>
                <a:gd name="T114" fmla="*/ 9416 w 10304"/>
                <a:gd name="T115" fmla="*/ 16 h 16"/>
                <a:gd name="T116" fmla="*/ 9720 w 10304"/>
                <a:gd name="T117" fmla="*/ 16 h 16"/>
                <a:gd name="T118" fmla="*/ 9920 w 10304"/>
                <a:gd name="T119" fmla="*/ 8 h 16"/>
                <a:gd name="T120" fmla="*/ 10104 w 10304"/>
                <a:gd name="T121" fmla="*/ 0 h 16"/>
                <a:gd name="T122" fmla="*/ 10184 w 10304"/>
                <a:gd name="T123" fmla="*/ 0 h 16"/>
                <a:gd name="T124" fmla="*/ 10184 w 10304"/>
                <a:gd name="T1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04" h="16">
                  <a:moveTo>
                    <a:pt x="8" y="0"/>
                  </a:moveTo>
                  <a:lnTo>
                    <a:pt x="120" y="0"/>
                  </a:lnTo>
                  <a:cubicBezTo>
                    <a:pt x="124" y="0"/>
                    <a:pt x="128" y="4"/>
                    <a:pt x="128" y="8"/>
                  </a:cubicBezTo>
                  <a:cubicBezTo>
                    <a:pt x="128" y="12"/>
                    <a:pt x="124" y="16"/>
                    <a:pt x="120" y="16"/>
                  </a:cubicBezTo>
                  <a:lnTo>
                    <a:pt x="8" y="16"/>
                  </a:lnTo>
                  <a:cubicBezTo>
                    <a:pt x="3" y="16"/>
                    <a:pt x="0" y="12"/>
                    <a:pt x="0" y="8"/>
                  </a:cubicBezTo>
                  <a:cubicBezTo>
                    <a:pt x="0" y="4"/>
                    <a:pt x="3" y="0"/>
                    <a:pt x="8" y="0"/>
                  </a:cubicBezTo>
                  <a:close/>
                  <a:moveTo>
                    <a:pt x="200" y="0"/>
                  </a:moveTo>
                  <a:lnTo>
                    <a:pt x="312" y="0"/>
                  </a:lnTo>
                  <a:cubicBezTo>
                    <a:pt x="316" y="0"/>
                    <a:pt x="320" y="4"/>
                    <a:pt x="320" y="8"/>
                  </a:cubicBezTo>
                  <a:cubicBezTo>
                    <a:pt x="320" y="12"/>
                    <a:pt x="316" y="16"/>
                    <a:pt x="312" y="16"/>
                  </a:cubicBezTo>
                  <a:lnTo>
                    <a:pt x="200" y="16"/>
                  </a:lnTo>
                  <a:cubicBezTo>
                    <a:pt x="195" y="16"/>
                    <a:pt x="192" y="12"/>
                    <a:pt x="192" y="8"/>
                  </a:cubicBezTo>
                  <a:cubicBezTo>
                    <a:pt x="192" y="4"/>
                    <a:pt x="195" y="0"/>
                    <a:pt x="200" y="0"/>
                  </a:cubicBezTo>
                  <a:close/>
                  <a:moveTo>
                    <a:pt x="392" y="0"/>
                  </a:moveTo>
                  <a:lnTo>
                    <a:pt x="504" y="0"/>
                  </a:lnTo>
                  <a:cubicBezTo>
                    <a:pt x="508" y="0"/>
                    <a:pt x="512" y="4"/>
                    <a:pt x="512" y="8"/>
                  </a:cubicBezTo>
                  <a:cubicBezTo>
                    <a:pt x="512" y="12"/>
                    <a:pt x="508" y="16"/>
                    <a:pt x="504" y="16"/>
                  </a:cubicBezTo>
                  <a:lnTo>
                    <a:pt x="392" y="16"/>
                  </a:lnTo>
                  <a:cubicBezTo>
                    <a:pt x="387" y="16"/>
                    <a:pt x="384" y="12"/>
                    <a:pt x="384" y="8"/>
                  </a:cubicBezTo>
                  <a:cubicBezTo>
                    <a:pt x="384" y="4"/>
                    <a:pt x="387" y="0"/>
                    <a:pt x="392" y="0"/>
                  </a:cubicBezTo>
                  <a:close/>
                  <a:moveTo>
                    <a:pt x="584" y="0"/>
                  </a:moveTo>
                  <a:lnTo>
                    <a:pt x="696" y="0"/>
                  </a:lnTo>
                  <a:cubicBezTo>
                    <a:pt x="700" y="0"/>
                    <a:pt x="704" y="4"/>
                    <a:pt x="704" y="8"/>
                  </a:cubicBezTo>
                  <a:cubicBezTo>
                    <a:pt x="704" y="12"/>
                    <a:pt x="700" y="16"/>
                    <a:pt x="696" y="16"/>
                  </a:cubicBezTo>
                  <a:lnTo>
                    <a:pt x="584" y="16"/>
                  </a:lnTo>
                  <a:cubicBezTo>
                    <a:pt x="579" y="16"/>
                    <a:pt x="576" y="12"/>
                    <a:pt x="576" y="8"/>
                  </a:cubicBezTo>
                  <a:cubicBezTo>
                    <a:pt x="576" y="4"/>
                    <a:pt x="579" y="0"/>
                    <a:pt x="584" y="0"/>
                  </a:cubicBezTo>
                  <a:close/>
                  <a:moveTo>
                    <a:pt x="776" y="0"/>
                  </a:moveTo>
                  <a:lnTo>
                    <a:pt x="888" y="0"/>
                  </a:lnTo>
                  <a:cubicBezTo>
                    <a:pt x="892" y="0"/>
                    <a:pt x="896" y="4"/>
                    <a:pt x="896" y="8"/>
                  </a:cubicBezTo>
                  <a:cubicBezTo>
                    <a:pt x="896" y="12"/>
                    <a:pt x="892" y="16"/>
                    <a:pt x="888" y="16"/>
                  </a:cubicBezTo>
                  <a:lnTo>
                    <a:pt x="776" y="16"/>
                  </a:lnTo>
                  <a:cubicBezTo>
                    <a:pt x="771" y="16"/>
                    <a:pt x="768" y="12"/>
                    <a:pt x="768" y="8"/>
                  </a:cubicBezTo>
                  <a:cubicBezTo>
                    <a:pt x="768" y="4"/>
                    <a:pt x="771" y="0"/>
                    <a:pt x="776" y="0"/>
                  </a:cubicBezTo>
                  <a:close/>
                  <a:moveTo>
                    <a:pt x="968" y="0"/>
                  </a:moveTo>
                  <a:lnTo>
                    <a:pt x="1080" y="0"/>
                  </a:lnTo>
                  <a:cubicBezTo>
                    <a:pt x="1084" y="0"/>
                    <a:pt x="1088" y="4"/>
                    <a:pt x="1088" y="8"/>
                  </a:cubicBezTo>
                  <a:cubicBezTo>
                    <a:pt x="1088" y="12"/>
                    <a:pt x="1084" y="16"/>
                    <a:pt x="1080" y="16"/>
                  </a:cubicBezTo>
                  <a:lnTo>
                    <a:pt x="968" y="16"/>
                  </a:lnTo>
                  <a:cubicBezTo>
                    <a:pt x="963" y="16"/>
                    <a:pt x="960" y="12"/>
                    <a:pt x="960" y="8"/>
                  </a:cubicBezTo>
                  <a:cubicBezTo>
                    <a:pt x="960" y="4"/>
                    <a:pt x="963" y="0"/>
                    <a:pt x="968" y="0"/>
                  </a:cubicBezTo>
                  <a:close/>
                  <a:moveTo>
                    <a:pt x="1160" y="0"/>
                  </a:moveTo>
                  <a:lnTo>
                    <a:pt x="1272" y="0"/>
                  </a:lnTo>
                  <a:cubicBezTo>
                    <a:pt x="1276" y="0"/>
                    <a:pt x="1280" y="4"/>
                    <a:pt x="1280" y="8"/>
                  </a:cubicBezTo>
                  <a:cubicBezTo>
                    <a:pt x="1280" y="12"/>
                    <a:pt x="1276" y="16"/>
                    <a:pt x="1272" y="16"/>
                  </a:cubicBezTo>
                  <a:lnTo>
                    <a:pt x="1160" y="16"/>
                  </a:lnTo>
                  <a:cubicBezTo>
                    <a:pt x="1155" y="16"/>
                    <a:pt x="1152" y="12"/>
                    <a:pt x="1152" y="8"/>
                  </a:cubicBezTo>
                  <a:cubicBezTo>
                    <a:pt x="1152" y="4"/>
                    <a:pt x="1155" y="0"/>
                    <a:pt x="1160" y="0"/>
                  </a:cubicBezTo>
                  <a:close/>
                  <a:moveTo>
                    <a:pt x="1352" y="0"/>
                  </a:moveTo>
                  <a:lnTo>
                    <a:pt x="1464" y="0"/>
                  </a:lnTo>
                  <a:cubicBezTo>
                    <a:pt x="1468" y="0"/>
                    <a:pt x="1472" y="4"/>
                    <a:pt x="1472" y="8"/>
                  </a:cubicBezTo>
                  <a:cubicBezTo>
                    <a:pt x="1472" y="12"/>
                    <a:pt x="1468" y="16"/>
                    <a:pt x="1464" y="16"/>
                  </a:cubicBezTo>
                  <a:lnTo>
                    <a:pt x="1352" y="16"/>
                  </a:lnTo>
                  <a:cubicBezTo>
                    <a:pt x="1347" y="16"/>
                    <a:pt x="1344" y="12"/>
                    <a:pt x="1344" y="8"/>
                  </a:cubicBezTo>
                  <a:cubicBezTo>
                    <a:pt x="1344" y="4"/>
                    <a:pt x="1347" y="0"/>
                    <a:pt x="1352" y="0"/>
                  </a:cubicBezTo>
                  <a:close/>
                  <a:moveTo>
                    <a:pt x="1544" y="0"/>
                  </a:moveTo>
                  <a:lnTo>
                    <a:pt x="1656" y="0"/>
                  </a:lnTo>
                  <a:cubicBezTo>
                    <a:pt x="1660" y="0"/>
                    <a:pt x="1664" y="4"/>
                    <a:pt x="1664" y="8"/>
                  </a:cubicBezTo>
                  <a:cubicBezTo>
                    <a:pt x="1664" y="12"/>
                    <a:pt x="1660" y="16"/>
                    <a:pt x="1656" y="16"/>
                  </a:cubicBezTo>
                  <a:lnTo>
                    <a:pt x="1544" y="16"/>
                  </a:lnTo>
                  <a:cubicBezTo>
                    <a:pt x="1539" y="16"/>
                    <a:pt x="1536" y="12"/>
                    <a:pt x="1536" y="8"/>
                  </a:cubicBezTo>
                  <a:cubicBezTo>
                    <a:pt x="1536" y="4"/>
                    <a:pt x="1539" y="0"/>
                    <a:pt x="1544" y="0"/>
                  </a:cubicBezTo>
                  <a:close/>
                  <a:moveTo>
                    <a:pt x="1736" y="0"/>
                  </a:moveTo>
                  <a:lnTo>
                    <a:pt x="1848" y="0"/>
                  </a:lnTo>
                  <a:cubicBezTo>
                    <a:pt x="1852" y="0"/>
                    <a:pt x="1856" y="4"/>
                    <a:pt x="1856" y="8"/>
                  </a:cubicBezTo>
                  <a:cubicBezTo>
                    <a:pt x="1856" y="12"/>
                    <a:pt x="1852" y="16"/>
                    <a:pt x="1848" y="16"/>
                  </a:cubicBezTo>
                  <a:lnTo>
                    <a:pt x="1736" y="16"/>
                  </a:lnTo>
                  <a:cubicBezTo>
                    <a:pt x="1731" y="16"/>
                    <a:pt x="1728" y="12"/>
                    <a:pt x="1728" y="8"/>
                  </a:cubicBezTo>
                  <a:cubicBezTo>
                    <a:pt x="1728" y="4"/>
                    <a:pt x="1731" y="0"/>
                    <a:pt x="1736" y="0"/>
                  </a:cubicBezTo>
                  <a:close/>
                  <a:moveTo>
                    <a:pt x="1928" y="0"/>
                  </a:moveTo>
                  <a:lnTo>
                    <a:pt x="2040" y="0"/>
                  </a:lnTo>
                  <a:cubicBezTo>
                    <a:pt x="2044" y="0"/>
                    <a:pt x="2048" y="4"/>
                    <a:pt x="2048" y="8"/>
                  </a:cubicBezTo>
                  <a:cubicBezTo>
                    <a:pt x="2048" y="12"/>
                    <a:pt x="2044" y="16"/>
                    <a:pt x="2040" y="16"/>
                  </a:cubicBezTo>
                  <a:lnTo>
                    <a:pt x="1928" y="16"/>
                  </a:lnTo>
                  <a:cubicBezTo>
                    <a:pt x="1923" y="16"/>
                    <a:pt x="1920" y="12"/>
                    <a:pt x="1920" y="8"/>
                  </a:cubicBezTo>
                  <a:cubicBezTo>
                    <a:pt x="1920" y="4"/>
                    <a:pt x="1923" y="0"/>
                    <a:pt x="1928" y="0"/>
                  </a:cubicBezTo>
                  <a:close/>
                  <a:moveTo>
                    <a:pt x="2120" y="0"/>
                  </a:moveTo>
                  <a:lnTo>
                    <a:pt x="2232" y="0"/>
                  </a:lnTo>
                  <a:cubicBezTo>
                    <a:pt x="2236" y="0"/>
                    <a:pt x="2240" y="4"/>
                    <a:pt x="2240" y="8"/>
                  </a:cubicBezTo>
                  <a:cubicBezTo>
                    <a:pt x="2240" y="12"/>
                    <a:pt x="2236" y="16"/>
                    <a:pt x="2232" y="16"/>
                  </a:cubicBezTo>
                  <a:lnTo>
                    <a:pt x="2120" y="16"/>
                  </a:lnTo>
                  <a:cubicBezTo>
                    <a:pt x="2115" y="16"/>
                    <a:pt x="2112" y="12"/>
                    <a:pt x="2112" y="8"/>
                  </a:cubicBezTo>
                  <a:cubicBezTo>
                    <a:pt x="2112" y="4"/>
                    <a:pt x="2115" y="0"/>
                    <a:pt x="2120" y="0"/>
                  </a:cubicBezTo>
                  <a:close/>
                  <a:moveTo>
                    <a:pt x="2312" y="0"/>
                  </a:moveTo>
                  <a:lnTo>
                    <a:pt x="2424" y="0"/>
                  </a:lnTo>
                  <a:cubicBezTo>
                    <a:pt x="2428" y="0"/>
                    <a:pt x="2432" y="4"/>
                    <a:pt x="2432" y="8"/>
                  </a:cubicBezTo>
                  <a:cubicBezTo>
                    <a:pt x="2432" y="12"/>
                    <a:pt x="2428" y="16"/>
                    <a:pt x="2424" y="16"/>
                  </a:cubicBezTo>
                  <a:lnTo>
                    <a:pt x="2312" y="16"/>
                  </a:lnTo>
                  <a:cubicBezTo>
                    <a:pt x="2307" y="16"/>
                    <a:pt x="2304" y="12"/>
                    <a:pt x="2304" y="8"/>
                  </a:cubicBezTo>
                  <a:cubicBezTo>
                    <a:pt x="2304" y="4"/>
                    <a:pt x="2307" y="0"/>
                    <a:pt x="2312" y="0"/>
                  </a:cubicBezTo>
                  <a:close/>
                  <a:moveTo>
                    <a:pt x="2504" y="0"/>
                  </a:moveTo>
                  <a:lnTo>
                    <a:pt x="2616" y="0"/>
                  </a:lnTo>
                  <a:cubicBezTo>
                    <a:pt x="2620" y="0"/>
                    <a:pt x="2624" y="4"/>
                    <a:pt x="2624" y="8"/>
                  </a:cubicBezTo>
                  <a:cubicBezTo>
                    <a:pt x="2624" y="12"/>
                    <a:pt x="2620" y="16"/>
                    <a:pt x="2616" y="16"/>
                  </a:cubicBezTo>
                  <a:lnTo>
                    <a:pt x="2504" y="16"/>
                  </a:lnTo>
                  <a:cubicBezTo>
                    <a:pt x="2499" y="16"/>
                    <a:pt x="2496" y="12"/>
                    <a:pt x="2496" y="8"/>
                  </a:cubicBezTo>
                  <a:cubicBezTo>
                    <a:pt x="2496" y="4"/>
                    <a:pt x="2499" y="0"/>
                    <a:pt x="2504" y="0"/>
                  </a:cubicBezTo>
                  <a:close/>
                  <a:moveTo>
                    <a:pt x="2696" y="0"/>
                  </a:moveTo>
                  <a:lnTo>
                    <a:pt x="2808" y="0"/>
                  </a:lnTo>
                  <a:cubicBezTo>
                    <a:pt x="2812" y="0"/>
                    <a:pt x="2816" y="4"/>
                    <a:pt x="2816" y="8"/>
                  </a:cubicBezTo>
                  <a:cubicBezTo>
                    <a:pt x="2816" y="12"/>
                    <a:pt x="2812" y="16"/>
                    <a:pt x="2808" y="16"/>
                  </a:cubicBezTo>
                  <a:lnTo>
                    <a:pt x="2696" y="16"/>
                  </a:lnTo>
                  <a:cubicBezTo>
                    <a:pt x="2691" y="16"/>
                    <a:pt x="2688" y="12"/>
                    <a:pt x="2688" y="8"/>
                  </a:cubicBezTo>
                  <a:cubicBezTo>
                    <a:pt x="2688" y="4"/>
                    <a:pt x="2691" y="0"/>
                    <a:pt x="2696" y="0"/>
                  </a:cubicBezTo>
                  <a:close/>
                  <a:moveTo>
                    <a:pt x="2888" y="0"/>
                  </a:moveTo>
                  <a:lnTo>
                    <a:pt x="3000" y="0"/>
                  </a:lnTo>
                  <a:cubicBezTo>
                    <a:pt x="3004" y="0"/>
                    <a:pt x="3008" y="4"/>
                    <a:pt x="3008" y="8"/>
                  </a:cubicBezTo>
                  <a:cubicBezTo>
                    <a:pt x="3008" y="12"/>
                    <a:pt x="3004" y="16"/>
                    <a:pt x="3000" y="16"/>
                  </a:cubicBezTo>
                  <a:lnTo>
                    <a:pt x="2888" y="16"/>
                  </a:lnTo>
                  <a:cubicBezTo>
                    <a:pt x="2883" y="16"/>
                    <a:pt x="2880" y="12"/>
                    <a:pt x="2880" y="8"/>
                  </a:cubicBezTo>
                  <a:cubicBezTo>
                    <a:pt x="2880" y="4"/>
                    <a:pt x="2883" y="0"/>
                    <a:pt x="2888" y="0"/>
                  </a:cubicBezTo>
                  <a:close/>
                  <a:moveTo>
                    <a:pt x="3080" y="0"/>
                  </a:moveTo>
                  <a:lnTo>
                    <a:pt x="3192" y="0"/>
                  </a:lnTo>
                  <a:cubicBezTo>
                    <a:pt x="3196" y="0"/>
                    <a:pt x="3200" y="4"/>
                    <a:pt x="3200" y="8"/>
                  </a:cubicBezTo>
                  <a:cubicBezTo>
                    <a:pt x="3200" y="12"/>
                    <a:pt x="3196" y="16"/>
                    <a:pt x="3192" y="16"/>
                  </a:cubicBezTo>
                  <a:lnTo>
                    <a:pt x="3080" y="16"/>
                  </a:lnTo>
                  <a:cubicBezTo>
                    <a:pt x="3075" y="16"/>
                    <a:pt x="3072" y="12"/>
                    <a:pt x="3072" y="8"/>
                  </a:cubicBezTo>
                  <a:cubicBezTo>
                    <a:pt x="3072" y="4"/>
                    <a:pt x="3075" y="0"/>
                    <a:pt x="3080" y="0"/>
                  </a:cubicBezTo>
                  <a:close/>
                  <a:moveTo>
                    <a:pt x="3272" y="0"/>
                  </a:moveTo>
                  <a:lnTo>
                    <a:pt x="3384" y="0"/>
                  </a:lnTo>
                  <a:cubicBezTo>
                    <a:pt x="3388" y="0"/>
                    <a:pt x="3392" y="4"/>
                    <a:pt x="3392" y="8"/>
                  </a:cubicBezTo>
                  <a:cubicBezTo>
                    <a:pt x="3392" y="12"/>
                    <a:pt x="3388" y="16"/>
                    <a:pt x="3384" y="16"/>
                  </a:cubicBezTo>
                  <a:lnTo>
                    <a:pt x="3272" y="16"/>
                  </a:lnTo>
                  <a:cubicBezTo>
                    <a:pt x="3267" y="16"/>
                    <a:pt x="3264" y="12"/>
                    <a:pt x="3264" y="8"/>
                  </a:cubicBezTo>
                  <a:cubicBezTo>
                    <a:pt x="3264" y="4"/>
                    <a:pt x="3267" y="0"/>
                    <a:pt x="3272" y="0"/>
                  </a:cubicBezTo>
                  <a:close/>
                  <a:moveTo>
                    <a:pt x="3464" y="0"/>
                  </a:moveTo>
                  <a:lnTo>
                    <a:pt x="3576" y="0"/>
                  </a:lnTo>
                  <a:cubicBezTo>
                    <a:pt x="3580" y="0"/>
                    <a:pt x="3584" y="4"/>
                    <a:pt x="3584" y="8"/>
                  </a:cubicBezTo>
                  <a:cubicBezTo>
                    <a:pt x="3584" y="12"/>
                    <a:pt x="3580" y="16"/>
                    <a:pt x="3576" y="16"/>
                  </a:cubicBezTo>
                  <a:lnTo>
                    <a:pt x="3464" y="16"/>
                  </a:lnTo>
                  <a:cubicBezTo>
                    <a:pt x="3459" y="16"/>
                    <a:pt x="3456" y="12"/>
                    <a:pt x="3456" y="8"/>
                  </a:cubicBezTo>
                  <a:cubicBezTo>
                    <a:pt x="3456" y="4"/>
                    <a:pt x="3459" y="0"/>
                    <a:pt x="3464" y="0"/>
                  </a:cubicBezTo>
                  <a:close/>
                  <a:moveTo>
                    <a:pt x="3656" y="0"/>
                  </a:moveTo>
                  <a:lnTo>
                    <a:pt x="3768" y="0"/>
                  </a:lnTo>
                  <a:cubicBezTo>
                    <a:pt x="3772" y="0"/>
                    <a:pt x="3776" y="4"/>
                    <a:pt x="3776" y="8"/>
                  </a:cubicBezTo>
                  <a:cubicBezTo>
                    <a:pt x="3776" y="12"/>
                    <a:pt x="3772" y="16"/>
                    <a:pt x="3768" y="16"/>
                  </a:cubicBezTo>
                  <a:lnTo>
                    <a:pt x="3656" y="16"/>
                  </a:lnTo>
                  <a:cubicBezTo>
                    <a:pt x="3651" y="16"/>
                    <a:pt x="3648" y="12"/>
                    <a:pt x="3648" y="8"/>
                  </a:cubicBezTo>
                  <a:cubicBezTo>
                    <a:pt x="3648" y="4"/>
                    <a:pt x="3651" y="0"/>
                    <a:pt x="3656" y="0"/>
                  </a:cubicBezTo>
                  <a:close/>
                  <a:moveTo>
                    <a:pt x="3848" y="0"/>
                  </a:moveTo>
                  <a:lnTo>
                    <a:pt x="3960" y="0"/>
                  </a:lnTo>
                  <a:cubicBezTo>
                    <a:pt x="3964" y="0"/>
                    <a:pt x="3968" y="4"/>
                    <a:pt x="3968" y="8"/>
                  </a:cubicBezTo>
                  <a:cubicBezTo>
                    <a:pt x="3968" y="12"/>
                    <a:pt x="3964" y="16"/>
                    <a:pt x="3960" y="16"/>
                  </a:cubicBezTo>
                  <a:lnTo>
                    <a:pt x="3848" y="16"/>
                  </a:lnTo>
                  <a:cubicBezTo>
                    <a:pt x="3843" y="16"/>
                    <a:pt x="3840" y="12"/>
                    <a:pt x="3840" y="8"/>
                  </a:cubicBezTo>
                  <a:cubicBezTo>
                    <a:pt x="3840" y="4"/>
                    <a:pt x="3843" y="0"/>
                    <a:pt x="3848" y="0"/>
                  </a:cubicBezTo>
                  <a:close/>
                  <a:moveTo>
                    <a:pt x="4040" y="0"/>
                  </a:moveTo>
                  <a:lnTo>
                    <a:pt x="4152" y="0"/>
                  </a:lnTo>
                  <a:cubicBezTo>
                    <a:pt x="4156" y="0"/>
                    <a:pt x="4160" y="4"/>
                    <a:pt x="4160" y="8"/>
                  </a:cubicBezTo>
                  <a:cubicBezTo>
                    <a:pt x="4160" y="12"/>
                    <a:pt x="4156" y="16"/>
                    <a:pt x="4152" y="16"/>
                  </a:cubicBezTo>
                  <a:lnTo>
                    <a:pt x="4040" y="16"/>
                  </a:lnTo>
                  <a:cubicBezTo>
                    <a:pt x="4035" y="16"/>
                    <a:pt x="4032" y="12"/>
                    <a:pt x="4032" y="8"/>
                  </a:cubicBezTo>
                  <a:cubicBezTo>
                    <a:pt x="4032" y="4"/>
                    <a:pt x="4035" y="0"/>
                    <a:pt x="4040" y="0"/>
                  </a:cubicBezTo>
                  <a:close/>
                  <a:moveTo>
                    <a:pt x="4232" y="0"/>
                  </a:moveTo>
                  <a:lnTo>
                    <a:pt x="4344" y="0"/>
                  </a:lnTo>
                  <a:cubicBezTo>
                    <a:pt x="4348" y="0"/>
                    <a:pt x="4352" y="4"/>
                    <a:pt x="4352" y="8"/>
                  </a:cubicBezTo>
                  <a:cubicBezTo>
                    <a:pt x="4352" y="12"/>
                    <a:pt x="4348" y="16"/>
                    <a:pt x="4344" y="16"/>
                  </a:cubicBezTo>
                  <a:lnTo>
                    <a:pt x="4232" y="16"/>
                  </a:lnTo>
                  <a:cubicBezTo>
                    <a:pt x="4227" y="16"/>
                    <a:pt x="4224" y="12"/>
                    <a:pt x="4224" y="8"/>
                  </a:cubicBezTo>
                  <a:cubicBezTo>
                    <a:pt x="4224" y="4"/>
                    <a:pt x="4227" y="0"/>
                    <a:pt x="4232" y="0"/>
                  </a:cubicBezTo>
                  <a:close/>
                  <a:moveTo>
                    <a:pt x="4424" y="0"/>
                  </a:moveTo>
                  <a:lnTo>
                    <a:pt x="4536" y="0"/>
                  </a:lnTo>
                  <a:cubicBezTo>
                    <a:pt x="4540" y="0"/>
                    <a:pt x="4544" y="4"/>
                    <a:pt x="4544" y="8"/>
                  </a:cubicBezTo>
                  <a:cubicBezTo>
                    <a:pt x="4544" y="12"/>
                    <a:pt x="4540" y="16"/>
                    <a:pt x="4536" y="16"/>
                  </a:cubicBezTo>
                  <a:lnTo>
                    <a:pt x="4424" y="16"/>
                  </a:lnTo>
                  <a:cubicBezTo>
                    <a:pt x="4419" y="16"/>
                    <a:pt x="4416" y="12"/>
                    <a:pt x="4416" y="8"/>
                  </a:cubicBezTo>
                  <a:cubicBezTo>
                    <a:pt x="4416" y="4"/>
                    <a:pt x="4419" y="0"/>
                    <a:pt x="4424" y="0"/>
                  </a:cubicBezTo>
                  <a:close/>
                  <a:moveTo>
                    <a:pt x="4616" y="0"/>
                  </a:moveTo>
                  <a:lnTo>
                    <a:pt x="4728" y="0"/>
                  </a:lnTo>
                  <a:cubicBezTo>
                    <a:pt x="4732" y="0"/>
                    <a:pt x="4736" y="4"/>
                    <a:pt x="4736" y="8"/>
                  </a:cubicBezTo>
                  <a:cubicBezTo>
                    <a:pt x="4736" y="12"/>
                    <a:pt x="4732" y="16"/>
                    <a:pt x="4728" y="16"/>
                  </a:cubicBezTo>
                  <a:lnTo>
                    <a:pt x="4616" y="16"/>
                  </a:lnTo>
                  <a:cubicBezTo>
                    <a:pt x="4611" y="16"/>
                    <a:pt x="4608" y="12"/>
                    <a:pt x="4608" y="8"/>
                  </a:cubicBezTo>
                  <a:cubicBezTo>
                    <a:pt x="4608" y="4"/>
                    <a:pt x="4611" y="0"/>
                    <a:pt x="4616" y="0"/>
                  </a:cubicBezTo>
                  <a:close/>
                  <a:moveTo>
                    <a:pt x="4808" y="0"/>
                  </a:moveTo>
                  <a:lnTo>
                    <a:pt x="4920" y="0"/>
                  </a:lnTo>
                  <a:cubicBezTo>
                    <a:pt x="4924" y="0"/>
                    <a:pt x="4928" y="4"/>
                    <a:pt x="4928" y="8"/>
                  </a:cubicBezTo>
                  <a:cubicBezTo>
                    <a:pt x="4928" y="12"/>
                    <a:pt x="4924" y="16"/>
                    <a:pt x="4920" y="16"/>
                  </a:cubicBezTo>
                  <a:lnTo>
                    <a:pt x="4808" y="16"/>
                  </a:lnTo>
                  <a:cubicBezTo>
                    <a:pt x="4803" y="16"/>
                    <a:pt x="4800" y="12"/>
                    <a:pt x="4800" y="8"/>
                  </a:cubicBezTo>
                  <a:cubicBezTo>
                    <a:pt x="4800" y="4"/>
                    <a:pt x="4803" y="0"/>
                    <a:pt x="4808" y="0"/>
                  </a:cubicBezTo>
                  <a:close/>
                  <a:moveTo>
                    <a:pt x="5000" y="0"/>
                  </a:moveTo>
                  <a:lnTo>
                    <a:pt x="5112" y="0"/>
                  </a:lnTo>
                  <a:cubicBezTo>
                    <a:pt x="5116" y="0"/>
                    <a:pt x="5120" y="4"/>
                    <a:pt x="5120" y="8"/>
                  </a:cubicBezTo>
                  <a:cubicBezTo>
                    <a:pt x="5120" y="12"/>
                    <a:pt x="5116" y="16"/>
                    <a:pt x="5112" y="16"/>
                  </a:cubicBezTo>
                  <a:lnTo>
                    <a:pt x="5000" y="16"/>
                  </a:lnTo>
                  <a:cubicBezTo>
                    <a:pt x="4995" y="16"/>
                    <a:pt x="4992" y="12"/>
                    <a:pt x="4992" y="8"/>
                  </a:cubicBezTo>
                  <a:cubicBezTo>
                    <a:pt x="4992" y="4"/>
                    <a:pt x="4995" y="0"/>
                    <a:pt x="5000" y="0"/>
                  </a:cubicBezTo>
                  <a:close/>
                  <a:moveTo>
                    <a:pt x="5192" y="0"/>
                  </a:moveTo>
                  <a:lnTo>
                    <a:pt x="5304" y="0"/>
                  </a:lnTo>
                  <a:cubicBezTo>
                    <a:pt x="5308" y="0"/>
                    <a:pt x="5312" y="4"/>
                    <a:pt x="5312" y="8"/>
                  </a:cubicBezTo>
                  <a:cubicBezTo>
                    <a:pt x="5312" y="12"/>
                    <a:pt x="5308" y="16"/>
                    <a:pt x="5304" y="16"/>
                  </a:cubicBezTo>
                  <a:lnTo>
                    <a:pt x="5192" y="16"/>
                  </a:lnTo>
                  <a:cubicBezTo>
                    <a:pt x="5187" y="16"/>
                    <a:pt x="5184" y="12"/>
                    <a:pt x="5184" y="8"/>
                  </a:cubicBezTo>
                  <a:cubicBezTo>
                    <a:pt x="5184" y="4"/>
                    <a:pt x="5187" y="0"/>
                    <a:pt x="5192" y="0"/>
                  </a:cubicBezTo>
                  <a:close/>
                  <a:moveTo>
                    <a:pt x="5384" y="0"/>
                  </a:moveTo>
                  <a:lnTo>
                    <a:pt x="5496" y="0"/>
                  </a:lnTo>
                  <a:cubicBezTo>
                    <a:pt x="5500" y="0"/>
                    <a:pt x="5504" y="4"/>
                    <a:pt x="5504" y="8"/>
                  </a:cubicBezTo>
                  <a:cubicBezTo>
                    <a:pt x="5504" y="12"/>
                    <a:pt x="5500" y="16"/>
                    <a:pt x="5496" y="16"/>
                  </a:cubicBezTo>
                  <a:lnTo>
                    <a:pt x="5384" y="16"/>
                  </a:lnTo>
                  <a:cubicBezTo>
                    <a:pt x="5379" y="16"/>
                    <a:pt x="5376" y="12"/>
                    <a:pt x="5376" y="8"/>
                  </a:cubicBezTo>
                  <a:cubicBezTo>
                    <a:pt x="5376" y="4"/>
                    <a:pt x="5379" y="0"/>
                    <a:pt x="5384" y="0"/>
                  </a:cubicBezTo>
                  <a:close/>
                  <a:moveTo>
                    <a:pt x="5576" y="0"/>
                  </a:moveTo>
                  <a:lnTo>
                    <a:pt x="5688" y="0"/>
                  </a:lnTo>
                  <a:cubicBezTo>
                    <a:pt x="5692" y="0"/>
                    <a:pt x="5696" y="4"/>
                    <a:pt x="5696" y="8"/>
                  </a:cubicBezTo>
                  <a:cubicBezTo>
                    <a:pt x="5696" y="12"/>
                    <a:pt x="5692" y="16"/>
                    <a:pt x="5688" y="16"/>
                  </a:cubicBezTo>
                  <a:lnTo>
                    <a:pt x="5576" y="16"/>
                  </a:lnTo>
                  <a:cubicBezTo>
                    <a:pt x="5571" y="16"/>
                    <a:pt x="5568" y="12"/>
                    <a:pt x="5568" y="8"/>
                  </a:cubicBezTo>
                  <a:cubicBezTo>
                    <a:pt x="5568" y="4"/>
                    <a:pt x="5571" y="0"/>
                    <a:pt x="5576" y="0"/>
                  </a:cubicBezTo>
                  <a:close/>
                  <a:moveTo>
                    <a:pt x="5768" y="0"/>
                  </a:moveTo>
                  <a:lnTo>
                    <a:pt x="5880" y="0"/>
                  </a:lnTo>
                  <a:cubicBezTo>
                    <a:pt x="5884" y="0"/>
                    <a:pt x="5888" y="4"/>
                    <a:pt x="5888" y="8"/>
                  </a:cubicBezTo>
                  <a:cubicBezTo>
                    <a:pt x="5888" y="12"/>
                    <a:pt x="5884" y="16"/>
                    <a:pt x="5880" y="16"/>
                  </a:cubicBezTo>
                  <a:lnTo>
                    <a:pt x="5768" y="16"/>
                  </a:lnTo>
                  <a:cubicBezTo>
                    <a:pt x="5763" y="16"/>
                    <a:pt x="5760" y="12"/>
                    <a:pt x="5760" y="8"/>
                  </a:cubicBezTo>
                  <a:cubicBezTo>
                    <a:pt x="5760" y="4"/>
                    <a:pt x="5763" y="0"/>
                    <a:pt x="5768" y="0"/>
                  </a:cubicBezTo>
                  <a:close/>
                  <a:moveTo>
                    <a:pt x="5960" y="0"/>
                  </a:moveTo>
                  <a:lnTo>
                    <a:pt x="6072" y="0"/>
                  </a:lnTo>
                  <a:cubicBezTo>
                    <a:pt x="6076" y="0"/>
                    <a:pt x="6080" y="4"/>
                    <a:pt x="6080" y="8"/>
                  </a:cubicBezTo>
                  <a:cubicBezTo>
                    <a:pt x="6080" y="12"/>
                    <a:pt x="6076" y="16"/>
                    <a:pt x="6072" y="16"/>
                  </a:cubicBezTo>
                  <a:lnTo>
                    <a:pt x="5960" y="16"/>
                  </a:lnTo>
                  <a:cubicBezTo>
                    <a:pt x="5955" y="16"/>
                    <a:pt x="5952" y="12"/>
                    <a:pt x="5952" y="8"/>
                  </a:cubicBezTo>
                  <a:cubicBezTo>
                    <a:pt x="5952" y="4"/>
                    <a:pt x="5955" y="0"/>
                    <a:pt x="5960" y="0"/>
                  </a:cubicBezTo>
                  <a:close/>
                  <a:moveTo>
                    <a:pt x="6152" y="0"/>
                  </a:moveTo>
                  <a:lnTo>
                    <a:pt x="6264" y="0"/>
                  </a:lnTo>
                  <a:cubicBezTo>
                    <a:pt x="6268" y="0"/>
                    <a:pt x="6272" y="4"/>
                    <a:pt x="6272" y="8"/>
                  </a:cubicBezTo>
                  <a:cubicBezTo>
                    <a:pt x="6272" y="12"/>
                    <a:pt x="6268" y="16"/>
                    <a:pt x="6264" y="16"/>
                  </a:cubicBezTo>
                  <a:lnTo>
                    <a:pt x="6152" y="16"/>
                  </a:lnTo>
                  <a:cubicBezTo>
                    <a:pt x="6147" y="16"/>
                    <a:pt x="6144" y="12"/>
                    <a:pt x="6144" y="8"/>
                  </a:cubicBezTo>
                  <a:cubicBezTo>
                    <a:pt x="6144" y="4"/>
                    <a:pt x="6147" y="0"/>
                    <a:pt x="6152" y="0"/>
                  </a:cubicBezTo>
                  <a:close/>
                  <a:moveTo>
                    <a:pt x="6344" y="0"/>
                  </a:moveTo>
                  <a:lnTo>
                    <a:pt x="6456" y="0"/>
                  </a:lnTo>
                  <a:cubicBezTo>
                    <a:pt x="6460" y="0"/>
                    <a:pt x="6464" y="4"/>
                    <a:pt x="6464" y="8"/>
                  </a:cubicBezTo>
                  <a:cubicBezTo>
                    <a:pt x="6464" y="12"/>
                    <a:pt x="6460" y="16"/>
                    <a:pt x="6456" y="16"/>
                  </a:cubicBezTo>
                  <a:lnTo>
                    <a:pt x="6344" y="16"/>
                  </a:lnTo>
                  <a:cubicBezTo>
                    <a:pt x="6339" y="16"/>
                    <a:pt x="6336" y="12"/>
                    <a:pt x="6336" y="8"/>
                  </a:cubicBezTo>
                  <a:cubicBezTo>
                    <a:pt x="6336" y="4"/>
                    <a:pt x="6339" y="0"/>
                    <a:pt x="6344" y="0"/>
                  </a:cubicBezTo>
                  <a:close/>
                  <a:moveTo>
                    <a:pt x="6536" y="0"/>
                  </a:moveTo>
                  <a:lnTo>
                    <a:pt x="6648" y="0"/>
                  </a:lnTo>
                  <a:cubicBezTo>
                    <a:pt x="6652" y="0"/>
                    <a:pt x="6656" y="4"/>
                    <a:pt x="6656" y="8"/>
                  </a:cubicBezTo>
                  <a:cubicBezTo>
                    <a:pt x="6656" y="12"/>
                    <a:pt x="6652" y="16"/>
                    <a:pt x="6648" y="16"/>
                  </a:cubicBezTo>
                  <a:lnTo>
                    <a:pt x="6536" y="16"/>
                  </a:lnTo>
                  <a:cubicBezTo>
                    <a:pt x="6531" y="16"/>
                    <a:pt x="6528" y="12"/>
                    <a:pt x="6528" y="8"/>
                  </a:cubicBezTo>
                  <a:cubicBezTo>
                    <a:pt x="6528" y="4"/>
                    <a:pt x="6531" y="0"/>
                    <a:pt x="6536" y="0"/>
                  </a:cubicBezTo>
                  <a:close/>
                  <a:moveTo>
                    <a:pt x="6728" y="0"/>
                  </a:moveTo>
                  <a:lnTo>
                    <a:pt x="6840" y="0"/>
                  </a:lnTo>
                  <a:cubicBezTo>
                    <a:pt x="6844" y="0"/>
                    <a:pt x="6848" y="4"/>
                    <a:pt x="6848" y="8"/>
                  </a:cubicBezTo>
                  <a:cubicBezTo>
                    <a:pt x="6848" y="12"/>
                    <a:pt x="6844" y="16"/>
                    <a:pt x="6840" y="16"/>
                  </a:cubicBezTo>
                  <a:lnTo>
                    <a:pt x="6728" y="16"/>
                  </a:lnTo>
                  <a:cubicBezTo>
                    <a:pt x="6723" y="16"/>
                    <a:pt x="6720" y="12"/>
                    <a:pt x="6720" y="8"/>
                  </a:cubicBezTo>
                  <a:cubicBezTo>
                    <a:pt x="6720" y="4"/>
                    <a:pt x="6723" y="0"/>
                    <a:pt x="6728" y="0"/>
                  </a:cubicBezTo>
                  <a:close/>
                  <a:moveTo>
                    <a:pt x="6920" y="0"/>
                  </a:moveTo>
                  <a:lnTo>
                    <a:pt x="7032" y="0"/>
                  </a:lnTo>
                  <a:cubicBezTo>
                    <a:pt x="7036" y="0"/>
                    <a:pt x="7040" y="4"/>
                    <a:pt x="7040" y="8"/>
                  </a:cubicBezTo>
                  <a:cubicBezTo>
                    <a:pt x="7040" y="12"/>
                    <a:pt x="7036" y="16"/>
                    <a:pt x="7032" y="16"/>
                  </a:cubicBezTo>
                  <a:lnTo>
                    <a:pt x="6920" y="16"/>
                  </a:lnTo>
                  <a:cubicBezTo>
                    <a:pt x="6915" y="16"/>
                    <a:pt x="6912" y="12"/>
                    <a:pt x="6912" y="8"/>
                  </a:cubicBezTo>
                  <a:cubicBezTo>
                    <a:pt x="6912" y="4"/>
                    <a:pt x="6915" y="0"/>
                    <a:pt x="6920" y="0"/>
                  </a:cubicBezTo>
                  <a:close/>
                  <a:moveTo>
                    <a:pt x="7112" y="0"/>
                  </a:moveTo>
                  <a:lnTo>
                    <a:pt x="7224" y="0"/>
                  </a:lnTo>
                  <a:cubicBezTo>
                    <a:pt x="7228" y="0"/>
                    <a:pt x="7232" y="4"/>
                    <a:pt x="7232" y="8"/>
                  </a:cubicBezTo>
                  <a:cubicBezTo>
                    <a:pt x="7232" y="12"/>
                    <a:pt x="7228" y="16"/>
                    <a:pt x="7224" y="16"/>
                  </a:cubicBezTo>
                  <a:lnTo>
                    <a:pt x="7112" y="16"/>
                  </a:lnTo>
                  <a:cubicBezTo>
                    <a:pt x="7107" y="16"/>
                    <a:pt x="7104" y="12"/>
                    <a:pt x="7104" y="8"/>
                  </a:cubicBezTo>
                  <a:cubicBezTo>
                    <a:pt x="7104" y="4"/>
                    <a:pt x="7107" y="0"/>
                    <a:pt x="7112" y="0"/>
                  </a:cubicBezTo>
                  <a:close/>
                  <a:moveTo>
                    <a:pt x="7304" y="0"/>
                  </a:moveTo>
                  <a:lnTo>
                    <a:pt x="7416" y="0"/>
                  </a:lnTo>
                  <a:cubicBezTo>
                    <a:pt x="7420" y="0"/>
                    <a:pt x="7424" y="4"/>
                    <a:pt x="7424" y="8"/>
                  </a:cubicBezTo>
                  <a:cubicBezTo>
                    <a:pt x="7424" y="12"/>
                    <a:pt x="7420" y="16"/>
                    <a:pt x="7416" y="16"/>
                  </a:cubicBezTo>
                  <a:lnTo>
                    <a:pt x="7304" y="16"/>
                  </a:lnTo>
                  <a:cubicBezTo>
                    <a:pt x="7299" y="16"/>
                    <a:pt x="7296" y="12"/>
                    <a:pt x="7296" y="8"/>
                  </a:cubicBezTo>
                  <a:cubicBezTo>
                    <a:pt x="7296" y="4"/>
                    <a:pt x="7299" y="0"/>
                    <a:pt x="7304" y="0"/>
                  </a:cubicBezTo>
                  <a:close/>
                  <a:moveTo>
                    <a:pt x="7496" y="0"/>
                  </a:moveTo>
                  <a:lnTo>
                    <a:pt x="7608" y="0"/>
                  </a:lnTo>
                  <a:cubicBezTo>
                    <a:pt x="7612" y="0"/>
                    <a:pt x="7616" y="4"/>
                    <a:pt x="7616" y="8"/>
                  </a:cubicBezTo>
                  <a:cubicBezTo>
                    <a:pt x="7616" y="12"/>
                    <a:pt x="7612" y="16"/>
                    <a:pt x="7608" y="16"/>
                  </a:cubicBezTo>
                  <a:lnTo>
                    <a:pt x="7496" y="16"/>
                  </a:lnTo>
                  <a:cubicBezTo>
                    <a:pt x="7491" y="16"/>
                    <a:pt x="7488" y="12"/>
                    <a:pt x="7488" y="8"/>
                  </a:cubicBezTo>
                  <a:cubicBezTo>
                    <a:pt x="7488" y="4"/>
                    <a:pt x="7491" y="0"/>
                    <a:pt x="7496" y="0"/>
                  </a:cubicBezTo>
                  <a:close/>
                  <a:moveTo>
                    <a:pt x="7688" y="0"/>
                  </a:moveTo>
                  <a:lnTo>
                    <a:pt x="7800" y="0"/>
                  </a:lnTo>
                  <a:cubicBezTo>
                    <a:pt x="7804" y="0"/>
                    <a:pt x="7808" y="4"/>
                    <a:pt x="7808" y="8"/>
                  </a:cubicBezTo>
                  <a:cubicBezTo>
                    <a:pt x="7808" y="12"/>
                    <a:pt x="7804" y="16"/>
                    <a:pt x="7800" y="16"/>
                  </a:cubicBezTo>
                  <a:lnTo>
                    <a:pt x="7688" y="16"/>
                  </a:lnTo>
                  <a:cubicBezTo>
                    <a:pt x="7683" y="16"/>
                    <a:pt x="7680" y="12"/>
                    <a:pt x="7680" y="8"/>
                  </a:cubicBezTo>
                  <a:cubicBezTo>
                    <a:pt x="7680" y="4"/>
                    <a:pt x="7683" y="0"/>
                    <a:pt x="7688" y="0"/>
                  </a:cubicBezTo>
                  <a:close/>
                  <a:moveTo>
                    <a:pt x="7880" y="0"/>
                  </a:moveTo>
                  <a:lnTo>
                    <a:pt x="7992" y="0"/>
                  </a:lnTo>
                  <a:cubicBezTo>
                    <a:pt x="7996" y="0"/>
                    <a:pt x="8000" y="4"/>
                    <a:pt x="8000" y="8"/>
                  </a:cubicBezTo>
                  <a:cubicBezTo>
                    <a:pt x="8000" y="12"/>
                    <a:pt x="7996" y="16"/>
                    <a:pt x="7992" y="16"/>
                  </a:cubicBezTo>
                  <a:lnTo>
                    <a:pt x="7880" y="16"/>
                  </a:lnTo>
                  <a:cubicBezTo>
                    <a:pt x="7875" y="16"/>
                    <a:pt x="7872" y="12"/>
                    <a:pt x="7872" y="8"/>
                  </a:cubicBezTo>
                  <a:cubicBezTo>
                    <a:pt x="7872" y="4"/>
                    <a:pt x="7875" y="0"/>
                    <a:pt x="7880" y="0"/>
                  </a:cubicBezTo>
                  <a:close/>
                  <a:moveTo>
                    <a:pt x="8072" y="0"/>
                  </a:moveTo>
                  <a:lnTo>
                    <a:pt x="8184" y="0"/>
                  </a:lnTo>
                  <a:cubicBezTo>
                    <a:pt x="8188" y="0"/>
                    <a:pt x="8192" y="4"/>
                    <a:pt x="8192" y="8"/>
                  </a:cubicBezTo>
                  <a:cubicBezTo>
                    <a:pt x="8192" y="12"/>
                    <a:pt x="8188" y="16"/>
                    <a:pt x="8184" y="16"/>
                  </a:cubicBezTo>
                  <a:lnTo>
                    <a:pt x="8072" y="16"/>
                  </a:lnTo>
                  <a:cubicBezTo>
                    <a:pt x="8067" y="16"/>
                    <a:pt x="8064" y="12"/>
                    <a:pt x="8064" y="8"/>
                  </a:cubicBezTo>
                  <a:cubicBezTo>
                    <a:pt x="8064" y="4"/>
                    <a:pt x="8067" y="0"/>
                    <a:pt x="8072" y="0"/>
                  </a:cubicBezTo>
                  <a:close/>
                  <a:moveTo>
                    <a:pt x="8264" y="0"/>
                  </a:moveTo>
                  <a:lnTo>
                    <a:pt x="8376" y="0"/>
                  </a:lnTo>
                  <a:cubicBezTo>
                    <a:pt x="8380" y="0"/>
                    <a:pt x="8384" y="4"/>
                    <a:pt x="8384" y="8"/>
                  </a:cubicBezTo>
                  <a:cubicBezTo>
                    <a:pt x="8384" y="12"/>
                    <a:pt x="8380" y="16"/>
                    <a:pt x="8376" y="16"/>
                  </a:cubicBezTo>
                  <a:lnTo>
                    <a:pt x="8264" y="16"/>
                  </a:lnTo>
                  <a:cubicBezTo>
                    <a:pt x="8259" y="16"/>
                    <a:pt x="8256" y="12"/>
                    <a:pt x="8256" y="8"/>
                  </a:cubicBezTo>
                  <a:cubicBezTo>
                    <a:pt x="8256" y="4"/>
                    <a:pt x="8259" y="0"/>
                    <a:pt x="8264" y="0"/>
                  </a:cubicBezTo>
                  <a:close/>
                  <a:moveTo>
                    <a:pt x="8456" y="0"/>
                  </a:moveTo>
                  <a:lnTo>
                    <a:pt x="8568" y="0"/>
                  </a:lnTo>
                  <a:cubicBezTo>
                    <a:pt x="8572" y="0"/>
                    <a:pt x="8576" y="4"/>
                    <a:pt x="8576" y="8"/>
                  </a:cubicBezTo>
                  <a:cubicBezTo>
                    <a:pt x="8576" y="12"/>
                    <a:pt x="8572" y="16"/>
                    <a:pt x="8568" y="16"/>
                  </a:cubicBezTo>
                  <a:lnTo>
                    <a:pt x="8456" y="16"/>
                  </a:lnTo>
                  <a:cubicBezTo>
                    <a:pt x="8451" y="16"/>
                    <a:pt x="8448" y="12"/>
                    <a:pt x="8448" y="8"/>
                  </a:cubicBezTo>
                  <a:cubicBezTo>
                    <a:pt x="8448" y="4"/>
                    <a:pt x="8451" y="0"/>
                    <a:pt x="8456" y="0"/>
                  </a:cubicBezTo>
                  <a:close/>
                  <a:moveTo>
                    <a:pt x="8648" y="0"/>
                  </a:moveTo>
                  <a:lnTo>
                    <a:pt x="8760" y="0"/>
                  </a:lnTo>
                  <a:cubicBezTo>
                    <a:pt x="8764" y="0"/>
                    <a:pt x="8768" y="4"/>
                    <a:pt x="8768" y="8"/>
                  </a:cubicBezTo>
                  <a:cubicBezTo>
                    <a:pt x="8768" y="12"/>
                    <a:pt x="8764" y="16"/>
                    <a:pt x="8760" y="16"/>
                  </a:cubicBezTo>
                  <a:lnTo>
                    <a:pt x="8648" y="16"/>
                  </a:lnTo>
                  <a:cubicBezTo>
                    <a:pt x="8643" y="16"/>
                    <a:pt x="8640" y="12"/>
                    <a:pt x="8640" y="8"/>
                  </a:cubicBezTo>
                  <a:cubicBezTo>
                    <a:pt x="8640" y="4"/>
                    <a:pt x="8643" y="0"/>
                    <a:pt x="8648" y="0"/>
                  </a:cubicBezTo>
                  <a:close/>
                  <a:moveTo>
                    <a:pt x="8840" y="0"/>
                  </a:moveTo>
                  <a:lnTo>
                    <a:pt x="8952" y="0"/>
                  </a:lnTo>
                  <a:cubicBezTo>
                    <a:pt x="8956" y="0"/>
                    <a:pt x="8960" y="4"/>
                    <a:pt x="8960" y="8"/>
                  </a:cubicBezTo>
                  <a:cubicBezTo>
                    <a:pt x="8960" y="12"/>
                    <a:pt x="8956" y="16"/>
                    <a:pt x="8952" y="16"/>
                  </a:cubicBezTo>
                  <a:lnTo>
                    <a:pt x="8840" y="16"/>
                  </a:lnTo>
                  <a:cubicBezTo>
                    <a:pt x="8835" y="16"/>
                    <a:pt x="8832" y="12"/>
                    <a:pt x="8832" y="8"/>
                  </a:cubicBezTo>
                  <a:cubicBezTo>
                    <a:pt x="8832" y="4"/>
                    <a:pt x="8835" y="0"/>
                    <a:pt x="8840" y="0"/>
                  </a:cubicBezTo>
                  <a:close/>
                  <a:moveTo>
                    <a:pt x="9032" y="0"/>
                  </a:moveTo>
                  <a:lnTo>
                    <a:pt x="9144" y="0"/>
                  </a:lnTo>
                  <a:cubicBezTo>
                    <a:pt x="9148" y="0"/>
                    <a:pt x="9152" y="4"/>
                    <a:pt x="9152" y="8"/>
                  </a:cubicBezTo>
                  <a:cubicBezTo>
                    <a:pt x="9152" y="12"/>
                    <a:pt x="9148" y="16"/>
                    <a:pt x="9144" y="16"/>
                  </a:cubicBezTo>
                  <a:lnTo>
                    <a:pt x="9032" y="16"/>
                  </a:lnTo>
                  <a:cubicBezTo>
                    <a:pt x="9027" y="16"/>
                    <a:pt x="9024" y="12"/>
                    <a:pt x="9024" y="8"/>
                  </a:cubicBezTo>
                  <a:cubicBezTo>
                    <a:pt x="9024" y="4"/>
                    <a:pt x="9027" y="0"/>
                    <a:pt x="9032" y="0"/>
                  </a:cubicBezTo>
                  <a:close/>
                  <a:moveTo>
                    <a:pt x="9224" y="0"/>
                  </a:moveTo>
                  <a:lnTo>
                    <a:pt x="9336" y="0"/>
                  </a:lnTo>
                  <a:cubicBezTo>
                    <a:pt x="9340" y="0"/>
                    <a:pt x="9344" y="4"/>
                    <a:pt x="9344" y="8"/>
                  </a:cubicBezTo>
                  <a:cubicBezTo>
                    <a:pt x="9344" y="12"/>
                    <a:pt x="9340" y="16"/>
                    <a:pt x="9336" y="16"/>
                  </a:cubicBezTo>
                  <a:lnTo>
                    <a:pt x="9224" y="16"/>
                  </a:lnTo>
                  <a:cubicBezTo>
                    <a:pt x="9219" y="16"/>
                    <a:pt x="9216" y="12"/>
                    <a:pt x="9216" y="8"/>
                  </a:cubicBezTo>
                  <a:cubicBezTo>
                    <a:pt x="9216" y="4"/>
                    <a:pt x="9219" y="0"/>
                    <a:pt x="9224" y="0"/>
                  </a:cubicBezTo>
                  <a:close/>
                  <a:moveTo>
                    <a:pt x="9416" y="0"/>
                  </a:moveTo>
                  <a:lnTo>
                    <a:pt x="9528" y="0"/>
                  </a:lnTo>
                  <a:cubicBezTo>
                    <a:pt x="9532" y="0"/>
                    <a:pt x="9536" y="4"/>
                    <a:pt x="9536" y="8"/>
                  </a:cubicBezTo>
                  <a:cubicBezTo>
                    <a:pt x="9536" y="12"/>
                    <a:pt x="9532" y="16"/>
                    <a:pt x="9528" y="16"/>
                  </a:cubicBezTo>
                  <a:lnTo>
                    <a:pt x="9416" y="16"/>
                  </a:lnTo>
                  <a:cubicBezTo>
                    <a:pt x="9411" y="16"/>
                    <a:pt x="9408" y="12"/>
                    <a:pt x="9408" y="8"/>
                  </a:cubicBezTo>
                  <a:cubicBezTo>
                    <a:pt x="9408" y="4"/>
                    <a:pt x="9411" y="0"/>
                    <a:pt x="9416" y="0"/>
                  </a:cubicBezTo>
                  <a:close/>
                  <a:moveTo>
                    <a:pt x="9608" y="0"/>
                  </a:moveTo>
                  <a:lnTo>
                    <a:pt x="9720" y="0"/>
                  </a:lnTo>
                  <a:cubicBezTo>
                    <a:pt x="9724" y="0"/>
                    <a:pt x="9728" y="4"/>
                    <a:pt x="9728" y="8"/>
                  </a:cubicBezTo>
                  <a:cubicBezTo>
                    <a:pt x="9728" y="12"/>
                    <a:pt x="9724" y="16"/>
                    <a:pt x="9720" y="16"/>
                  </a:cubicBezTo>
                  <a:lnTo>
                    <a:pt x="9608" y="16"/>
                  </a:lnTo>
                  <a:cubicBezTo>
                    <a:pt x="9603" y="16"/>
                    <a:pt x="9600" y="12"/>
                    <a:pt x="9600" y="8"/>
                  </a:cubicBezTo>
                  <a:cubicBezTo>
                    <a:pt x="9600" y="4"/>
                    <a:pt x="9603" y="0"/>
                    <a:pt x="9608" y="0"/>
                  </a:cubicBezTo>
                  <a:close/>
                  <a:moveTo>
                    <a:pt x="9800" y="0"/>
                  </a:moveTo>
                  <a:lnTo>
                    <a:pt x="9912" y="0"/>
                  </a:lnTo>
                  <a:cubicBezTo>
                    <a:pt x="9916" y="0"/>
                    <a:pt x="9920" y="4"/>
                    <a:pt x="9920" y="8"/>
                  </a:cubicBezTo>
                  <a:cubicBezTo>
                    <a:pt x="9920" y="12"/>
                    <a:pt x="9916" y="16"/>
                    <a:pt x="9912" y="16"/>
                  </a:cubicBezTo>
                  <a:lnTo>
                    <a:pt x="9800" y="16"/>
                  </a:lnTo>
                  <a:cubicBezTo>
                    <a:pt x="9795" y="16"/>
                    <a:pt x="9792" y="12"/>
                    <a:pt x="9792" y="8"/>
                  </a:cubicBezTo>
                  <a:cubicBezTo>
                    <a:pt x="9792" y="4"/>
                    <a:pt x="9795" y="0"/>
                    <a:pt x="9800" y="0"/>
                  </a:cubicBezTo>
                  <a:close/>
                  <a:moveTo>
                    <a:pt x="9992" y="0"/>
                  </a:moveTo>
                  <a:lnTo>
                    <a:pt x="10104" y="0"/>
                  </a:lnTo>
                  <a:cubicBezTo>
                    <a:pt x="10108" y="0"/>
                    <a:pt x="10112" y="4"/>
                    <a:pt x="10112" y="8"/>
                  </a:cubicBezTo>
                  <a:cubicBezTo>
                    <a:pt x="10112" y="12"/>
                    <a:pt x="10108" y="16"/>
                    <a:pt x="10104" y="16"/>
                  </a:cubicBezTo>
                  <a:lnTo>
                    <a:pt x="9992" y="16"/>
                  </a:lnTo>
                  <a:cubicBezTo>
                    <a:pt x="9987" y="16"/>
                    <a:pt x="9984" y="12"/>
                    <a:pt x="9984" y="8"/>
                  </a:cubicBezTo>
                  <a:cubicBezTo>
                    <a:pt x="9984" y="4"/>
                    <a:pt x="9987" y="0"/>
                    <a:pt x="9992" y="0"/>
                  </a:cubicBezTo>
                  <a:close/>
                  <a:moveTo>
                    <a:pt x="10184" y="0"/>
                  </a:moveTo>
                  <a:lnTo>
                    <a:pt x="10296" y="0"/>
                  </a:lnTo>
                  <a:cubicBezTo>
                    <a:pt x="10300" y="0"/>
                    <a:pt x="10304" y="4"/>
                    <a:pt x="10304" y="8"/>
                  </a:cubicBezTo>
                  <a:cubicBezTo>
                    <a:pt x="10304" y="12"/>
                    <a:pt x="10300" y="16"/>
                    <a:pt x="10296" y="16"/>
                  </a:cubicBezTo>
                  <a:lnTo>
                    <a:pt x="10184" y="16"/>
                  </a:lnTo>
                  <a:cubicBezTo>
                    <a:pt x="10179" y="16"/>
                    <a:pt x="10176" y="12"/>
                    <a:pt x="10176" y="8"/>
                  </a:cubicBezTo>
                  <a:cubicBezTo>
                    <a:pt x="10176" y="4"/>
                    <a:pt x="10179" y="0"/>
                    <a:pt x="10184" y="0"/>
                  </a:cubicBezTo>
                  <a:close/>
                </a:path>
              </a:pathLst>
            </a:custGeom>
            <a:solidFill>
              <a:srgbClr val="000000"/>
            </a:solidFill>
            <a:ln w="7"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41216" name="Rectangle 90"/>
            <p:cNvSpPr>
              <a:spLocks noChangeArrowheads="1"/>
            </p:cNvSpPr>
            <p:nvPr/>
          </p:nvSpPr>
          <p:spPr bwMode="auto">
            <a:xfrm>
              <a:off x="828827" y="3752850"/>
              <a:ext cx="17200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pitchFamily="34" charset="0"/>
                  <a:cs typeface="Arial" pitchFamily="34" charset="0"/>
                </a:rPr>
                <a:t>Driver Interface Layer</a:t>
              </a:r>
            </a:p>
            <a:p>
              <a:pPr marL="0" marR="0" lvl="0" indent="0" algn="l" defTabSz="914400" rtl="0" eaLnBrk="1" fontAlgn="base" latinLnBrk="0" hangingPunct="1">
                <a:lnSpc>
                  <a:spcPct val="100000"/>
                </a:lnSpc>
                <a:spcBef>
                  <a:spcPct val="0"/>
                </a:spcBef>
                <a:spcAft>
                  <a:spcPct val="0"/>
                </a:spcAft>
                <a:buClrTx/>
                <a:buSzTx/>
                <a:buFontTx/>
                <a:buNone/>
                <a:tabLst/>
              </a:pPr>
              <a:r>
                <a:rPr lang="sv-SE" sz="1400" dirty="0">
                  <a:solidFill>
                    <a:srgbClr val="000000"/>
                  </a:solidFill>
                  <a:latin typeface="Arial" pitchFamily="34" charset="0"/>
                  <a:cs typeface="Arial" pitchFamily="34" charset="0"/>
                </a:rPr>
                <a:t>HALI-1</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41212" name="Find driver"/>
          <p:cNvGrpSpPr>
            <a:grpSpLocks/>
          </p:cNvGrpSpPr>
          <p:nvPr/>
        </p:nvGrpSpPr>
        <p:grpSpPr bwMode="auto">
          <a:xfrm>
            <a:off x="3792690" y="3145264"/>
            <a:ext cx="1428446" cy="1891193"/>
            <a:chOff x="3792894" y="3145757"/>
            <a:chExt cx="1428115" cy="1891018"/>
          </a:xfrm>
        </p:grpSpPr>
        <p:sp>
          <p:nvSpPr>
            <p:cNvPr id="14348" name="Freeform 315"/>
            <p:cNvSpPr>
              <a:spLocks/>
            </p:cNvSpPr>
            <p:nvPr/>
          </p:nvSpPr>
          <p:spPr bwMode="auto">
            <a:xfrm>
              <a:off x="3866299" y="4415110"/>
              <a:ext cx="563750" cy="617208"/>
            </a:xfrm>
            <a:custGeom>
              <a:avLst/>
              <a:gdLst>
                <a:gd name="T0" fmla="*/ 550943 w 550943"/>
                <a:gd name="T1" fmla="*/ 0 h 1051560"/>
                <a:gd name="T2" fmla="*/ 9923 w 550943"/>
                <a:gd name="T3" fmla="*/ 1051560 h 1051560"/>
                <a:gd name="T4" fmla="*/ 0 60000 65536"/>
                <a:gd name="T5" fmla="*/ 0 60000 65536"/>
                <a:gd name="connsiteX0" fmla="*/ 580409 w 580409"/>
                <a:gd name="connsiteY0" fmla="*/ 0 h 563925"/>
                <a:gd name="connsiteX1" fmla="*/ 9044 w 580409"/>
                <a:gd name="connsiteY1" fmla="*/ 563925 h 563925"/>
                <a:gd name="connsiteX0" fmla="*/ 572999 w 572999"/>
                <a:gd name="connsiteY0" fmla="*/ 0 h 617207"/>
                <a:gd name="connsiteX1" fmla="*/ 9250 w 572999"/>
                <a:gd name="connsiteY1" fmla="*/ 617207 h 617207"/>
                <a:gd name="connsiteX0" fmla="*/ 563749 w 563749"/>
                <a:gd name="connsiteY0" fmla="*/ 0 h 617207"/>
                <a:gd name="connsiteX1" fmla="*/ 0 w 563749"/>
                <a:gd name="connsiteY1" fmla="*/ 617207 h 617207"/>
                <a:gd name="connsiteX0" fmla="*/ 563749 w 563749"/>
                <a:gd name="connsiteY0" fmla="*/ 0 h 617207"/>
                <a:gd name="connsiteX1" fmla="*/ 0 w 563749"/>
                <a:gd name="connsiteY1" fmla="*/ 617207 h 617207"/>
              </a:gdLst>
              <a:ahLst/>
              <a:cxnLst>
                <a:cxn ang="0">
                  <a:pos x="connsiteX0" y="connsiteY0"/>
                </a:cxn>
                <a:cxn ang="0">
                  <a:pos x="connsiteX1" y="connsiteY1"/>
                </a:cxn>
              </a:cxnLst>
              <a:rect l="l" t="t" r="r" b="b"/>
              <a:pathLst>
                <a:path w="563749" h="617207">
                  <a:moveTo>
                    <a:pt x="563749" y="0"/>
                  </a:moveTo>
                  <a:cubicBezTo>
                    <a:pt x="277217" y="101920"/>
                    <a:pt x="120123" y="321433"/>
                    <a:pt x="0" y="617207"/>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sp>
          <p:nvSpPr>
            <p:cNvPr id="14350" name="Rectangle 317"/>
            <p:cNvSpPr>
              <a:spLocks noChangeArrowheads="1"/>
            </p:cNvSpPr>
            <p:nvPr/>
          </p:nvSpPr>
          <p:spPr bwMode="auto">
            <a:xfrm>
              <a:off x="3792894" y="3145757"/>
              <a:ext cx="14281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sv-SE" sz="1400" dirty="0">
                  <a:solidFill>
                    <a:schemeClr val="accent1"/>
                  </a:solidFill>
                </a:rPr>
                <a:t>Find driver given type, name and instance token</a:t>
              </a:r>
              <a:endParaRPr lang="en-US" sz="1400" dirty="0">
                <a:solidFill>
                  <a:schemeClr val="accent1"/>
                </a:solidFill>
              </a:endParaRPr>
            </a:p>
          </p:txBody>
        </p:sp>
        <p:sp>
          <p:nvSpPr>
            <p:cNvPr id="14349" name="Freeform 316"/>
            <p:cNvSpPr>
              <a:spLocks/>
            </p:cNvSpPr>
            <p:nvPr/>
          </p:nvSpPr>
          <p:spPr bwMode="auto">
            <a:xfrm>
              <a:off x="4024743" y="4506690"/>
              <a:ext cx="508968" cy="530085"/>
            </a:xfrm>
            <a:custGeom>
              <a:avLst/>
              <a:gdLst>
                <a:gd name="T0" fmla="*/ 0 w 555215"/>
                <a:gd name="T1" fmla="*/ 994907 h 994907"/>
                <a:gd name="T2" fmla="*/ 554935 w 555215"/>
                <a:gd name="T3" fmla="*/ 0 h 994907"/>
                <a:gd name="T4" fmla="*/ 0 60000 65536"/>
                <a:gd name="T5" fmla="*/ 0 60000 65536"/>
                <a:gd name="connsiteX0" fmla="*/ 0 w 479009"/>
                <a:gd name="connsiteY0" fmla="*/ 492034 h 492034"/>
                <a:gd name="connsiteX1" fmla="*/ 478624 w 479009"/>
                <a:gd name="connsiteY1" fmla="*/ 0 h 492034"/>
                <a:gd name="connsiteX0" fmla="*/ 0 w 555086"/>
                <a:gd name="connsiteY0" fmla="*/ 507228 h 507228"/>
                <a:gd name="connsiteX1" fmla="*/ 554806 w 555086"/>
                <a:gd name="connsiteY1" fmla="*/ 0 h 507228"/>
                <a:gd name="connsiteX0" fmla="*/ 0 w 555140"/>
                <a:gd name="connsiteY0" fmla="*/ 507228 h 507228"/>
                <a:gd name="connsiteX1" fmla="*/ 554806 w 555140"/>
                <a:gd name="connsiteY1" fmla="*/ 0 h 507228"/>
                <a:gd name="connsiteX0" fmla="*/ 0 w 554806"/>
                <a:gd name="connsiteY0" fmla="*/ 507228 h 507228"/>
                <a:gd name="connsiteX1" fmla="*/ 554806 w 554806"/>
                <a:gd name="connsiteY1" fmla="*/ 0 h 507228"/>
                <a:gd name="connsiteX0" fmla="*/ 0 w 508968"/>
                <a:gd name="connsiteY0" fmla="*/ 530086 h 530086"/>
                <a:gd name="connsiteX1" fmla="*/ 508968 w 508968"/>
                <a:gd name="connsiteY1" fmla="*/ 0 h 530086"/>
                <a:gd name="connsiteX0" fmla="*/ 0 w 508968"/>
                <a:gd name="connsiteY0" fmla="*/ 530086 h 530086"/>
                <a:gd name="connsiteX1" fmla="*/ 508968 w 508968"/>
                <a:gd name="connsiteY1" fmla="*/ 0 h 530086"/>
                <a:gd name="connsiteX0" fmla="*/ 0 w 508968"/>
                <a:gd name="connsiteY0" fmla="*/ 530086 h 530086"/>
                <a:gd name="connsiteX1" fmla="*/ 508968 w 508968"/>
                <a:gd name="connsiteY1" fmla="*/ 0 h 530086"/>
                <a:gd name="connsiteX0" fmla="*/ 0 w 508968"/>
                <a:gd name="connsiteY0" fmla="*/ 530086 h 530086"/>
                <a:gd name="connsiteX1" fmla="*/ 508968 w 508968"/>
                <a:gd name="connsiteY1" fmla="*/ 0 h 530086"/>
                <a:gd name="connsiteX0" fmla="*/ 0 w 508968"/>
                <a:gd name="connsiteY0" fmla="*/ 530086 h 530086"/>
                <a:gd name="connsiteX1" fmla="*/ 508968 w 508968"/>
                <a:gd name="connsiteY1" fmla="*/ 0 h 530086"/>
              </a:gdLst>
              <a:ahLst/>
              <a:cxnLst>
                <a:cxn ang="0">
                  <a:pos x="connsiteX0" y="connsiteY0"/>
                </a:cxn>
                <a:cxn ang="0">
                  <a:pos x="connsiteX1" y="connsiteY1"/>
                </a:cxn>
              </a:cxnLst>
              <a:rect l="l" t="t" r="r" b="b"/>
              <a:pathLst>
                <a:path w="508968" h="530086">
                  <a:moveTo>
                    <a:pt x="0" y="530086"/>
                  </a:moveTo>
                  <a:cubicBezTo>
                    <a:pt x="243734" y="457298"/>
                    <a:pt x="435002" y="271698"/>
                    <a:pt x="508968" y="0"/>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grpSp>
      <p:grpSp>
        <p:nvGrpSpPr>
          <p:cNvPr id="41209" name="Request instance tokens"/>
          <p:cNvGrpSpPr>
            <a:grpSpLocks/>
          </p:cNvGrpSpPr>
          <p:nvPr/>
        </p:nvGrpSpPr>
        <p:grpSpPr bwMode="auto">
          <a:xfrm>
            <a:off x="1848990" y="3137062"/>
            <a:ext cx="1904056" cy="810170"/>
            <a:chOff x="1135385" y="3038442"/>
            <a:chExt cx="1904076" cy="810640"/>
          </a:xfrm>
        </p:grpSpPr>
        <p:sp>
          <p:nvSpPr>
            <p:cNvPr id="14355" name="Freeform 41204"/>
            <p:cNvSpPr>
              <a:spLocks/>
            </p:cNvSpPr>
            <p:nvPr/>
          </p:nvSpPr>
          <p:spPr bwMode="auto">
            <a:xfrm>
              <a:off x="2601111" y="3073875"/>
              <a:ext cx="164955" cy="775207"/>
            </a:xfrm>
            <a:custGeom>
              <a:avLst/>
              <a:gdLst>
                <a:gd name="T0" fmla="*/ 463687 w 463687"/>
                <a:gd name="T1" fmla="*/ 0 h 1773803"/>
                <a:gd name="T2" fmla="*/ 96270 w 463687"/>
                <a:gd name="T3" fmla="*/ 1773803 h 1773803"/>
                <a:gd name="T4" fmla="*/ 0 60000 65536"/>
                <a:gd name="T5" fmla="*/ 0 60000 65536"/>
                <a:gd name="connsiteX0" fmla="*/ 409154 w 409154"/>
                <a:gd name="connsiteY0" fmla="*/ 0 h 1807690"/>
                <a:gd name="connsiteX1" fmla="*/ 117933 w 409154"/>
                <a:gd name="connsiteY1" fmla="*/ 1807690 h 1807690"/>
                <a:gd name="connsiteX0" fmla="*/ 255308 w 268892"/>
                <a:gd name="connsiteY0" fmla="*/ 0 h 775207"/>
                <a:gd name="connsiteX1" fmla="*/ 268891 w 268892"/>
                <a:gd name="connsiteY1" fmla="*/ 775207 h 775207"/>
                <a:gd name="connsiteX0" fmla="*/ 260218 w 273801"/>
                <a:gd name="connsiteY0" fmla="*/ 0 h 775207"/>
                <a:gd name="connsiteX1" fmla="*/ 273801 w 273801"/>
                <a:gd name="connsiteY1" fmla="*/ 775207 h 775207"/>
                <a:gd name="connsiteX0" fmla="*/ 151372 w 164955"/>
                <a:gd name="connsiteY0" fmla="*/ 0 h 775207"/>
                <a:gd name="connsiteX1" fmla="*/ 164955 w 164955"/>
                <a:gd name="connsiteY1" fmla="*/ 775207 h 775207"/>
              </a:gdLst>
              <a:ahLst/>
              <a:cxnLst>
                <a:cxn ang="0">
                  <a:pos x="connsiteX0" y="connsiteY0"/>
                </a:cxn>
                <a:cxn ang="0">
                  <a:pos x="connsiteX1" y="connsiteY1"/>
                </a:cxn>
              </a:cxnLst>
              <a:rect l="l" t="t" r="r" b="b"/>
              <a:pathLst>
                <a:path w="164955" h="775207">
                  <a:moveTo>
                    <a:pt x="151372" y="0"/>
                  </a:moveTo>
                  <a:cubicBezTo>
                    <a:pt x="-58490" y="184277"/>
                    <a:pt x="-46564" y="584162"/>
                    <a:pt x="164955" y="775207"/>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sp>
          <p:nvSpPr>
            <p:cNvPr id="14356" name="Freeform 41205"/>
            <p:cNvSpPr>
              <a:spLocks/>
            </p:cNvSpPr>
            <p:nvPr/>
          </p:nvSpPr>
          <p:spPr bwMode="auto">
            <a:xfrm>
              <a:off x="2890044" y="3058892"/>
              <a:ext cx="149417" cy="771393"/>
            </a:xfrm>
            <a:custGeom>
              <a:avLst/>
              <a:gdLst>
                <a:gd name="T0" fmla="*/ 0 w 514785"/>
                <a:gd name="T1" fmla="*/ 1819523 h 1819523"/>
                <a:gd name="T2" fmla="*/ 427383 w 514785"/>
                <a:gd name="T3" fmla="*/ 0 h 1819523"/>
                <a:gd name="T4" fmla="*/ 0 60000 65536"/>
                <a:gd name="T5" fmla="*/ 0 60000 65536"/>
                <a:gd name="connsiteX0" fmla="*/ 12888 w 268513"/>
                <a:gd name="connsiteY0" fmla="*/ 761632 h 761632"/>
                <a:gd name="connsiteX1" fmla="*/ 0 w 268513"/>
                <a:gd name="connsiteY1" fmla="*/ 0 h 761632"/>
                <a:gd name="connsiteX0" fmla="*/ 12888 w 183269"/>
                <a:gd name="connsiteY0" fmla="*/ 761632 h 761632"/>
                <a:gd name="connsiteX1" fmla="*/ 0 w 183269"/>
                <a:gd name="connsiteY1" fmla="*/ 0 h 761632"/>
                <a:gd name="connsiteX0" fmla="*/ 38288 w 198005"/>
                <a:gd name="connsiteY0" fmla="*/ 702773 h 702773"/>
                <a:gd name="connsiteX1" fmla="*/ 0 w 198005"/>
                <a:gd name="connsiteY1" fmla="*/ 0 h 702773"/>
                <a:gd name="connsiteX0" fmla="*/ 38288 w 160164"/>
                <a:gd name="connsiteY0" fmla="*/ 702773 h 702773"/>
                <a:gd name="connsiteX1" fmla="*/ 0 w 160164"/>
                <a:gd name="connsiteY1" fmla="*/ 0 h 702773"/>
                <a:gd name="connsiteX0" fmla="*/ 38288 w 137341"/>
                <a:gd name="connsiteY0" fmla="*/ 702773 h 702773"/>
                <a:gd name="connsiteX1" fmla="*/ 0 w 137341"/>
                <a:gd name="connsiteY1" fmla="*/ 0 h 702773"/>
                <a:gd name="connsiteX0" fmla="*/ 38288 w 139697"/>
                <a:gd name="connsiteY0" fmla="*/ 702773 h 702773"/>
                <a:gd name="connsiteX1" fmla="*/ 0 w 139697"/>
                <a:gd name="connsiteY1" fmla="*/ 0 h 702773"/>
                <a:gd name="connsiteX0" fmla="*/ 38288 w 157467"/>
                <a:gd name="connsiteY0" fmla="*/ 702773 h 702773"/>
                <a:gd name="connsiteX1" fmla="*/ 0 w 157467"/>
                <a:gd name="connsiteY1" fmla="*/ 0 h 702773"/>
                <a:gd name="connsiteX0" fmla="*/ 30668 w 153383"/>
                <a:gd name="connsiteY0" fmla="*/ 702773 h 702773"/>
                <a:gd name="connsiteX1" fmla="*/ 0 w 153383"/>
                <a:gd name="connsiteY1" fmla="*/ 0 h 702773"/>
                <a:gd name="connsiteX0" fmla="*/ 23048 w 149417"/>
                <a:gd name="connsiteY0" fmla="*/ 771393 h 771393"/>
                <a:gd name="connsiteX1" fmla="*/ 0 w 149417"/>
                <a:gd name="connsiteY1" fmla="*/ 0 h 771393"/>
              </a:gdLst>
              <a:ahLst/>
              <a:cxnLst>
                <a:cxn ang="0">
                  <a:pos x="connsiteX0" y="connsiteY0"/>
                </a:cxn>
                <a:cxn ang="0">
                  <a:pos x="connsiteX1" y="connsiteY1"/>
                </a:cxn>
              </a:cxnLst>
              <a:rect l="l" t="t" r="r" b="b"/>
              <a:pathLst>
                <a:path w="149417" h="771393">
                  <a:moveTo>
                    <a:pt x="23048" y="771393"/>
                  </a:moveTo>
                  <a:cubicBezTo>
                    <a:pt x="189993" y="507832"/>
                    <a:pt x="200668" y="319884"/>
                    <a:pt x="0" y="0"/>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sp>
          <p:nvSpPr>
            <p:cNvPr id="14357" name="Rectangle 41206"/>
            <p:cNvSpPr>
              <a:spLocks noChangeArrowheads="1"/>
            </p:cNvSpPr>
            <p:nvPr/>
          </p:nvSpPr>
          <p:spPr bwMode="auto">
            <a:xfrm>
              <a:off x="1135385" y="3038442"/>
              <a:ext cx="14281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sv-SE" sz="1400" dirty="0">
                  <a:solidFill>
                    <a:schemeClr val="accent1"/>
                  </a:solidFill>
                </a:rPr>
                <a:t>Request all instance tokens</a:t>
              </a:r>
              <a:endParaRPr lang="en-US" sz="1400" dirty="0">
                <a:solidFill>
                  <a:schemeClr val="accent1"/>
                </a:solidFill>
              </a:endParaRPr>
            </a:p>
          </p:txBody>
        </p:sp>
      </p:grpSp>
      <p:grpSp>
        <p:nvGrpSpPr>
          <p:cNvPr id="41210" name="Create first service"/>
          <p:cNvGrpSpPr>
            <a:grpSpLocks/>
          </p:cNvGrpSpPr>
          <p:nvPr/>
        </p:nvGrpSpPr>
        <p:grpSpPr bwMode="auto">
          <a:xfrm>
            <a:off x="2865664" y="1468438"/>
            <a:ext cx="2247674" cy="1197025"/>
            <a:chOff x="2866590" y="1468359"/>
            <a:chExt cx="2247172" cy="1197539"/>
          </a:xfrm>
        </p:grpSpPr>
        <p:sp>
          <p:nvSpPr>
            <p:cNvPr id="14353" name="Freeform 41207"/>
            <p:cNvSpPr>
              <a:spLocks/>
            </p:cNvSpPr>
            <p:nvPr/>
          </p:nvSpPr>
          <p:spPr bwMode="auto">
            <a:xfrm>
              <a:off x="3629779" y="2479299"/>
              <a:ext cx="897626" cy="186599"/>
            </a:xfrm>
            <a:custGeom>
              <a:avLst/>
              <a:gdLst>
                <a:gd name="T0" fmla="*/ 0 w 829255"/>
                <a:gd name="T1" fmla="*/ 155236 h 155237"/>
                <a:gd name="T2" fmla="*/ 829255 w 829255"/>
                <a:gd name="T3" fmla="*/ 155237 h 155237"/>
                <a:gd name="T4" fmla="*/ 0 60000 65536"/>
                <a:gd name="T5" fmla="*/ 0 60000 65536"/>
                <a:gd name="connsiteX0" fmla="*/ 0 w 867347"/>
                <a:gd name="connsiteY0" fmla="*/ 224312 h 224312"/>
                <a:gd name="connsiteX1" fmla="*/ 867347 w 867347"/>
                <a:gd name="connsiteY1" fmla="*/ 117520 h 224312"/>
                <a:gd name="connsiteX0" fmla="*/ 0 w 897627"/>
                <a:gd name="connsiteY0" fmla="*/ 150992 h 158601"/>
                <a:gd name="connsiteX1" fmla="*/ 897627 w 897627"/>
                <a:gd name="connsiteY1" fmla="*/ 158600 h 158601"/>
                <a:gd name="connsiteX0" fmla="*/ 0 w 897627"/>
                <a:gd name="connsiteY0" fmla="*/ 160204 h 167812"/>
                <a:gd name="connsiteX1" fmla="*/ 897627 w 897627"/>
                <a:gd name="connsiteY1" fmla="*/ 167812 h 167812"/>
                <a:gd name="connsiteX0" fmla="*/ 0 w 897627"/>
                <a:gd name="connsiteY0" fmla="*/ 178992 h 186600"/>
                <a:gd name="connsiteX1" fmla="*/ 897627 w 897627"/>
                <a:gd name="connsiteY1" fmla="*/ 186600 h 186600"/>
              </a:gdLst>
              <a:ahLst/>
              <a:cxnLst>
                <a:cxn ang="0">
                  <a:pos x="connsiteX0" y="connsiteY0"/>
                </a:cxn>
                <a:cxn ang="0">
                  <a:pos x="connsiteX1" y="connsiteY1"/>
                </a:cxn>
              </a:cxnLst>
              <a:rect l="l" t="t" r="r" b="b"/>
              <a:pathLst>
                <a:path w="897627" h="186600">
                  <a:moveTo>
                    <a:pt x="0" y="178992"/>
                  </a:moveTo>
                  <a:cubicBezTo>
                    <a:pt x="171468" y="-43562"/>
                    <a:pt x="698136" y="-77937"/>
                    <a:pt x="897627" y="186600"/>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sp>
          <p:nvSpPr>
            <p:cNvPr id="14354" name="Rectangle 312"/>
            <p:cNvSpPr>
              <a:spLocks noChangeArrowheads="1"/>
            </p:cNvSpPr>
            <p:nvPr/>
          </p:nvSpPr>
          <p:spPr bwMode="auto">
            <a:xfrm>
              <a:off x="2866590" y="1468359"/>
              <a:ext cx="2247172" cy="73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sv-SE" sz="1400" dirty="0">
                  <a:solidFill>
                    <a:schemeClr val="accent1"/>
                  </a:solidFill>
                </a:rPr>
                <a:t>Create service with instance token for </a:t>
              </a:r>
              <a:r>
                <a:rPr lang="sv-SE" sz="1400" dirty="0" err="1">
                  <a:solidFill>
                    <a:schemeClr val="accent1"/>
                  </a:solidFill>
                </a:rPr>
                <a:t>branch</a:t>
              </a:r>
              <a:r>
                <a:rPr lang="sv-SE" sz="1400" dirty="0">
                  <a:solidFill>
                    <a:schemeClr val="accent1"/>
                  </a:solidFill>
                </a:rPr>
                <a:t> A or 0 as parameter</a:t>
              </a:r>
              <a:endParaRPr lang="en-US" sz="1400" dirty="0">
                <a:solidFill>
                  <a:schemeClr val="accent1"/>
                </a:solidFill>
              </a:endParaRPr>
            </a:p>
          </p:txBody>
        </p:sp>
      </p:grpSp>
      <p:grpSp>
        <p:nvGrpSpPr>
          <p:cNvPr id="41211" name="Create second service"/>
          <p:cNvGrpSpPr>
            <a:grpSpLocks/>
          </p:cNvGrpSpPr>
          <p:nvPr/>
        </p:nvGrpSpPr>
        <p:grpSpPr bwMode="auto">
          <a:xfrm>
            <a:off x="3586164" y="1479550"/>
            <a:ext cx="3904297" cy="1210312"/>
            <a:chOff x="3585588" y="1478969"/>
            <a:chExt cx="3905496" cy="1211436"/>
          </a:xfrm>
        </p:grpSpPr>
        <p:sp>
          <p:nvSpPr>
            <p:cNvPr id="14351" name="Freeform 313"/>
            <p:cNvSpPr>
              <a:spLocks/>
            </p:cNvSpPr>
            <p:nvPr/>
          </p:nvSpPr>
          <p:spPr bwMode="auto">
            <a:xfrm>
              <a:off x="3585588" y="2303231"/>
              <a:ext cx="2264483" cy="387174"/>
            </a:xfrm>
            <a:custGeom>
              <a:avLst/>
              <a:gdLst>
                <a:gd name="T0" fmla="*/ 0 w 2203505"/>
                <a:gd name="T1" fmla="*/ 245160 h 276303"/>
                <a:gd name="T2" fmla="*/ 2203505 w 2203505"/>
                <a:gd name="T3" fmla="*/ 276303 h 276303"/>
                <a:gd name="T4" fmla="*/ 0 60000 65536"/>
                <a:gd name="T5" fmla="*/ 0 60000 65536"/>
                <a:gd name="connsiteX0" fmla="*/ 0 w 2279728"/>
                <a:gd name="connsiteY0" fmla="*/ 301350 h 301350"/>
                <a:gd name="connsiteX1" fmla="*/ 2279728 w 2279728"/>
                <a:gd name="connsiteY1" fmla="*/ 225714 h 301350"/>
                <a:gd name="connsiteX0" fmla="*/ 0 w 2264483"/>
                <a:gd name="connsiteY0" fmla="*/ 248768 h 272284"/>
                <a:gd name="connsiteX1" fmla="*/ 2264483 w 2264483"/>
                <a:gd name="connsiteY1" fmla="*/ 272284 h 272284"/>
                <a:gd name="connsiteX0" fmla="*/ 0 w 2264483"/>
                <a:gd name="connsiteY0" fmla="*/ 216946 h 240462"/>
                <a:gd name="connsiteX1" fmla="*/ 2264483 w 2264483"/>
                <a:gd name="connsiteY1" fmla="*/ 240462 h 240462"/>
                <a:gd name="connsiteX0" fmla="*/ 0 w 2264483"/>
                <a:gd name="connsiteY0" fmla="*/ 148792 h 172308"/>
                <a:gd name="connsiteX1" fmla="*/ 2264483 w 2264483"/>
                <a:gd name="connsiteY1" fmla="*/ 172308 h 172308"/>
                <a:gd name="connsiteX0" fmla="*/ 0 w 2264483"/>
                <a:gd name="connsiteY0" fmla="*/ 290813 h 314329"/>
                <a:gd name="connsiteX1" fmla="*/ 2264483 w 2264483"/>
                <a:gd name="connsiteY1" fmla="*/ 314329 h 314329"/>
                <a:gd name="connsiteX0" fmla="*/ 0 w 2264483"/>
                <a:gd name="connsiteY0" fmla="*/ 363659 h 387175"/>
                <a:gd name="connsiteX1" fmla="*/ 2264483 w 2264483"/>
                <a:gd name="connsiteY1" fmla="*/ 387175 h 387175"/>
              </a:gdLst>
              <a:ahLst/>
              <a:cxnLst>
                <a:cxn ang="0">
                  <a:pos x="connsiteX0" y="connsiteY0"/>
                </a:cxn>
                <a:cxn ang="0">
                  <a:pos x="connsiteX1" y="connsiteY1"/>
                </a:cxn>
              </a:cxnLst>
              <a:rect l="l" t="t" r="r" b="b"/>
              <a:pathLst>
                <a:path w="2264483" h="387175">
                  <a:moveTo>
                    <a:pt x="0" y="363659"/>
                  </a:moveTo>
                  <a:cubicBezTo>
                    <a:pt x="620454" y="-156541"/>
                    <a:pt x="1682131" y="-91793"/>
                    <a:pt x="2264483" y="387175"/>
                  </a:cubicBezTo>
                </a:path>
              </a:pathLst>
            </a:custGeom>
            <a:noFill/>
            <a:ln w="63500" cap="flat" cmpd="sng" algn="ctr">
              <a:solidFill>
                <a:schemeClr val="accent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p>
          </p:txBody>
        </p:sp>
        <p:sp>
          <p:nvSpPr>
            <p:cNvPr id="14352" name="Rectangle 314"/>
            <p:cNvSpPr>
              <a:spLocks noChangeArrowheads="1"/>
            </p:cNvSpPr>
            <p:nvPr/>
          </p:nvSpPr>
          <p:spPr bwMode="auto">
            <a:xfrm>
              <a:off x="5196356" y="1478969"/>
              <a:ext cx="2294728" cy="73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sv-SE" sz="1400" dirty="0">
                  <a:solidFill>
                    <a:schemeClr val="accent1"/>
                  </a:solidFill>
                </a:rPr>
                <a:t>Repeat for the next service with the instance token for </a:t>
              </a:r>
              <a:r>
                <a:rPr lang="sv-SE" sz="1400" dirty="0" err="1">
                  <a:solidFill>
                    <a:schemeClr val="accent1"/>
                  </a:solidFill>
                </a:rPr>
                <a:t>branch</a:t>
              </a:r>
              <a:r>
                <a:rPr lang="sv-SE" sz="1400" dirty="0">
                  <a:solidFill>
                    <a:schemeClr val="accent1"/>
                  </a:solidFill>
                </a:rPr>
                <a:t> B or 1</a:t>
              </a:r>
              <a:endParaRPr lang="en-US" sz="1400" dirty="0">
                <a:solidFill>
                  <a:schemeClr val="accent1"/>
                </a:solidFill>
              </a:endParaRPr>
            </a:p>
          </p:txBody>
        </p:sp>
      </p:grpSp>
      <p:sp>
        <p:nvSpPr>
          <p:cNvPr id="2" name="Can 1"/>
          <p:cNvSpPr/>
          <p:nvPr/>
        </p:nvSpPr>
        <p:spPr bwMode="auto">
          <a:xfrm>
            <a:off x="7606030" y="5521326"/>
            <a:ext cx="564515" cy="769620"/>
          </a:xfrm>
          <a:prstGeom prst="can">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 name="TextBox 4"/>
          <p:cNvSpPr txBox="1"/>
          <p:nvPr/>
        </p:nvSpPr>
        <p:spPr>
          <a:xfrm>
            <a:off x="7523444" y="6290946"/>
            <a:ext cx="729687" cy="400110"/>
          </a:xfrm>
          <a:prstGeom prst="rect">
            <a:avLst/>
          </a:prstGeom>
          <a:noFill/>
        </p:spPr>
        <p:txBody>
          <a:bodyPr wrap="none" rtlCol="0">
            <a:spAutoFit/>
          </a:bodyPr>
          <a:lstStyle/>
          <a:p>
            <a:pPr algn="ctr"/>
            <a:r>
              <a:rPr lang="sv-SE" sz="1000" dirty="0">
                <a:solidFill>
                  <a:srgbClr val="000000"/>
                </a:solidFill>
                <a:latin typeface="Arial" pitchFamily="34" charset="0"/>
                <a:cs typeface="Arial" pitchFamily="34" charset="0"/>
              </a:rPr>
              <a:t>Software</a:t>
            </a:r>
          </a:p>
          <a:p>
            <a:pPr algn="ctr"/>
            <a:r>
              <a:rPr lang="sv-SE" sz="1000" dirty="0">
                <a:solidFill>
                  <a:srgbClr val="000000"/>
                </a:solidFill>
                <a:latin typeface="Arial" pitchFamily="34" charset="0"/>
                <a:cs typeface="Arial" pitchFamily="34" charset="0"/>
              </a:rPr>
              <a:t>Database</a:t>
            </a:r>
            <a:endParaRPr lang="en-US" sz="1000" dirty="0">
              <a:solidFill>
                <a:srgbClr val="000000"/>
              </a:solidFill>
              <a:latin typeface="Arial" pitchFamily="34" charset="0"/>
              <a:cs typeface="Arial" pitchFamily="34" charset="0"/>
            </a:endParaRPr>
          </a:p>
        </p:txBody>
      </p:sp>
      <p:sp>
        <p:nvSpPr>
          <p:cNvPr id="105" name="Rectangle 36"/>
          <p:cNvSpPr>
            <a:spLocks noChangeArrowheads="1"/>
          </p:cNvSpPr>
          <p:nvPr/>
        </p:nvSpPr>
        <p:spPr bwMode="auto">
          <a:xfrm>
            <a:off x="5845176" y="2739918"/>
            <a:ext cx="9842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sv-SE" sz="1000" dirty="0" err="1">
                <a:solidFill>
                  <a:srgbClr val="000000"/>
                </a:solidFill>
                <a:latin typeface="Arial" pitchFamily="34" charset="0"/>
                <a:cs typeface="Arial" pitchFamily="34" charset="0"/>
              </a:rPr>
              <a:t>xxxServiceB</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72644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41217"/>
                                        </p:tgtEl>
                                        <p:attrNameLst>
                                          <p:attrName>style.visibility</p:attrName>
                                        </p:attrNameLst>
                                      </p:cBhvr>
                                      <p:to>
                                        <p:strVal val="visible"/>
                                      </p:to>
                                    </p:set>
                                    <p:anim calcmode="lin" valueType="num">
                                      <p:cBhvr>
                                        <p:cTn id="7" dur="500" fill="hold"/>
                                        <p:tgtEl>
                                          <p:spTgt spid="41217"/>
                                        </p:tgtEl>
                                        <p:attrNameLst>
                                          <p:attrName>ppt_w</p:attrName>
                                        </p:attrNameLst>
                                      </p:cBhvr>
                                      <p:tavLst>
                                        <p:tav tm="0">
                                          <p:val>
                                            <p:fltVal val="0"/>
                                          </p:val>
                                        </p:tav>
                                        <p:tav tm="100000">
                                          <p:val>
                                            <p:strVal val="#ppt_w"/>
                                          </p:val>
                                        </p:tav>
                                      </p:tavLst>
                                    </p:anim>
                                    <p:anim calcmode="lin" valueType="num">
                                      <p:cBhvr>
                                        <p:cTn id="8" dur="500" fill="hold"/>
                                        <p:tgtEl>
                                          <p:spTgt spid="41217"/>
                                        </p:tgtEl>
                                        <p:attrNameLst>
                                          <p:attrName>ppt_h</p:attrName>
                                        </p:attrNameLst>
                                      </p:cBhvr>
                                      <p:tavLst>
                                        <p:tav tm="0">
                                          <p:val>
                                            <p:fltVal val="0"/>
                                          </p:val>
                                        </p:tav>
                                        <p:tav tm="100000">
                                          <p:val>
                                            <p:strVal val="#ppt_h"/>
                                          </p:val>
                                        </p:tav>
                                      </p:tavLst>
                                    </p:anim>
                                    <p:animEffect transition="in" filter="fade">
                                      <p:cBhvr>
                                        <p:cTn id="9" dur="500"/>
                                        <p:tgtEl>
                                          <p:spTgt spid="412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1218"/>
                                        </p:tgtEl>
                                        <p:attrNameLst>
                                          <p:attrName>style.visibility</p:attrName>
                                        </p:attrNameLst>
                                      </p:cBhvr>
                                      <p:to>
                                        <p:strVal val="visible"/>
                                      </p:to>
                                    </p:set>
                                    <p:anim calcmode="lin" valueType="num">
                                      <p:cBhvr>
                                        <p:cTn id="14" dur="500" fill="hold"/>
                                        <p:tgtEl>
                                          <p:spTgt spid="41218"/>
                                        </p:tgtEl>
                                        <p:attrNameLst>
                                          <p:attrName>ppt_w</p:attrName>
                                        </p:attrNameLst>
                                      </p:cBhvr>
                                      <p:tavLst>
                                        <p:tav tm="0">
                                          <p:val>
                                            <p:fltVal val="0"/>
                                          </p:val>
                                        </p:tav>
                                        <p:tav tm="100000">
                                          <p:val>
                                            <p:strVal val="#ppt_w"/>
                                          </p:val>
                                        </p:tav>
                                      </p:tavLst>
                                    </p:anim>
                                    <p:anim calcmode="lin" valueType="num">
                                      <p:cBhvr>
                                        <p:cTn id="15" dur="500" fill="hold"/>
                                        <p:tgtEl>
                                          <p:spTgt spid="41218"/>
                                        </p:tgtEl>
                                        <p:attrNameLst>
                                          <p:attrName>ppt_h</p:attrName>
                                        </p:attrNameLst>
                                      </p:cBhvr>
                                      <p:tavLst>
                                        <p:tav tm="0">
                                          <p:val>
                                            <p:fltVal val="0"/>
                                          </p:val>
                                        </p:tav>
                                        <p:tav tm="100000">
                                          <p:val>
                                            <p:strVal val="#ppt_h"/>
                                          </p:val>
                                        </p:tav>
                                      </p:tavLst>
                                    </p:anim>
                                    <p:animEffect transition="in" filter="fade">
                                      <p:cBhvr>
                                        <p:cTn id="16" dur="500"/>
                                        <p:tgtEl>
                                          <p:spTgt spid="412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2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21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120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12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1220"/>
                                        </p:tgtEl>
                                        <p:attrNameLst>
                                          <p:attrName>style.visibility</p:attrName>
                                        </p:attrNameLst>
                                      </p:cBhvr>
                                      <p:to>
                                        <p:strVal val="visible"/>
                                      </p:to>
                                    </p:set>
                                    <p:animEffect transition="in" filter="wipe(up)">
                                      <p:cBhvr>
                                        <p:cTn id="33" dur="500"/>
                                        <p:tgtEl>
                                          <p:spTgt spid="41220"/>
                                        </p:tgtEl>
                                      </p:cBhvr>
                                    </p:animEffect>
                                  </p:childTnLst>
                                </p:cTn>
                              </p:par>
                              <p:par>
                                <p:cTn id="34" presetID="1" presetClass="exit" presetSubtype="0" fill="hold" nodeType="withEffect">
                                  <p:stCondLst>
                                    <p:cond delay="0"/>
                                  </p:stCondLst>
                                  <p:childTnLst>
                                    <p:set>
                                      <p:cBhvr>
                                        <p:cTn id="35" dur="1" fill="hold">
                                          <p:stCondLst>
                                            <p:cond delay="0"/>
                                          </p:stCondLst>
                                        </p:cTn>
                                        <p:tgtEl>
                                          <p:spTgt spid="41210"/>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412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1222"/>
                                        </p:tgtEl>
                                        <p:attrNameLst>
                                          <p:attrName>style.visibility</p:attrName>
                                        </p:attrNameLst>
                                      </p:cBhvr>
                                      <p:to>
                                        <p:strVal val="visible"/>
                                      </p:to>
                                    </p:set>
                                    <p:animEffect transition="in" filter="wipe(up)">
                                      <p:cBhvr>
                                        <p:cTn id="42" dur="500"/>
                                        <p:tgtEl>
                                          <p:spTgt spid="41222"/>
                                        </p:tgtEl>
                                      </p:cBhvr>
                                    </p:animEffect>
                                  </p:childTnLst>
                                </p:cTn>
                              </p:par>
                              <p:par>
                                <p:cTn id="43" presetID="1" presetClass="exit" presetSubtype="0" fill="hold" nodeType="withEffect">
                                  <p:stCondLst>
                                    <p:cond delay="0"/>
                                  </p:stCondLst>
                                  <p:childTnLst>
                                    <p:set>
                                      <p:cBhvr>
                                        <p:cTn id="44" dur="1" fill="hold">
                                          <p:stCondLst>
                                            <p:cond delay="0"/>
                                          </p:stCondLst>
                                        </p:cTn>
                                        <p:tgtEl>
                                          <p:spTgt spid="4121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4121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412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098960"/>
            <a:ext cx="8351839" cy="3852000"/>
          </a:xfrm>
        </p:spPr>
        <p:txBody>
          <a:bodyPr/>
          <a:lstStyle/>
          <a:p>
            <a:pPr>
              <a:spcBef>
                <a:spcPts val="800"/>
              </a:spcBef>
              <a:buFont typeface="Arial" panose="020B0604020202020204" pitchFamily="34" charset="0"/>
              <a:buChar char="•"/>
            </a:pPr>
            <a:r>
              <a:rPr lang="sv-SE" altLang="sv-SE" sz="2000" dirty="0" err="1">
                <a:solidFill>
                  <a:srgbClr val="000000"/>
                </a:solidFill>
              </a:rPr>
              <a:t>Modules</a:t>
            </a:r>
            <a:r>
              <a:rPr lang="sv-SE" altLang="sv-SE" sz="2000" dirty="0">
                <a:solidFill>
                  <a:srgbClr val="000000"/>
                </a:solidFill>
              </a:rPr>
              <a:t> </a:t>
            </a:r>
            <a:r>
              <a:rPr lang="sv-SE" altLang="sv-SE" sz="2000" dirty="0" err="1">
                <a:solidFill>
                  <a:srgbClr val="000000"/>
                </a:solidFill>
              </a:rPr>
              <a:t>are</a:t>
            </a:r>
            <a:r>
              <a:rPr lang="sv-SE" altLang="sv-SE" sz="2000" dirty="0">
                <a:solidFill>
                  <a:srgbClr val="000000"/>
                </a:solidFill>
              </a:rPr>
              <a:t> </a:t>
            </a:r>
            <a:r>
              <a:rPr lang="sv-SE" altLang="sv-SE" sz="2000" dirty="0" err="1">
                <a:solidFill>
                  <a:srgbClr val="000000"/>
                </a:solidFill>
              </a:rPr>
              <a:t>started</a:t>
            </a:r>
            <a:r>
              <a:rPr lang="sv-SE" altLang="sv-SE" sz="2000" dirty="0">
                <a:solidFill>
                  <a:srgbClr val="000000"/>
                </a:solidFill>
              </a:rPr>
              <a:t> in </a:t>
            </a:r>
            <a:r>
              <a:rPr lang="sv-SE" altLang="sv-SE" sz="2000" dirty="0" err="1">
                <a:solidFill>
                  <a:srgbClr val="000000"/>
                </a:solidFill>
              </a:rPr>
              <a:t>initFuncLayer</a:t>
            </a:r>
            <a:endParaRPr lang="sv-SE" altLang="sv-SE" sz="2000" dirty="0">
              <a:solidFill>
                <a:srgbClr val="000000"/>
              </a:solidFill>
            </a:endParaRPr>
          </a:p>
          <a:p>
            <a:pPr>
              <a:spcBef>
                <a:spcPts val="800"/>
              </a:spcBef>
              <a:buFont typeface="Arial" panose="020B0604020202020204" pitchFamily="34" charset="0"/>
              <a:buChar char="•"/>
            </a:pPr>
            <a:r>
              <a:rPr lang="sv-SE" altLang="sv-SE" sz="2000" dirty="0" err="1">
                <a:solidFill>
                  <a:srgbClr val="000000"/>
                </a:solidFill>
              </a:rPr>
              <a:t>Modules</a:t>
            </a:r>
            <a:r>
              <a:rPr lang="sv-SE" altLang="sv-SE" sz="2000" dirty="0">
                <a:solidFill>
                  <a:srgbClr val="000000"/>
                </a:solidFill>
              </a:rPr>
              <a:t> start services </a:t>
            </a:r>
            <a:r>
              <a:rPr lang="sv-SE" altLang="sv-SE" sz="2000" dirty="0" err="1">
                <a:solidFill>
                  <a:srgbClr val="000000"/>
                </a:solidFill>
              </a:rPr>
              <a:t>based</a:t>
            </a:r>
            <a:r>
              <a:rPr lang="sv-SE" altLang="sv-SE" sz="2000" dirty="0">
                <a:solidFill>
                  <a:srgbClr val="000000"/>
                </a:solidFill>
              </a:rPr>
              <a:t> on </a:t>
            </a:r>
            <a:r>
              <a:rPr lang="sv-SE" altLang="sv-SE" sz="2000" dirty="0" err="1">
                <a:solidFill>
                  <a:srgbClr val="000000"/>
                </a:solidFill>
              </a:rPr>
              <a:t>content</a:t>
            </a:r>
            <a:r>
              <a:rPr lang="sv-SE" altLang="sv-SE" sz="2000" dirty="0">
                <a:solidFill>
                  <a:srgbClr val="000000"/>
                </a:solidFill>
              </a:rPr>
              <a:t> </a:t>
            </a:r>
            <a:r>
              <a:rPr lang="sv-SE" altLang="sv-SE" sz="2000" dirty="0" err="1">
                <a:solidFill>
                  <a:srgbClr val="000000"/>
                </a:solidFill>
              </a:rPr>
              <a:t>of</a:t>
            </a:r>
            <a:r>
              <a:rPr lang="sv-SE" altLang="sv-SE" sz="2000" dirty="0">
                <a:solidFill>
                  <a:srgbClr val="000000"/>
                </a:solidFill>
              </a:rPr>
              <a:t> service sets (</a:t>
            </a:r>
            <a:r>
              <a:rPr lang="en-GB" altLang="en-US" sz="2000" dirty="0">
                <a:solidFill>
                  <a:srgbClr val="000000"/>
                </a:solidFill>
              </a:rPr>
              <a:t>DB file: </a:t>
            </a:r>
            <a:r>
              <a:rPr lang="en-GB" altLang="en-US" sz="2000" b="1" dirty="0" err="1">
                <a:solidFill>
                  <a:srgbClr val="000000"/>
                </a:solidFill>
              </a:rPr>
              <a:t>sw</a:t>
            </a:r>
            <a:r>
              <a:rPr lang="en-GB" altLang="en-US" sz="2000" b="1" dirty="0">
                <a:solidFill>
                  <a:srgbClr val="000000"/>
                </a:solidFill>
              </a:rPr>
              <a:t>/config/</a:t>
            </a:r>
            <a:r>
              <a:rPr lang="en-GB" altLang="en-US" sz="2000" b="1" dirty="0" err="1">
                <a:solidFill>
                  <a:srgbClr val="000000"/>
                </a:solidFill>
              </a:rPr>
              <a:t>db</a:t>
            </a:r>
            <a:r>
              <a:rPr lang="en-GB" altLang="en-US" sz="2000" b="1" dirty="0">
                <a:solidFill>
                  <a:srgbClr val="000000"/>
                </a:solidFill>
              </a:rPr>
              <a:t>/serviceSets.txt</a:t>
            </a:r>
            <a:r>
              <a:rPr lang="sv-SE" altLang="sv-SE" sz="2000" dirty="0">
                <a:solidFill>
                  <a:srgbClr val="000000"/>
                </a:solidFill>
              </a:rPr>
              <a:t>)</a:t>
            </a:r>
          </a:p>
          <a:p>
            <a:pPr>
              <a:spcBef>
                <a:spcPts val="800"/>
              </a:spcBef>
              <a:buFont typeface="Arial" panose="020B0604020202020204" pitchFamily="34" charset="0"/>
              <a:buChar char="•"/>
            </a:pPr>
            <a:r>
              <a:rPr lang="sv-SE" altLang="sv-SE" sz="2000" dirty="0">
                <a:solidFill>
                  <a:srgbClr val="000000"/>
                </a:solidFill>
              </a:rPr>
              <a:t>Services </a:t>
            </a:r>
            <a:r>
              <a:rPr lang="sv-SE" altLang="sv-SE" sz="2000" dirty="0" err="1">
                <a:solidFill>
                  <a:srgbClr val="000000"/>
                </a:solidFill>
              </a:rPr>
              <a:t>perform</a:t>
            </a:r>
            <a:r>
              <a:rPr lang="sv-SE" altLang="sv-SE" sz="2000" dirty="0">
                <a:solidFill>
                  <a:srgbClr val="000000"/>
                </a:solidFill>
              </a:rPr>
              <a:t> </a:t>
            </a:r>
            <a:r>
              <a:rPr lang="sv-SE" altLang="sv-SE" sz="2000" dirty="0" err="1">
                <a:solidFill>
                  <a:srgbClr val="000000"/>
                </a:solidFill>
              </a:rPr>
              <a:t>additional</a:t>
            </a:r>
            <a:r>
              <a:rPr lang="sv-SE" altLang="sv-SE" sz="2000" dirty="0">
                <a:solidFill>
                  <a:srgbClr val="000000"/>
                </a:solidFill>
              </a:rPr>
              <a:t> HW </a:t>
            </a:r>
            <a:r>
              <a:rPr lang="sv-SE" altLang="sv-SE" sz="2000" dirty="0" err="1">
                <a:solidFill>
                  <a:srgbClr val="000000"/>
                </a:solidFill>
              </a:rPr>
              <a:t>configuration</a:t>
            </a:r>
            <a:endParaRPr lang="sv-SE" altLang="sv-SE" sz="2000" dirty="0">
              <a:solidFill>
                <a:srgbClr val="000000"/>
              </a:solidFill>
            </a:endParaRPr>
          </a:p>
          <a:p>
            <a:pPr lvl="1">
              <a:spcBef>
                <a:spcPts val="700"/>
              </a:spcBef>
              <a:buFont typeface="Arial" panose="020B0604020202020204" pitchFamily="34" charset="0"/>
              <a:buChar char="–"/>
            </a:pPr>
            <a:r>
              <a:rPr lang="sv-SE" altLang="sv-SE" dirty="0">
                <a:solidFill>
                  <a:srgbClr val="000000"/>
                </a:solidFill>
              </a:rPr>
              <a:t>Services </a:t>
            </a:r>
            <a:r>
              <a:rPr lang="sv-SE" altLang="sv-SE" dirty="0" err="1">
                <a:solidFill>
                  <a:srgbClr val="000000"/>
                </a:solidFill>
              </a:rPr>
              <a:t>have</a:t>
            </a:r>
            <a:r>
              <a:rPr lang="sv-SE" altLang="sv-SE" dirty="0">
                <a:solidFill>
                  <a:srgbClr val="000000"/>
                </a:solidFill>
              </a:rPr>
              <a:t> </a:t>
            </a:r>
            <a:r>
              <a:rPr lang="sv-SE" altLang="sv-SE" dirty="0" err="1">
                <a:solidFill>
                  <a:srgbClr val="000000"/>
                </a:solidFill>
              </a:rPr>
              <a:t>additional</a:t>
            </a:r>
            <a:r>
              <a:rPr lang="sv-SE" altLang="sv-SE" dirty="0">
                <a:solidFill>
                  <a:srgbClr val="000000"/>
                </a:solidFill>
              </a:rPr>
              <a:t> </a:t>
            </a:r>
            <a:r>
              <a:rPr lang="sv-SE" altLang="sv-SE" dirty="0" err="1">
                <a:solidFill>
                  <a:srgbClr val="000000"/>
                </a:solidFill>
              </a:rPr>
              <a:t>knowledge</a:t>
            </a:r>
            <a:r>
              <a:rPr lang="sv-SE" altLang="sv-SE" dirty="0">
                <a:solidFill>
                  <a:srgbClr val="000000"/>
                </a:solidFill>
              </a:rPr>
              <a:t> </a:t>
            </a:r>
            <a:r>
              <a:rPr lang="sv-SE" altLang="sv-SE" dirty="0" err="1">
                <a:solidFill>
                  <a:srgbClr val="000000"/>
                </a:solidFill>
              </a:rPr>
              <a:t>about</a:t>
            </a:r>
            <a:r>
              <a:rPr lang="sv-SE" altLang="sv-SE" dirty="0">
                <a:solidFill>
                  <a:srgbClr val="000000"/>
                </a:solidFill>
              </a:rPr>
              <a:t> the Radio </a:t>
            </a:r>
            <a:r>
              <a:rPr lang="sv-SE" altLang="sv-SE" dirty="0" err="1">
                <a:solidFill>
                  <a:srgbClr val="000000"/>
                </a:solidFill>
              </a:rPr>
              <a:t>unit</a:t>
            </a:r>
            <a:r>
              <a:rPr lang="sv-SE" altLang="sv-SE" dirty="0">
                <a:solidFill>
                  <a:srgbClr val="000000"/>
                </a:solidFill>
              </a:rPr>
              <a:t>, </a:t>
            </a:r>
            <a:r>
              <a:rPr lang="sv-SE" altLang="sv-SE" dirty="0" err="1">
                <a:solidFill>
                  <a:srgbClr val="000000"/>
                </a:solidFill>
              </a:rPr>
              <a:t>such</a:t>
            </a:r>
            <a:r>
              <a:rPr lang="sv-SE" altLang="sv-SE" dirty="0">
                <a:solidFill>
                  <a:srgbClr val="000000"/>
                </a:solidFill>
              </a:rPr>
              <a:t> as </a:t>
            </a:r>
            <a:r>
              <a:rPr lang="sv-SE" altLang="sv-SE" dirty="0" err="1">
                <a:solidFill>
                  <a:srgbClr val="000000"/>
                </a:solidFill>
              </a:rPr>
              <a:t>frequency</a:t>
            </a:r>
            <a:r>
              <a:rPr lang="sv-SE" altLang="sv-SE" dirty="0">
                <a:solidFill>
                  <a:srgbClr val="000000"/>
                </a:solidFill>
              </a:rPr>
              <a:t> band</a:t>
            </a:r>
          </a:p>
          <a:p>
            <a:endParaRPr lang="en-US" dirty="0"/>
          </a:p>
        </p:txBody>
      </p:sp>
      <p:sp>
        <p:nvSpPr>
          <p:cNvPr id="3" name="Title 2"/>
          <p:cNvSpPr>
            <a:spLocks noGrp="1"/>
          </p:cNvSpPr>
          <p:nvPr>
            <p:ph type="title"/>
          </p:nvPr>
        </p:nvSpPr>
        <p:spPr/>
        <p:txBody>
          <a:bodyPr/>
          <a:lstStyle/>
          <a:p>
            <a:r>
              <a:rPr lang="sv-SE" altLang="sv-SE" dirty="0">
                <a:solidFill>
                  <a:srgbClr val="000000"/>
                </a:solidFill>
              </a:rPr>
              <a:t>Service </a:t>
            </a:r>
            <a:r>
              <a:rPr lang="sv-SE" altLang="sv-SE" dirty="0" err="1">
                <a:solidFill>
                  <a:srgbClr val="000000"/>
                </a:solidFill>
              </a:rPr>
              <a:t>Layer</a:t>
            </a:r>
            <a:r>
              <a:rPr lang="sv-SE" altLang="sv-SE" dirty="0">
                <a:solidFill>
                  <a:srgbClr val="000000"/>
                </a:solidFill>
              </a:rPr>
              <a:t> Start</a:t>
            </a:r>
            <a:endParaRPr lang="en-US" dirty="0"/>
          </a:p>
        </p:txBody>
      </p:sp>
    </p:spTree>
    <p:extLst>
      <p:ext uri="{BB962C8B-B14F-4D97-AF65-F5344CB8AC3E}">
        <p14:creationId xmlns:p14="http://schemas.microsoft.com/office/powerpoint/2010/main" val="6222383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835" y="1251360"/>
            <a:ext cx="8351839" cy="3852000"/>
          </a:xfrm>
        </p:spPr>
        <p:txBody>
          <a:bodyPr/>
          <a:lstStyle/>
          <a:p>
            <a:pPr>
              <a:lnSpc>
                <a:spcPct val="80000"/>
              </a:lnSpc>
            </a:pPr>
            <a:r>
              <a:rPr lang="en-GB" altLang="en-US" sz="2000" dirty="0"/>
              <a:t>One time activity of initializing </a:t>
            </a:r>
            <a:r>
              <a:rPr lang="en-GB" altLang="en-US" sz="2000" dirty="0" err="1"/>
              <a:t>Tx</a:t>
            </a:r>
            <a:r>
              <a:rPr lang="en-GB" altLang="en-US" sz="2000" dirty="0"/>
              <a:t> Module Services</a:t>
            </a:r>
          </a:p>
          <a:p>
            <a:pPr>
              <a:lnSpc>
                <a:spcPct val="80000"/>
              </a:lnSpc>
            </a:pPr>
            <a:r>
              <a:rPr lang="en-GB" altLang="en-US" sz="2000" dirty="0"/>
              <a:t>Either passes completely where every service starts and initializes successfully or it fails completely</a:t>
            </a:r>
          </a:p>
          <a:p>
            <a:pPr>
              <a:lnSpc>
                <a:spcPct val="80000"/>
              </a:lnSpc>
            </a:pPr>
            <a:endParaRPr lang="en-GB" altLang="en-US" sz="2000" dirty="0"/>
          </a:p>
          <a:p>
            <a:pPr>
              <a:lnSpc>
                <a:spcPct val="80000"/>
              </a:lnSpc>
            </a:pPr>
            <a:r>
              <a:rPr lang="en-GB" altLang="en-US" sz="2000" dirty="0"/>
              <a:t>Uses the </a:t>
            </a:r>
            <a:r>
              <a:rPr lang="en-GB" altLang="en-US" sz="2000" b="1" dirty="0"/>
              <a:t>Service Factory</a:t>
            </a:r>
            <a:r>
              <a:rPr lang="en-GB" altLang="en-US" sz="2000" dirty="0"/>
              <a:t> to create the services</a:t>
            </a:r>
          </a:p>
          <a:p>
            <a:pPr>
              <a:lnSpc>
                <a:spcPct val="80000"/>
              </a:lnSpc>
            </a:pPr>
            <a:r>
              <a:rPr lang="en-GB" altLang="en-US" sz="2000" dirty="0"/>
              <a:t>Uses the </a:t>
            </a:r>
            <a:r>
              <a:rPr lang="en-GB" altLang="en-US" sz="2000" b="1" dirty="0"/>
              <a:t>Service Container</a:t>
            </a:r>
            <a:r>
              <a:rPr lang="en-GB" altLang="en-US" sz="2000" dirty="0"/>
              <a:t> to register the created services</a:t>
            </a:r>
          </a:p>
          <a:p>
            <a:pPr>
              <a:lnSpc>
                <a:spcPct val="80000"/>
              </a:lnSpc>
            </a:pPr>
            <a:endParaRPr lang="en-GB" altLang="en-US" sz="2000" dirty="0"/>
          </a:p>
          <a:p>
            <a:pPr>
              <a:lnSpc>
                <a:spcPct val="80000"/>
              </a:lnSpc>
            </a:pPr>
            <a:r>
              <a:rPr lang="en-GB" altLang="en-US" sz="2000" dirty="0"/>
              <a:t>Service creation is </a:t>
            </a:r>
            <a:r>
              <a:rPr lang="en-GB" altLang="en-US" sz="2000" b="1" dirty="0"/>
              <a:t>data-driven</a:t>
            </a:r>
          </a:p>
          <a:p>
            <a:pPr marL="0" indent="0">
              <a:lnSpc>
                <a:spcPct val="80000"/>
              </a:lnSpc>
              <a:buNone/>
            </a:pPr>
            <a:endParaRPr lang="en-GB" altLang="en-US" sz="2000" dirty="0"/>
          </a:p>
          <a:p>
            <a:pPr>
              <a:lnSpc>
                <a:spcPct val="80000"/>
              </a:lnSpc>
            </a:pPr>
            <a:r>
              <a:rPr lang="en-GB" altLang="en-US" sz="2000" dirty="0"/>
              <a:t>Source code located at: </a:t>
            </a:r>
            <a:r>
              <a:rPr lang="en-GB" altLang="en-US" sz="2000" b="1" dirty="0" err="1"/>
              <a:t>sw</a:t>
            </a:r>
            <a:r>
              <a:rPr lang="en-GB" altLang="en-US" sz="2000" b="1" dirty="0"/>
              <a:t>/app/</a:t>
            </a:r>
            <a:r>
              <a:rPr lang="en-GB" altLang="en-US" sz="2000" b="1" dirty="0" err="1"/>
              <a:t>tx</a:t>
            </a:r>
            <a:r>
              <a:rPr lang="en-GB" altLang="en-US" sz="2000" b="1" dirty="0"/>
              <a:t>/</a:t>
            </a:r>
            <a:r>
              <a:rPr lang="en-GB" altLang="en-US" sz="2000" b="1" dirty="0" err="1"/>
              <a:t>startup</a:t>
            </a:r>
            <a:r>
              <a:rPr lang="en-GB" altLang="en-US" sz="2000" dirty="0"/>
              <a:t> directory</a:t>
            </a:r>
          </a:p>
          <a:p>
            <a:endParaRPr lang="en-US" dirty="0"/>
          </a:p>
        </p:txBody>
      </p:sp>
      <p:sp>
        <p:nvSpPr>
          <p:cNvPr id="3" name="Title 2"/>
          <p:cNvSpPr>
            <a:spLocks noGrp="1"/>
          </p:cNvSpPr>
          <p:nvPr>
            <p:ph type="title"/>
          </p:nvPr>
        </p:nvSpPr>
        <p:spPr/>
        <p:txBody>
          <a:bodyPr/>
          <a:lstStyle/>
          <a:p>
            <a:r>
              <a:rPr lang="sv-SE" dirty="0" err="1"/>
              <a:t>Tx</a:t>
            </a:r>
            <a:r>
              <a:rPr lang="sv-SE" dirty="0"/>
              <a:t> </a:t>
            </a:r>
            <a:r>
              <a:rPr lang="sv-SE" dirty="0" err="1"/>
              <a:t>module</a:t>
            </a:r>
            <a:r>
              <a:rPr lang="sv-SE" dirty="0"/>
              <a:t> startup</a:t>
            </a:r>
            <a:endParaRPr lang="en-US" dirty="0"/>
          </a:p>
        </p:txBody>
      </p:sp>
    </p:spTree>
    <p:extLst>
      <p:ext uri="{BB962C8B-B14F-4D97-AF65-F5344CB8AC3E}">
        <p14:creationId xmlns:p14="http://schemas.microsoft.com/office/powerpoint/2010/main" val="26317808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8761" y="1325084"/>
            <a:ext cx="8351839" cy="3852000"/>
          </a:xfrm>
        </p:spPr>
        <p:txBody>
          <a:bodyPr/>
          <a:lstStyle/>
          <a:p>
            <a:pPr>
              <a:lnSpc>
                <a:spcPct val="80000"/>
              </a:lnSpc>
              <a:defRPr/>
            </a:pPr>
            <a:r>
              <a:rPr lang="en-GB" sz="2000" dirty="0" err="1"/>
              <a:t>TxModule</a:t>
            </a:r>
            <a:r>
              <a:rPr lang="en-GB" sz="2000" dirty="0"/>
              <a:t> services creation is Database driven</a:t>
            </a:r>
          </a:p>
          <a:p>
            <a:pPr>
              <a:lnSpc>
                <a:spcPct val="80000"/>
              </a:lnSpc>
              <a:defRPr/>
            </a:pPr>
            <a:r>
              <a:rPr lang="en-GB" sz="2000" dirty="0"/>
              <a:t>Services definition is located in the Software DB file </a:t>
            </a:r>
            <a:r>
              <a:rPr lang="en-GB" sz="2000" b="1" dirty="0" err="1"/>
              <a:t>sw</a:t>
            </a:r>
            <a:r>
              <a:rPr lang="en-GB" sz="2000" b="1" dirty="0"/>
              <a:t>/config/</a:t>
            </a:r>
            <a:r>
              <a:rPr lang="en-GB" sz="2000" b="1" dirty="0" err="1"/>
              <a:t>db</a:t>
            </a:r>
            <a:r>
              <a:rPr lang="en-GB" sz="2000" b="1" dirty="0"/>
              <a:t>/serviceSets.txt</a:t>
            </a:r>
          </a:p>
          <a:p>
            <a:pPr>
              <a:lnSpc>
                <a:spcPct val="80000"/>
              </a:lnSpc>
              <a:defRPr/>
            </a:pPr>
            <a:r>
              <a:rPr lang="en-GB" sz="2000" b="1" dirty="0"/>
              <a:t>/xxx/</a:t>
            </a:r>
            <a:r>
              <a:rPr lang="en-GB" sz="2000" b="1" dirty="0" err="1"/>
              <a:t>txServices</a:t>
            </a:r>
            <a:r>
              <a:rPr lang="en-GB" sz="2000" dirty="0"/>
              <a:t> key defines the list of </a:t>
            </a:r>
            <a:r>
              <a:rPr lang="en-GB" sz="2000" dirty="0" err="1"/>
              <a:t>TxModule</a:t>
            </a:r>
            <a:r>
              <a:rPr lang="en-GB" sz="2000" dirty="0"/>
              <a:t> services for a particular platform</a:t>
            </a:r>
          </a:p>
          <a:p>
            <a:pPr>
              <a:lnSpc>
                <a:spcPct val="80000"/>
              </a:lnSpc>
              <a:defRPr/>
            </a:pPr>
            <a:r>
              <a:rPr lang="en-GB" sz="2000" dirty="0"/>
              <a:t>For each service the following DB keys are defined</a:t>
            </a:r>
          </a:p>
          <a:p>
            <a:pPr lvl="1">
              <a:lnSpc>
                <a:spcPct val="80000"/>
              </a:lnSpc>
              <a:defRPr/>
            </a:pPr>
            <a:r>
              <a:rPr lang="en-GB" b="1" dirty="0"/>
              <a:t>/</a:t>
            </a:r>
            <a:r>
              <a:rPr lang="en-GB" b="1" dirty="0" err="1"/>
              <a:t>tx</a:t>
            </a:r>
            <a:r>
              <a:rPr lang="en-GB" b="1" dirty="0"/>
              <a:t>/</a:t>
            </a:r>
            <a:r>
              <a:rPr lang="en-GB" b="1" i="1" dirty="0"/>
              <a:t>&lt;service name&gt;/</a:t>
            </a:r>
            <a:r>
              <a:rPr lang="en-GB" b="1" dirty="0"/>
              <a:t>type. </a:t>
            </a:r>
            <a:r>
              <a:rPr lang="en-GB" dirty="0"/>
              <a:t>Service class type (i.e. class name)</a:t>
            </a:r>
          </a:p>
          <a:p>
            <a:pPr lvl="1">
              <a:lnSpc>
                <a:spcPct val="80000"/>
              </a:lnSpc>
              <a:defRPr/>
            </a:pPr>
            <a:r>
              <a:rPr lang="en-GB" b="1" dirty="0"/>
              <a:t>/</a:t>
            </a:r>
            <a:r>
              <a:rPr lang="en-GB" b="1" dirty="0" err="1"/>
              <a:t>tx</a:t>
            </a:r>
            <a:r>
              <a:rPr lang="en-GB" b="1" dirty="0"/>
              <a:t>/&lt;service name/</a:t>
            </a:r>
            <a:r>
              <a:rPr lang="en-GB" b="1" dirty="0" err="1"/>
              <a:t>txBranchId</a:t>
            </a:r>
            <a:r>
              <a:rPr lang="en-GB" dirty="0"/>
              <a:t>. Service branch list (A – H or 0 – 63). </a:t>
            </a:r>
          </a:p>
          <a:p>
            <a:pPr marL="355600" lvl="1" indent="0">
              <a:lnSpc>
                <a:spcPct val="80000"/>
              </a:lnSpc>
              <a:buNone/>
              <a:defRPr/>
            </a:pPr>
            <a:endParaRPr lang="en-GB" dirty="0"/>
          </a:p>
          <a:p>
            <a:pPr>
              <a:lnSpc>
                <a:spcPct val="80000"/>
              </a:lnSpc>
              <a:defRPr/>
            </a:pPr>
            <a:r>
              <a:rPr lang="en-GB" sz="2000" dirty="0"/>
              <a:t>N service instances are created for each branch service (instance name = SERVICE ID + BRANCH ID)</a:t>
            </a:r>
          </a:p>
          <a:p>
            <a:pPr marL="0" indent="0">
              <a:lnSpc>
                <a:spcPct val="80000"/>
              </a:lnSpc>
              <a:buNone/>
              <a:defRPr/>
            </a:pPr>
            <a:r>
              <a:rPr lang="en-GB" sz="2000" dirty="0"/>
              <a:t>  (</a:t>
            </a:r>
            <a:r>
              <a:rPr lang="en-GB" sz="2000" dirty="0" err="1"/>
              <a:t>eg</a:t>
            </a:r>
            <a:r>
              <a:rPr lang="en-GB" sz="2000" dirty="0"/>
              <a:t>: crfSrv7A = cfrSrv7 + A)</a:t>
            </a:r>
          </a:p>
          <a:p>
            <a:pPr>
              <a:lnSpc>
                <a:spcPct val="80000"/>
              </a:lnSpc>
              <a:defRPr/>
            </a:pPr>
            <a:endParaRPr lang="en-GB" sz="2000" dirty="0"/>
          </a:p>
          <a:p>
            <a:pPr marL="0" indent="0">
              <a:buNone/>
            </a:pPr>
            <a:endParaRPr lang="en-US" sz="1200" dirty="0"/>
          </a:p>
        </p:txBody>
      </p:sp>
      <p:sp>
        <p:nvSpPr>
          <p:cNvPr id="3" name="Title 2"/>
          <p:cNvSpPr>
            <a:spLocks noGrp="1"/>
          </p:cNvSpPr>
          <p:nvPr>
            <p:ph type="title"/>
          </p:nvPr>
        </p:nvSpPr>
        <p:spPr/>
        <p:txBody>
          <a:bodyPr/>
          <a:lstStyle/>
          <a:p>
            <a:r>
              <a:rPr lang="sv-SE" dirty="0"/>
              <a:t>Service set</a:t>
            </a:r>
            <a:endParaRPr lang="en-US" dirty="0"/>
          </a:p>
        </p:txBody>
      </p:sp>
    </p:spTree>
    <p:extLst>
      <p:ext uri="{BB962C8B-B14F-4D97-AF65-F5344CB8AC3E}">
        <p14:creationId xmlns:p14="http://schemas.microsoft.com/office/powerpoint/2010/main" val="13340026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200" dirty="0"/>
              <a:t>/721/pa721/</a:t>
            </a:r>
            <a:r>
              <a:rPr lang="en-US" sz="1200" dirty="0" err="1">
                <a:highlight>
                  <a:srgbClr val="FABB00"/>
                </a:highlight>
              </a:rPr>
              <a:t>txServices</a:t>
            </a:r>
            <a:r>
              <a:rPr lang="en-US" sz="1200" dirty="0"/>
              <a:t> char</a:t>
            </a:r>
          </a:p>
          <a:p>
            <a:pPr marL="0" indent="0">
              <a:buNone/>
            </a:pPr>
            <a:r>
              <a:rPr lang="en-US" sz="1200" dirty="0"/>
              <a:t>               		 "</a:t>
            </a:r>
            <a:r>
              <a:rPr lang="en-US" sz="1200" dirty="0">
                <a:highlight>
                  <a:srgbClr val="FABB00"/>
                </a:highlight>
              </a:rPr>
              <a:t>mplSrv7_2tx</a:t>
            </a:r>
            <a:r>
              <a:rPr lang="en-US" sz="1200" dirty="0"/>
              <a:t> channelFilterSrv7_2tx ncoSrv72_2tx txLoSrv72_2tx torLoSrv72_2tx ",</a:t>
            </a:r>
          </a:p>
          <a:p>
            <a:pPr marL="0" indent="0">
              <a:buNone/>
            </a:pPr>
            <a:r>
              <a:rPr lang="en-US" sz="1200" dirty="0"/>
              <a:t>               	 	 "cfrSrv72_2tx pa1Srv_2tx pa0Srv7_2tx freqHopSrv72_2tx txStepAttSrv7_2tx ",</a:t>
            </a:r>
          </a:p>
          <a:p>
            <a:pPr marL="0" indent="0">
              <a:buNone/>
            </a:pPr>
            <a:r>
              <a:rPr lang="en-US" sz="1200" dirty="0"/>
              <a:t>               	 	 "txlSrvExt_2tx paSrv7_2tx txBrFaultAdvisor_2tx paComp_2tx txTimingPhaseCtrl_2tx ",</a:t>
            </a:r>
          </a:p>
          <a:p>
            <a:pPr marL="0" indent="0">
              <a:buNone/>
            </a:pPr>
            <a:r>
              <a:rPr lang="en-US" sz="1200" dirty="0"/>
              <a:t>               		 "txCoordinationSrv_2tx bbDataSrv7_2tx cCbSrv7_2tx </a:t>
            </a:r>
            <a:r>
              <a:rPr lang="en-US" sz="1200" dirty="0" err="1"/>
              <a:t>tmoSchedulerTx</a:t>
            </a:r>
            <a:r>
              <a:rPr lang="en-US" sz="1200" dirty="0"/>
              <a:t> </a:t>
            </a:r>
            <a:r>
              <a:rPr lang="en-US" sz="1200" dirty="0" err="1"/>
              <a:t>tmoFilterTx</a:t>
            </a:r>
            <a:r>
              <a:rPr lang="en-US" sz="1200" dirty="0"/>
              <a:t> ",</a:t>
            </a:r>
          </a:p>
          <a:p>
            <a:pPr marL="0" indent="0">
              <a:buNone/>
            </a:pPr>
            <a:r>
              <a:rPr lang="en-US" sz="1200" dirty="0"/>
              <a:t>               		 "diagSrv7_2tx zeroInsertService7_2tx paBranchDelaySrvPf5_2tx bfnAdvanceSrv7_2tx ",</a:t>
            </a:r>
          </a:p>
          <a:p>
            <a:pPr marL="0" indent="0">
              <a:buNone/>
            </a:pPr>
            <a:r>
              <a:rPr lang="en-US" sz="1200" dirty="0"/>
              <a:t>               		 "freqHopTimeOffsetSrv7_2tx fineDelaySrv72_2tx txBranchCtrl_2tx ",</a:t>
            </a:r>
          </a:p>
          <a:p>
            <a:pPr marL="0" indent="0">
              <a:buNone/>
            </a:pPr>
            <a:r>
              <a:rPr lang="en-US" sz="1200" dirty="0"/>
              <a:t>               	 	 "txBranchMeasCtrl_2tx txPowerSupCtrl_2tx phaseCompSrvPl5_2tx overTempSrv_2tx ",</a:t>
            </a:r>
          </a:p>
          <a:p>
            <a:pPr marL="0" indent="0">
              <a:buNone/>
            </a:pPr>
            <a:r>
              <a:rPr lang="en-US" sz="1200" dirty="0"/>
              <a:t>               	 	 "cavFilterProtectSrv_2tx circulatorLoadProtectSrv_2tx txBackoffCtrl_2tx ",</a:t>
            </a:r>
          </a:p>
          <a:p>
            <a:pPr marL="0" indent="0">
              <a:buNone/>
            </a:pPr>
            <a:r>
              <a:rPr lang="en-US" sz="1200" dirty="0"/>
              <a:t>                		 "equalizerSrv7_2tx“</a:t>
            </a:r>
          </a:p>
          <a:p>
            <a:pPr marL="0" indent="0">
              <a:buNone/>
            </a:pPr>
            <a:r>
              <a:rPr lang="en-US" sz="1200" dirty="0"/>
              <a:t>/* NGR G2 */</a:t>
            </a:r>
          </a:p>
          <a:p>
            <a:pPr marL="0" indent="0">
              <a:buNone/>
            </a:pPr>
            <a:r>
              <a:rPr lang="en-US" sz="1200" dirty="0"/>
              <a:t>/</a:t>
            </a:r>
            <a:r>
              <a:rPr lang="en-US" sz="1200" dirty="0" err="1"/>
              <a:t>tx</a:t>
            </a:r>
            <a:r>
              <a:rPr lang="en-US" sz="1200" dirty="0"/>
              <a:t>/mplSrv7_2tx/type                      char    "</a:t>
            </a:r>
            <a:r>
              <a:rPr lang="en-US" sz="1200" dirty="0">
                <a:highlight>
                  <a:srgbClr val="FABB00"/>
                </a:highlight>
              </a:rPr>
              <a:t>MplSrv7</a:t>
            </a:r>
            <a:r>
              <a:rPr lang="en-US" sz="1200" dirty="0"/>
              <a:t>"</a:t>
            </a:r>
          </a:p>
          <a:p>
            <a:pPr marL="0" indent="0">
              <a:buNone/>
            </a:pPr>
            <a:r>
              <a:rPr lang="en-US" sz="1200" dirty="0"/>
              <a:t>/</a:t>
            </a:r>
            <a:r>
              <a:rPr lang="en-US" sz="1200" dirty="0" err="1"/>
              <a:t>tx</a:t>
            </a:r>
            <a:r>
              <a:rPr lang="en-US" sz="1200" dirty="0"/>
              <a:t>/mplSrv7_2tx/</a:t>
            </a:r>
            <a:r>
              <a:rPr lang="en-US" sz="1200" dirty="0" err="1">
                <a:highlight>
                  <a:srgbClr val="FABB00"/>
                </a:highlight>
              </a:rPr>
              <a:t>txBranchId</a:t>
            </a:r>
            <a:r>
              <a:rPr lang="en-US" sz="1200" dirty="0"/>
              <a:t>            char     "A B"</a:t>
            </a:r>
          </a:p>
        </p:txBody>
      </p:sp>
      <p:sp>
        <p:nvSpPr>
          <p:cNvPr id="3" name="Title 2"/>
          <p:cNvSpPr>
            <a:spLocks noGrp="1"/>
          </p:cNvSpPr>
          <p:nvPr>
            <p:ph type="title"/>
          </p:nvPr>
        </p:nvSpPr>
        <p:spPr/>
        <p:txBody>
          <a:bodyPr/>
          <a:lstStyle/>
          <a:p>
            <a:r>
              <a:rPr lang="sv-SE" dirty="0"/>
              <a:t>Service set (</a:t>
            </a:r>
            <a:r>
              <a:rPr lang="sv-SE" dirty="0" err="1"/>
              <a:t>ngr</a:t>
            </a:r>
            <a:r>
              <a:rPr lang="sv-SE" dirty="0"/>
              <a:t> g2)</a:t>
            </a:r>
            <a:endParaRPr lang="en-US" dirty="0"/>
          </a:p>
        </p:txBody>
      </p:sp>
    </p:spTree>
    <p:extLst>
      <p:ext uri="{BB962C8B-B14F-4D97-AF65-F5344CB8AC3E}">
        <p14:creationId xmlns:p14="http://schemas.microsoft.com/office/powerpoint/2010/main" val="353935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err="1"/>
              <a:t>Code</a:t>
            </a:r>
            <a:r>
              <a:rPr lang="sv-SE" dirty="0"/>
              <a:t>: </a:t>
            </a:r>
            <a:r>
              <a:rPr lang="sv-SE" dirty="0" err="1"/>
              <a:t>statup</a:t>
            </a:r>
            <a:r>
              <a:rPr lang="sv-SE" dirty="0"/>
              <a:t> </a:t>
            </a:r>
            <a:r>
              <a:rPr lang="sv-SE" sz="1000" dirty="0"/>
              <a:t>FUNC/SRC/INITFUC.CC</a:t>
            </a:r>
            <a:endParaRPr lang="en-US" sz="1000" dirty="0"/>
          </a:p>
        </p:txBody>
      </p:sp>
      <p:sp>
        <p:nvSpPr>
          <p:cNvPr id="4" name="Content Placeholder 1"/>
          <p:cNvSpPr>
            <a:spLocks noGrp="1"/>
          </p:cNvSpPr>
          <p:nvPr>
            <p:ph idx="1"/>
          </p:nvPr>
        </p:nvSpPr>
        <p:spPr>
          <a:xfrm>
            <a:off x="485141" y="1233644"/>
            <a:ext cx="8351839" cy="5235736"/>
          </a:xfrm>
        </p:spPr>
        <p:txBody>
          <a:bodyPr/>
          <a:lstStyle/>
          <a:p>
            <a:pPr marL="0" indent="0">
              <a:buNone/>
            </a:pPr>
            <a:r>
              <a:rPr lang="en-US" sz="1100" dirty="0"/>
              <a:t>bool </a:t>
            </a:r>
            <a:r>
              <a:rPr lang="en-US" sz="1100" dirty="0" err="1"/>
              <a:t>initFuncLayer</a:t>
            </a:r>
            <a:r>
              <a:rPr lang="en-US" sz="1100" dirty="0"/>
              <a:t>()</a:t>
            </a:r>
          </a:p>
          <a:p>
            <a:pPr marL="0" indent="0">
              <a:buNone/>
            </a:pPr>
            <a:r>
              <a:rPr lang="en-US" sz="1100" dirty="0"/>
              <a:t>{   ……</a:t>
            </a:r>
          </a:p>
          <a:p>
            <a:pPr marL="0" indent="0">
              <a:buNone/>
            </a:pPr>
            <a:r>
              <a:rPr lang="sv-SE" sz="1100" dirty="0"/>
              <a:t>    ……</a:t>
            </a:r>
            <a:endParaRPr lang="en-US" sz="1100" dirty="0"/>
          </a:p>
          <a:p>
            <a:pPr marL="0" indent="0">
              <a:buNone/>
            </a:pPr>
            <a:r>
              <a:rPr lang="en-GB" altLang="en-US" sz="1100" dirty="0"/>
              <a:t>      </a:t>
            </a:r>
            <a:r>
              <a:rPr lang="en-GB" altLang="en-US" sz="1100" dirty="0">
                <a:highlight>
                  <a:srgbClr val="FABB00"/>
                </a:highlight>
              </a:rPr>
              <a:t>//</a:t>
            </a:r>
            <a:r>
              <a:rPr lang="en-GB" altLang="en-US" sz="1100" dirty="0" err="1">
                <a:highlight>
                  <a:srgbClr val="FABB00"/>
                </a:highlight>
              </a:rPr>
              <a:t>Startup</a:t>
            </a:r>
            <a:r>
              <a:rPr lang="en-GB" altLang="en-US" sz="1100" dirty="0">
                <a:highlight>
                  <a:srgbClr val="FABB00"/>
                </a:highlight>
              </a:rPr>
              <a:t> is skipped in case of ‘0’ TX branch or empty service set</a:t>
            </a:r>
            <a:endParaRPr lang="sv-SE" sz="1100" dirty="0">
              <a:highlight>
                <a:srgbClr val="FABB00"/>
              </a:highlight>
            </a:endParaRPr>
          </a:p>
          <a:p>
            <a:pPr marL="0" indent="0">
              <a:buNone/>
            </a:pPr>
            <a:r>
              <a:rPr lang="en-US" sz="1100" dirty="0"/>
              <a:t>       if (</a:t>
            </a:r>
            <a:r>
              <a:rPr lang="en-US" sz="1100" dirty="0" err="1"/>
              <a:t>isZeroTxRadio</a:t>
            </a:r>
            <a:r>
              <a:rPr lang="en-US" sz="1100" dirty="0"/>
              <a:t>() == true)</a:t>
            </a:r>
          </a:p>
          <a:p>
            <a:pPr marL="0" indent="0">
              <a:buNone/>
            </a:pPr>
            <a:r>
              <a:rPr lang="en-US" sz="1100" dirty="0"/>
              <a:t>       {</a:t>
            </a:r>
          </a:p>
          <a:p>
            <a:pPr marL="0" indent="0">
              <a:buNone/>
            </a:pPr>
            <a:r>
              <a:rPr lang="en-US" sz="1100" dirty="0"/>
              <a:t>            INFO("</a:t>
            </a:r>
            <a:r>
              <a:rPr lang="en-US" sz="1100" dirty="0" err="1"/>
              <a:t>Tx</a:t>
            </a:r>
            <a:r>
              <a:rPr lang="en-US" sz="1100" dirty="0"/>
              <a:t> Module is not started on zero </a:t>
            </a:r>
            <a:r>
              <a:rPr lang="en-US" sz="1100" dirty="0" err="1"/>
              <a:t>tx</a:t>
            </a:r>
            <a:r>
              <a:rPr lang="en-US" sz="1100" dirty="0"/>
              <a:t> radio");</a:t>
            </a:r>
          </a:p>
          <a:p>
            <a:pPr marL="0" indent="0">
              <a:buNone/>
            </a:pPr>
            <a:r>
              <a:rPr lang="en-US" sz="1100" dirty="0"/>
              <a:t>        }</a:t>
            </a:r>
          </a:p>
          <a:p>
            <a:pPr marL="0" indent="0">
              <a:buNone/>
            </a:pPr>
            <a:r>
              <a:rPr lang="en-US" sz="1100" dirty="0"/>
              <a:t>        else if (</a:t>
            </a:r>
            <a:r>
              <a:rPr lang="en-US" sz="1100" dirty="0" err="1"/>
              <a:t>isTxServiceSetEmpty</a:t>
            </a:r>
            <a:r>
              <a:rPr lang="en-US" sz="1100" dirty="0"/>
              <a:t>() == true)</a:t>
            </a:r>
          </a:p>
          <a:p>
            <a:pPr marL="0" indent="0">
              <a:buNone/>
            </a:pPr>
            <a:r>
              <a:rPr lang="en-US" sz="1100" dirty="0"/>
              <a:t>        {</a:t>
            </a:r>
          </a:p>
          <a:p>
            <a:pPr marL="0" indent="0">
              <a:buNone/>
            </a:pPr>
            <a:r>
              <a:rPr lang="en-US" sz="1100" dirty="0"/>
              <a:t>            INFO("</a:t>
            </a:r>
            <a:r>
              <a:rPr lang="en-US" sz="1100" dirty="0" err="1"/>
              <a:t>Tx</a:t>
            </a:r>
            <a:r>
              <a:rPr lang="en-US" sz="1100" dirty="0"/>
              <a:t> Module is not started - empty </a:t>
            </a:r>
            <a:r>
              <a:rPr lang="en-US" sz="1100" dirty="0" err="1"/>
              <a:t>txServiceSet</a:t>
            </a:r>
            <a:r>
              <a:rPr lang="en-US" sz="1100" dirty="0"/>
              <a:t> for this platform");</a:t>
            </a:r>
          </a:p>
          <a:p>
            <a:pPr marL="0" indent="0">
              <a:buNone/>
            </a:pPr>
            <a:r>
              <a:rPr lang="en-US" sz="1100" dirty="0"/>
              <a:t>        }</a:t>
            </a:r>
          </a:p>
          <a:p>
            <a:pPr marL="0" indent="0">
              <a:buNone/>
            </a:pPr>
            <a:r>
              <a:rPr lang="en-US" sz="1100" dirty="0"/>
              <a:t>            else</a:t>
            </a:r>
          </a:p>
          <a:p>
            <a:pPr marL="0" indent="0">
              <a:buNone/>
            </a:pPr>
            <a:r>
              <a:rPr lang="en-US" sz="1100" dirty="0"/>
              <a:t>            {</a:t>
            </a:r>
          </a:p>
          <a:p>
            <a:pPr marL="0" indent="0">
              <a:buNone/>
            </a:pPr>
            <a:r>
              <a:rPr lang="en-US" sz="1100" dirty="0"/>
              <a:t>                if (</a:t>
            </a:r>
            <a:r>
              <a:rPr lang="en-US" sz="1100" dirty="0" err="1"/>
              <a:t>txStartUpPtr</a:t>
            </a:r>
            <a:r>
              <a:rPr lang="en-US" sz="1100" dirty="0"/>
              <a:t> == NULL) // code should only be called once per radio </a:t>
            </a:r>
            <a:r>
              <a:rPr lang="en-US" sz="1100" dirty="0" err="1"/>
              <a:t>init</a:t>
            </a:r>
            <a:endParaRPr lang="en-US" sz="1100" dirty="0"/>
          </a:p>
          <a:p>
            <a:pPr marL="0" indent="0">
              <a:buNone/>
            </a:pPr>
            <a:r>
              <a:rPr lang="en-US" sz="1100" dirty="0"/>
              <a:t>            {</a:t>
            </a:r>
          </a:p>
          <a:p>
            <a:pPr marL="0" indent="0">
              <a:buNone/>
            </a:pPr>
            <a:r>
              <a:rPr lang="en-US" sz="1100" dirty="0"/>
              <a:t>              </a:t>
            </a:r>
            <a:r>
              <a:rPr lang="en-US" sz="1100" dirty="0">
                <a:highlight>
                  <a:srgbClr val="FABB00"/>
                </a:highlight>
              </a:rPr>
              <a:t>//</a:t>
            </a:r>
            <a:r>
              <a:rPr lang="en-US" sz="1100" dirty="0" err="1">
                <a:highlight>
                  <a:srgbClr val="FABB00"/>
                </a:highlight>
              </a:rPr>
              <a:t>init</a:t>
            </a:r>
            <a:r>
              <a:rPr lang="en-US" sz="1100" dirty="0">
                <a:highlight>
                  <a:srgbClr val="FABB00"/>
                </a:highlight>
              </a:rPr>
              <a:t> TX share module</a:t>
            </a:r>
          </a:p>
          <a:p>
            <a:pPr marL="0" indent="0">
              <a:buNone/>
            </a:pPr>
            <a:r>
              <a:rPr lang="en-US" sz="1100" dirty="0"/>
              <a:t>              #ifdef AAS_WORKAROUND</a:t>
            </a:r>
          </a:p>
          <a:p>
            <a:pPr marL="0" indent="0">
              <a:buNone/>
            </a:pPr>
            <a:r>
              <a:rPr lang="en-US" sz="1100" dirty="0"/>
              <a:t>                  </a:t>
            </a:r>
            <a:r>
              <a:rPr lang="en-US" sz="1100" dirty="0" err="1"/>
              <a:t>txStartUpPtr</a:t>
            </a:r>
            <a:r>
              <a:rPr lang="en-US" sz="1100" dirty="0"/>
              <a:t> = new </a:t>
            </a:r>
            <a:r>
              <a:rPr lang="en-US" sz="1100" dirty="0" err="1"/>
              <a:t>Tx</a:t>
            </a:r>
            <a:r>
              <a:rPr lang="en-US" sz="1100" dirty="0"/>
              <a:t>::</a:t>
            </a:r>
            <a:r>
              <a:rPr lang="en-US" sz="1100" dirty="0" err="1"/>
              <a:t>StartUpAAS</a:t>
            </a:r>
            <a:r>
              <a:rPr lang="en-US" sz="1100" dirty="0"/>
              <a:t>();</a:t>
            </a:r>
          </a:p>
          <a:p>
            <a:pPr marL="0" indent="0">
              <a:buNone/>
            </a:pPr>
            <a:r>
              <a:rPr lang="en-US" sz="1100" dirty="0"/>
              <a:t>              #else</a:t>
            </a:r>
          </a:p>
          <a:p>
            <a:pPr marL="0" indent="0">
              <a:buNone/>
            </a:pPr>
            <a:r>
              <a:rPr lang="en-US" sz="1100" dirty="0"/>
              <a:t>                  </a:t>
            </a:r>
            <a:r>
              <a:rPr lang="en-US" sz="1100" dirty="0" err="1">
                <a:highlight>
                  <a:srgbClr val="00FF00"/>
                </a:highlight>
              </a:rPr>
              <a:t>txStartUpPtr</a:t>
            </a:r>
            <a:r>
              <a:rPr lang="en-US" sz="1100" dirty="0"/>
              <a:t> = new </a:t>
            </a:r>
            <a:r>
              <a:rPr lang="en-US" sz="1100" dirty="0" err="1"/>
              <a:t>Tx</a:t>
            </a:r>
            <a:r>
              <a:rPr lang="en-US" sz="1100" dirty="0"/>
              <a:t>::</a:t>
            </a:r>
            <a:r>
              <a:rPr lang="en-US" sz="1100" dirty="0" err="1">
                <a:highlight>
                  <a:srgbClr val="00FF00"/>
                </a:highlight>
              </a:rPr>
              <a:t>StartUp</a:t>
            </a:r>
            <a:r>
              <a:rPr lang="en-US" sz="1100" dirty="0"/>
              <a:t>();</a:t>
            </a:r>
          </a:p>
          <a:p>
            <a:pPr marL="0" indent="0">
              <a:buNone/>
            </a:pPr>
            <a:r>
              <a:rPr lang="en-US" sz="1100" dirty="0"/>
              <a:t>              #endif</a:t>
            </a:r>
          </a:p>
          <a:p>
            <a:pPr marL="0" indent="0">
              <a:buNone/>
            </a:pPr>
            <a:r>
              <a:rPr lang="en-US" sz="1100" dirty="0"/>
              <a:t>              bool </a:t>
            </a:r>
            <a:r>
              <a:rPr lang="en-US" sz="1100" dirty="0" err="1"/>
              <a:t>txInitRc</a:t>
            </a:r>
            <a:r>
              <a:rPr lang="en-US" sz="1100" dirty="0"/>
              <a:t> = </a:t>
            </a:r>
            <a:r>
              <a:rPr lang="en-US" sz="1100" dirty="0" err="1">
                <a:highlight>
                  <a:srgbClr val="00FF00"/>
                </a:highlight>
              </a:rPr>
              <a:t>txStartUpPtr</a:t>
            </a:r>
            <a:r>
              <a:rPr lang="en-US" sz="1100" dirty="0">
                <a:highlight>
                  <a:srgbClr val="00FF00"/>
                </a:highlight>
              </a:rPr>
              <a:t>-&gt;</a:t>
            </a:r>
            <a:r>
              <a:rPr lang="en-US" sz="1100" dirty="0" err="1">
                <a:highlight>
                  <a:srgbClr val="00FF00"/>
                </a:highlight>
              </a:rPr>
              <a:t>init</a:t>
            </a:r>
            <a:r>
              <a:rPr lang="en-US" sz="1100" dirty="0">
                <a:highlight>
                  <a:srgbClr val="00FF00"/>
                </a:highlight>
              </a:rPr>
              <a:t>();</a:t>
            </a:r>
          </a:p>
          <a:p>
            <a:pPr marL="0" indent="0">
              <a:buNone/>
            </a:pPr>
            <a:r>
              <a:rPr lang="en-US" sz="1100" dirty="0"/>
              <a:t>              if (!</a:t>
            </a:r>
            <a:r>
              <a:rPr lang="en-US" sz="1100" dirty="0" err="1"/>
              <a:t>txInitRc</a:t>
            </a:r>
            <a:r>
              <a:rPr lang="en-US" sz="1100" dirty="0"/>
              <a:t>)</a:t>
            </a:r>
          </a:p>
          <a:p>
            <a:pPr marL="0" indent="0">
              <a:buNone/>
            </a:pPr>
            <a:r>
              <a:rPr lang="en-US" sz="1100" dirty="0"/>
              <a:t>              {TRACE_ERROR("</a:t>
            </a:r>
            <a:r>
              <a:rPr lang="en-US" sz="1100" dirty="0" err="1"/>
              <a:t>Tx</a:t>
            </a:r>
            <a:r>
              <a:rPr lang="en-US" sz="1100" dirty="0"/>
              <a:t>::</a:t>
            </a:r>
            <a:r>
              <a:rPr lang="en-US" sz="1100" dirty="0" err="1"/>
              <a:t>ServiceStartUp</a:t>
            </a:r>
            <a:r>
              <a:rPr lang="en-US" sz="1100" dirty="0"/>
              <a:t> fails");……}</a:t>
            </a:r>
          </a:p>
          <a:p>
            <a:pPr marL="0" indent="0">
              <a:buNone/>
            </a:pPr>
            <a:r>
              <a:rPr lang="sv-SE" sz="1100" dirty="0"/>
              <a:t>    ……</a:t>
            </a:r>
            <a:endParaRPr lang="en-US" sz="1100" dirty="0"/>
          </a:p>
        </p:txBody>
      </p:sp>
    </p:spTree>
    <p:extLst>
      <p:ext uri="{BB962C8B-B14F-4D97-AF65-F5344CB8AC3E}">
        <p14:creationId xmlns:p14="http://schemas.microsoft.com/office/powerpoint/2010/main" val="1957547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8761" y="1325084"/>
            <a:ext cx="8351839" cy="5372278"/>
          </a:xfrm>
        </p:spPr>
        <p:txBody>
          <a:bodyPr/>
          <a:lstStyle/>
          <a:p>
            <a:pPr>
              <a:lnSpc>
                <a:spcPct val="80000"/>
              </a:lnSpc>
            </a:pPr>
            <a:r>
              <a:rPr lang="en-GB" altLang="en-US" dirty="0"/>
              <a:t>Query </a:t>
            </a:r>
            <a:r>
              <a:rPr lang="en-GB" altLang="en-US" dirty="0" err="1"/>
              <a:t>TxModule</a:t>
            </a:r>
            <a:r>
              <a:rPr lang="en-GB" altLang="en-US" dirty="0"/>
              <a:t> service list from DB for running platform</a:t>
            </a:r>
          </a:p>
          <a:p>
            <a:pPr>
              <a:lnSpc>
                <a:spcPct val="80000"/>
              </a:lnSpc>
            </a:pPr>
            <a:r>
              <a:rPr lang="en-GB" altLang="en-US" dirty="0"/>
              <a:t>Create services </a:t>
            </a:r>
          </a:p>
          <a:p>
            <a:pPr>
              <a:lnSpc>
                <a:spcPct val="80000"/>
              </a:lnSpc>
            </a:pPr>
            <a:r>
              <a:rPr lang="en-GB" altLang="en-US" dirty="0"/>
              <a:t>Register services in the Service Container</a:t>
            </a:r>
          </a:p>
          <a:p>
            <a:pPr>
              <a:lnSpc>
                <a:spcPct val="80000"/>
              </a:lnSpc>
            </a:pPr>
            <a:r>
              <a:rPr lang="en-GB" altLang="en-US" dirty="0"/>
              <a:t>For each service call its </a:t>
            </a:r>
            <a:r>
              <a:rPr lang="en-GB" altLang="en-US" b="1" dirty="0" err="1"/>
              <a:t>preInitializeService</a:t>
            </a:r>
            <a:r>
              <a:rPr lang="en-GB" altLang="en-US" b="1" dirty="0"/>
              <a:t>()</a:t>
            </a:r>
            <a:r>
              <a:rPr lang="en-GB" altLang="en-US" dirty="0"/>
              <a:t> API</a:t>
            </a:r>
          </a:p>
          <a:p>
            <a:pPr marL="0" indent="0">
              <a:lnSpc>
                <a:spcPct val="80000"/>
              </a:lnSpc>
              <a:buNone/>
            </a:pPr>
            <a:r>
              <a:rPr lang="en-US" altLang="en-US" sz="1600" dirty="0"/>
              <a:t>   </a:t>
            </a:r>
            <a:r>
              <a:rPr lang="en-US" altLang="en-US" sz="1600" i="1" dirty="0"/>
              <a:t>Called by Startup before the service has been created.</a:t>
            </a:r>
          </a:p>
          <a:p>
            <a:pPr>
              <a:lnSpc>
                <a:spcPct val="80000"/>
              </a:lnSpc>
            </a:pPr>
            <a:r>
              <a:rPr lang="en-GB" altLang="en-US" dirty="0"/>
              <a:t>For each service call its </a:t>
            </a:r>
            <a:r>
              <a:rPr lang="en-GB" altLang="en-US" b="1" dirty="0" err="1"/>
              <a:t>postInitializeService</a:t>
            </a:r>
            <a:r>
              <a:rPr lang="en-GB" altLang="en-US" b="1" dirty="0"/>
              <a:t>()</a:t>
            </a:r>
            <a:r>
              <a:rPr lang="en-GB" altLang="en-US" dirty="0"/>
              <a:t> API</a:t>
            </a:r>
          </a:p>
          <a:p>
            <a:pPr lvl="1">
              <a:lnSpc>
                <a:spcPct val="80000"/>
              </a:lnSpc>
            </a:pPr>
            <a:endParaRPr lang="en-GB" altLang="en-US" dirty="0"/>
          </a:p>
          <a:p>
            <a:pPr>
              <a:lnSpc>
                <a:spcPct val="80000"/>
              </a:lnSpc>
            </a:pPr>
            <a:r>
              <a:rPr lang="en-GB" altLang="en-US" dirty="0"/>
              <a:t>Save </a:t>
            </a:r>
            <a:r>
              <a:rPr lang="en-GB" altLang="en-US" dirty="0" err="1"/>
              <a:t>TxBranchCtrl</a:t>
            </a:r>
            <a:r>
              <a:rPr lang="en-GB" altLang="en-US" dirty="0"/>
              <a:t> services in the </a:t>
            </a:r>
            <a:r>
              <a:rPr lang="en-GB" altLang="en-US" b="1" dirty="0" err="1"/>
              <a:t>TxBranchRepositry</a:t>
            </a:r>
            <a:r>
              <a:rPr lang="en-GB" altLang="en-US" dirty="0"/>
              <a:t> (used by the </a:t>
            </a:r>
            <a:r>
              <a:rPr lang="en-GB" altLang="en-US" b="1" dirty="0" err="1"/>
              <a:t>TxAdpater</a:t>
            </a:r>
            <a:r>
              <a:rPr lang="en-GB" altLang="en-US" dirty="0"/>
              <a:t>)</a:t>
            </a:r>
          </a:p>
          <a:p>
            <a:pPr>
              <a:lnSpc>
                <a:spcPct val="80000"/>
              </a:lnSpc>
            </a:pPr>
            <a:r>
              <a:rPr lang="en-GB" altLang="en-US" dirty="0"/>
              <a:t>Register </a:t>
            </a:r>
            <a:r>
              <a:rPr lang="en-GB" altLang="en-US" dirty="0" err="1"/>
              <a:t>TxModule</a:t>
            </a:r>
            <a:r>
              <a:rPr lang="en-GB" altLang="en-US" dirty="0"/>
              <a:t> OSE commands</a:t>
            </a:r>
          </a:p>
          <a:p>
            <a:pPr>
              <a:lnSpc>
                <a:spcPct val="80000"/>
              </a:lnSpc>
            </a:pPr>
            <a:r>
              <a:rPr lang="en-GB" altLang="en-US" dirty="0"/>
              <a:t>Save </a:t>
            </a:r>
            <a:r>
              <a:rPr lang="en-GB" altLang="en-US" b="1" dirty="0" err="1"/>
              <a:t>TxServiceContainer</a:t>
            </a:r>
            <a:r>
              <a:rPr lang="en-GB" altLang="en-US" dirty="0"/>
              <a:t> in </a:t>
            </a:r>
            <a:r>
              <a:rPr lang="en-GB" altLang="en-US" dirty="0" err="1"/>
              <a:t>TxModCmd</a:t>
            </a:r>
            <a:r>
              <a:rPr lang="en-GB" altLang="en-US" dirty="0"/>
              <a:t> (used to locate services) </a:t>
            </a:r>
          </a:p>
          <a:p>
            <a:pPr>
              <a:lnSpc>
                <a:spcPct val="80000"/>
              </a:lnSpc>
            </a:pPr>
            <a:r>
              <a:rPr lang="en-GB" altLang="en-US" dirty="0"/>
              <a:t>Save </a:t>
            </a:r>
            <a:r>
              <a:rPr lang="en-GB" altLang="en-US" b="1" dirty="0" err="1"/>
              <a:t>TxServiceContainer</a:t>
            </a:r>
            <a:r>
              <a:rPr lang="en-GB" altLang="en-US" dirty="0"/>
              <a:t> in </a:t>
            </a:r>
            <a:r>
              <a:rPr lang="en-GB" altLang="en-US" dirty="0" err="1"/>
              <a:t>TxServiceRepository</a:t>
            </a:r>
            <a:endParaRPr lang="en-GB" sz="2000" dirty="0"/>
          </a:p>
          <a:p>
            <a:pPr marL="0" indent="0">
              <a:buNone/>
            </a:pPr>
            <a:endParaRPr lang="en-US" sz="1200" dirty="0"/>
          </a:p>
        </p:txBody>
      </p:sp>
      <p:sp>
        <p:nvSpPr>
          <p:cNvPr id="3" name="Title 2"/>
          <p:cNvSpPr>
            <a:spLocks noGrp="1"/>
          </p:cNvSpPr>
          <p:nvPr>
            <p:ph type="title"/>
          </p:nvPr>
        </p:nvSpPr>
        <p:spPr/>
        <p:txBody>
          <a:bodyPr/>
          <a:lstStyle/>
          <a:p>
            <a:r>
              <a:rPr lang="sv-SE" dirty="0"/>
              <a:t>Service startup steps</a:t>
            </a:r>
            <a:endParaRPr lang="en-US" dirty="0"/>
          </a:p>
        </p:txBody>
      </p:sp>
    </p:spTree>
    <p:extLst>
      <p:ext uri="{BB962C8B-B14F-4D97-AF65-F5344CB8AC3E}">
        <p14:creationId xmlns:p14="http://schemas.microsoft.com/office/powerpoint/2010/main" val="12187831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err="1"/>
              <a:t>Code</a:t>
            </a:r>
            <a:r>
              <a:rPr lang="sv-SE" dirty="0"/>
              <a:t>: </a:t>
            </a:r>
            <a:r>
              <a:rPr lang="sv-SE" dirty="0" err="1"/>
              <a:t>statup</a:t>
            </a:r>
            <a:r>
              <a:rPr lang="sv-SE" dirty="0"/>
              <a:t> </a:t>
            </a:r>
            <a:r>
              <a:rPr lang="sv-SE" sz="1000" dirty="0"/>
              <a:t>TX/STARTUP/SRC/</a:t>
            </a:r>
            <a:r>
              <a:rPr lang="sv-SE" sz="1000" dirty="0">
                <a:latin typeface="+mj-lt"/>
              </a:rPr>
              <a:t>TXSTARTUP.CC</a:t>
            </a:r>
            <a:endParaRPr lang="en-US" dirty="0">
              <a:latin typeface="+mj-lt"/>
            </a:endParaRPr>
          </a:p>
        </p:txBody>
      </p:sp>
      <p:sp>
        <p:nvSpPr>
          <p:cNvPr id="5" name="Content Placeholder 1"/>
          <p:cNvSpPr>
            <a:spLocks noGrp="1"/>
          </p:cNvSpPr>
          <p:nvPr>
            <p:ph idx="1"/>
          </p:nvPr>
        </p:nvSpPr>
        <p:spPr>
          <a:xfrm>
            <a:off x="485141" y="1184810"/>
            <a:ext cx="8351839" cy="5235736"/>
          </a:xfrm>
        </p:spPr>
        <p:txBody>
          <a:bodyPr/>
          <a:lstStyle/>
          <a:p>
            <a:pPr marL="0" indent="0">
              <a:buNone/>
            </a:pPr>
            <a:r>
              <a:rPr lang="en-US" sz="1100" dirty="0"/>
              <a:t>bool </a:t>
            </a:r>
            <a:r>
              <a:rPr lang="en-US" sz="1100" dirty="0" err="1"/>
              <a:t>StartUp</a:t>
            </a:r>
            <a:r>
              <a:rPr lang="en-US" sz="1100" dirty="0"/>
              <a:t>::</a:t>
            </a:r>
            <a:r>
              <a:rPr lang="en-US" sz="1100" dirty="0" err="1"/>
              <a:t>init</a:t>
            </a:r>
            <a:r>
              <a:rPr lang="en-US" sz="1100" dirty="0"/>
              <a:t>()</a:t>
            </a:r>
          </a:p>
          <a:p>
            <a:pPr marL="0" indent="0">
              <a:buNone/>
            </a:pPr>
            <a:r>
              <a:rPr lang="en-US" sz="1100" dirty="0"/>
              <a:t>{   ……</a:t>
            </a:r>
          </a:p>
          <a:p>
            <a:pPr marL="0" indent="0">
              <a:buNone/>
            </a:pPr>
            <a:r>
              <a:rPr lang="sv-SE" sz="1100" dirty="0"/>
              <a:t>    ……</a:t>
            </a:r>
            <a:endParaRPr lang="en-US" sz="1100" dirty="0"/>
          </a:p>
          <a:p>
            <a:pPr marL="0" indent="0">
              <a:buNone/>
            </a:pPr>
            <a:r>
              <a:rPr lang="en-GB" altLang="en-US" sz="1100" dirty="0"/>
              <a:t>      TRACE(1, "</a:t>
            </a:r>
            <a:r>
              <a:rPr lang="en-GB" altLang="en-US" sz="1100" dirty="0" err="1"/>
              <a:t>TxStartup</a:t>
            </a:r>
            <a:r>
              <a:rPr lang="en-GB" altLang="en-US" sz="1100" dirty="0"/>
              <a:t> initialization start");</a:t>
            </a:r>
          </a:p>
          <a:p>
            <a:pPr marL="0" indent="0">
              <a:buNone/>
            </a:pPr>
            <a:r>
              <a:rPr lang="en-GB" altLang="en-US" sz="1100" dirty="0"/>
              <a:t>      </a:t>
            </a:r>
            <a:r>
              <a:rPr lang="en-GB" altLang="en-US" sz="1100" dirty="0" err="1"/>
              <a:t>registerTraceObjs</a:t>
            </a:r>
            <a:r>
              <a:rPr lang="en-GB" altLang="en-US" sz="1100" dirty="0"/>
              <a:t>();</a:t>
            </a:r>
          </a:p>
          <a:p>
            <a:pPr marL="0" indent="0">
              <a:buNone/>
            </a:pPr>
            <a:r>
              <a:rPr lang="en-GB" altLang="en-US" sz="1100" dirty="0"/>
              <a:t>      vector&lt;string&gt; </a:t>
            </a:r>
            <a:r>
              <a:rPr lang="en-GB" altLang="en-US" sz="1100" dirty="0" err="1"/>
              <a:t>servicesList</a:t>
            </a:r>
            <a:r>
              <a:rPr lang="en-GB" altLang="en-US" sz="1100" dirty="0"/>
              <a:t>;</a:t>
            </a:r>
          </a:p>
          <a:p>
            <a:pPr marL="0" indent="0">
              <a:buNone/>
            </a:pPr>
            <a:r>
              <a:rPr lang="en-GB" altLang="en-US" sz="1100" dirty="0"/>
              <a:t>      string </a:t>
            </a:r>
            <a:r>
              <a:rPr lang="en-GB" altLang="en-US" sz="1100" dirty="0" err="1"/>
              <a:t>txServices</a:t>
            </a:r>
            <a:r>
              <a:rPr lang="en-GB" altLang="en-US" sz="1100" dirty="0"/>
              <a:t> = "/</a:t>
            </a:r>
            <a:r>
              <a:rPr lang="en-GB" altLang="en-US" sz="1100" dirty="0" err="1">
                <a:highlight>
                  <a:srgbClr val="00FF00"/>
                </a:highlight>
              </a:rPr>
              <a:t>txServices</a:t>
            </a:r>
            <a:r>
              <a:rPr lang="en-GB" altLang="en-US" sz="1100" dirty="0"/>
              <a:t>";</a:t>
            </a:r>
          </a:p>
          <a:p>
            <a:pPr marL="0" indent="0">
              <a:buNone/>
            </a:pPr>
            <a:endParaRPr lang="en-GB" altLang="en-US" sz="1100" dirty="0"/>
          </a:p>
          <a:p>
            <a:pPr marL="0" indent="0">
              <a:buNone/>
            </a:pPr>
            <a:r>
              <a:rPr lang="en-GB" altLang="en-US" sz="1100" dirty="0"/>
              <a:t>     if (!</a:t>
            </a:r>
            <a:r>
              <a:rPr lang="en-GB" altLang="en-US" sz="1100" dirty="0" err="1"/>
              <a:t>DataBase</a:t>
            </a:r>
            <a:r>
              <a:rPr lang="en-GB" altLang="en-US" sz="1100" dirty="0"/>
              <a:t>::</a:t>
            </a:r>
            <a:r>
              <a:rPr lang="en-GB" altLang="en-US" sz="1100" dirty="0" err="1"/>
              <a:t>autoGetIfExists</a:t>
            </a:r>
            <a:r>
              <a:rPr lang="en-GB" altLang="en-US" sz="1100" dirty="0"/>
              <a:t>(</a:t>
            </a:r>
            <a:r>
              <a:rPr lang="en-GB" altLang="en-US" sz="1100" dirty="0" err="1"/>
              <a:t>txServices.c_str</a:t>
            </a:r>
            <a:r>
              <a:rPr lang="en-GB" altLang="en-US" sz="1100" dirty="0"/>
              <a:t>(), </a:t>
            </a:r>
            <a:r>
              <a:rPr lang="en-GB" altLang="en-US" sz="1100" dirty="0" err="1"/>
              <a:t>servicesList</a:t>
            </a:r>
            <a:r>
              <a:rPr lang="en-GB" altLang="en-US" sz="1100" dirty="0"/>
              <a:t>))</a:t>
            </a:r>
          </a:p>
          <a:p>
            <a:pPr marL="0" indent="0">
              <a:buNone/>
            </a:pPr>
            <a:r>
              <a:rPr lang="en-GB" altLang="en-US" sz="1100" dirty="0"/>
              <a:t>     {</a:t>
            </a:r>
          </a:p>
          <a:p>
            <a:pPr marL="0" indent="0">
              <a:buNone/>
            </a:pPr>
            <a:r>
              <a:rPr lang="en-GB" altLang="en-US" sz="1100" dirty="0"/>
              <a:t>        TRACE_ERROR(STR("Missing DB entry=%s", </a:t>
            </a:r>
            <a:r>
              <a:rPr lang="en-GB" altLang="en-US" sz="1100" dirty="0" err="1"/>
              <a:t>txServices.c_str</a:t>
            </a:r>
            <a:r>
              <a:rPr lang="en-GB" altLang="en-US" sz="1100" dirty="0"/>
              <a:t>()));</a:t>
            </a:r>
          </a:p>
          <a:p>
            <a:pPr marL="0" indent="0">
              <a:buNone/>
            </a:pPr>
            <a:r>
              <a:rPr lang="en-GB" altLang="en-US" sz="1100" dirty="0"/>
              <a:t>        return false;</a:t>
            </a:r>
          </a:p>
          <a:p>
            <a:pPr marL="0" indent="0">
              <a:buNone/>
            </a:pPr>
            <a:r>
              <a:rPr lang="en-GB" altLang="en-US" sz="1100" dirty="0"/>
              <a:t>     }</a:t>
            </a:r>
          </a:p>
          <a:p>
            <a:pPr marL="0" indent="0">
              <a:buNone/>
            </a:pPr>
            <a:r>
              <a:rPr lang="en-GB" altLang="en-US" sz="1100" dirty="0"/>
              <a:t>     /* Start-up TX services */</a:t>
            </a:r>
          </a:p>
          <a:p>
            <a:pPr marL="0" indent="0">
              <a:buNone/>
            </a:pPr>
            <a:r>
              <a:rPr lang="en-GB" altLang="en-US" sz="1100" dirty="0"/>
              <a:t>     if (!</a:t>
            </a:r>
            <a:r>
              <a:rPr lang="en-GB" altLang="en-US" sz="1100" dirty="0" err="1">
                <a:highlight>
                  <a:srgbClr val="00FF00"/>
                </a:highlight>
              </a:rPr>
              <a:t>traverseTxServiceSet</a:t>
            </a:r>
            <a:r>
              <a:rPr lang="en-GB" altLang="en-US" sz="1100" dirty="0"/>
              <a:t>(</a:t>
            </a:r>
            <a:r>
              <a:rPr lang="en-GB" altLang="en-US" sz="1100" dirty="0" err="1"/>
              <a:t>servicesList</a:t>
            </a:r>
            <a:r>
              <a:rPr lang="en-GB" altLang="en-US" sz="1100" dirty="0"/>
              <a:t>))</a:t>
            </a:r>
          </a:p>
          <a:p>
            <a:pPr marL="0" indent="0">
              <a:buNone/>
            </a:pPr>
            <a:r>
              <a:rPr lang="en-GB" altLang="en-US" sz="1100" dirty="0"/>
              <a:t>     {</a:t>
            </a:r>
          </a:p>
          <a:p>
            <a:pPr marL="0" indent="0">
              <a:buNone/>
            </a:pPr>
            <a:r>
              <a:rPr lang="en-GB" altLang="en-US" sz="1100" dirty="0"/>
              <a:t>         return false;</a:t>
            </a:r>
          </a:p>
          <a:p>
            <a:pPr marL="0" indent="0">
              <a:buNone/>
            </a:pPr>
            <a:r>
              <a:rPr lang="en-GB" altLang="en-US" sz="1100" dirty="0"/>
              <a:t>     }</a:t>
            </a:r>
          </a:p>
          <a:p>
            <a:pPr marL="0" indent="0">
              <a:buNone/>
            </a:pPr>
            <a:r>
              <a:rPr lang="en-GB" altLang="en-US" sz="1100" dirty="0"/>
              <a:t>     ……</a:t>
            </a:r>
          </a:p>
          <a:p>
            <a:pPr marL="0" indent="0">
              <a:buNone/>
            </a:pPr>
            <a:r>
              <a:rPr lang="en-GB" altLang="en-US" sz="1100" dirty="0"/>
              <a:t>      (*it)-&gt;</a:t>
            </a:r>
            <a:r>
              <a:rPr lang="en-GB" altLang="en-US" sz="1100" dirty="0" err="1"/>
              <a:t>preInitializeService</a:t>
            </a:r>
            <a:r>
              <a:rPr lang="en-GB" altLang="en-US" sz="1100" dirty="0"/>
              <a:t>()</a:t>
            </a:r>
          </a:p>
          <a:p>
            <a:pPr marL="0" indent="0">
              <a:buNone/>
            </a:pPr>
            <a:r>
              <a:rPr lang="en-GB" altLang="en-US" sz="1100" dirty="0"/>
              <a:t>      (*it)-&gt;</a:t>
            </a:r>
            <a:r>
              <a:rPr lang="en-GB" altLang="en-US" sz="1100" dirty="0" err="1"/>
              <a:t>postInitializeService</a:t>
            </a:r>
            <a:r>
              <a:rPr lang="en-GB" altLang="en-US" sz="1100" dirty="0"/>
              <a:t>()</a:t>
            </a:r>
          </a:p>
        </p:txBody>
      </p:sp>
    </p:spTree>
    <p:extLst>
      <p:ext uri="{BB962C8B-B14F-4D97-AF65-F5344CB8AC3E}">
        <p14:creationId xmlns:p14="http://schemas.microsoft.com/office/powerpoint/2010/main" val="109740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65475"/>
            <a:ext cx="91440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165475"/>
            <a:ext cx="91440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Title 2"/>
          <p:cNvSpPr>
            <a:spLocks noGrp="1"/>
          </p:cNvSpPr>
          <p:nvPr>
            <p:ph type="title"/>
          </p:nvPr>
        </p:nvSpPr>
        <p:spPr>
          <a:xfrm>
            <a:off x="552450" y="131763"/>
            <a:ext cx="7494588" cy="525462"/>
          </a:xfrm>
        </p:spPr>
        <p:txBody>
          <a:bodyPr/>
          <a:lstStyle/>
          <a:p>
            <a:pPr eaLnBrk="1" hangingPunct="1"/>
            <a:r>
              <a:rPr lang="en-US" altLang="en-US"/>
              <a:t>Transmitter</a:t>
            </a:r>
          </a:p>
        </p:txBody>
      </p:sp>
      <p:sp>
        <p:nvSpPr>
          <p:cNvPr id="11" name="Rounded Rectangular Callout 10"/>
          <p:cNvSpPr>
            <a:spLocks noChangeArrowheads="1"/>
          </p:cNvSpPr>
          <p:nvPr/>
        </p:nvSpPr>
        <p:spPr bwMode="auto">
          <a:xfrm flipH="1">
            <a:off x="495300" y="2752725"/>
            <a:ext cx="923925" cy="290513"/>
          </a:xfrm>
          <a:prstGeom prst="wedgeRoundRectCallout">
            <a:avLst>
              <a:gd name="adj1" fmla="val -30109"/>
              <a:gd name="adj2" fmla="val 157585"/>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a:latin typeface="Arial" charset="0"/>
              </a:rPr>
              <a:t>Sync CPRI</a:t>
            </a:r>
          </a:p>
        </p:txBody>
      </p:sp>
      <p:sp>
        <p:nvSpPr>
          <p:cNvPr id="12" name="Rounded Rectangular Callout 11"/>
          <p:cNvSpPr>
            <a:spLocks noChangeArrowheads="1"/>
          </p:cNvSpPr>
          <p:nvPr/>
        </p:nvSpPr>
        <p:spPr bwMode="auto">
          <a:xfrm flipH="1">
            <a:off x="1228725" y="2143125"/>
            <a:ext cx="723900" cy="511175"/>
          </a:xfrm>
          <a:prstGeom prst="wedgeRoundRectCallout">
            <a:avLst>
              <a:gd name="adj1" fmla="val -22326"/>
              <a:gd name="adj2" fmla="val 19842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Channel</a:t>
            </a:r>
          </a:p>
          <a:p>
            <a:pPr eaLnBrk="1" hangingPunct="1">
              <a:spcBef>
                <a:spcPts val="0"/>
              </a:spcBef>
              <a:defRPr/>
            </a:pPr>
            <a:r>
              <a:rPr lang="en-US" sz="1200" dirty="0">
                <a:latin typeface="Arial" charset="0"/>
              </a:rPr>
              <a:t>Filter</a:t>
            </a:r>
          </a:p>
        </p:txBody>
      </p:sp>
      <p:sp>
        <p:nvSpPr>
          <p:cNvPr id="13" name="Rounded Rectangular Callout 12"/>
          <p:cNvSpPr>
            <a:spLocks noChangeArrowheads="1"/>
          </p:cNvSpPr>
          <p:nvPr/>
        </p:nvSpPr>
        <p:spPr bwMode="auto">
          <a:xfrm flipH="1">
            <a:off x="2105025" y="2128838"/>
            <a:ext cx="361950" cy="280987"/>
          </a:xfrm>
          <a:prstGeom prst="wedgeRoundRectCallout">
            <a:avLst>
              <a:gd name="adj1" fmla="val 28990"/>
              <a:gd name="adj2" fmla="val 410293"/>
              <a:gd name="adj3" fmla="val 16667"/>
            </a:avLst>
          </a:prstGeom>
          <a:solidFill>
            <a:schemeClr val="tx1">
              <a:lumMod val="20000"/>
              <a:lumOff val="8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EQ</a:t>
            </a:r>
          </a:p>
        </p:txBody>
      </p:sp>
      <p:sp>
        <p:nvSpPr>
          <p:cNvPr id="14" name="Rounded Rectangular Callout 13"/>
          <p:cNvSpPr>
            <a:spLocks noChangeArrowheads="1"/>
          </p:cNvSpPr>
          <p:nvPr/>
        </p:nvSpPr>
        <p:spPr bwMode="auto">
          <a:xfrm flipH="1">
            <a:off x="2466975" y="1754188"/>
            <a:ext cx="1009650" cy="280987"/>
          </a:xfrm>
          <a:prstGeom prst="wedgeRoundRectCallout">
            <a:avLst>
              <a:gd name="adj1" fmla="val 35992"/>
              <a:gd name="adj2" fmla="val 539106"/>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Up-sampling</a:t>
            </a:r>
          </a:p>
        </p:txBody>
      </p:sp>
      <p:sp>
        <p:nvSpPr>
          <p:cNvPr id="15" name="Rounded Rectangular Callout 14"/>
          <p:cNvSpPr>
            <a:spLocks noChangeArrowheads="1"/>
          </p:cNvSpPr>
          <p:nvPr/>
        </p:nvSpPr>
        <p:spPr bwMode="auto">
          <a:xfrm flipH="1">
            <a:off x="2971800" y="2152650"/>
            <a:ext cx="1127125" cy="523875"/>
          </a:xfrm>
          <a:prstGeom prst="wedgeRoundRectCallout">
            <a:avLst>
              <a:gd name="adj1" fmla="val 48977"/>
              <a:gd name="adj2" fmla="val 19585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Set frequency</a:t>
            </a:r>
          </a:p>
          <a:p>
            <a:pPr eaLnBrk="1" hangingPunct="1">
              <a:spcBef>
                <a:spcPts val="0"/>
              </a:spcBef>
              <a:defRPr/>
            </a:pPr>
            <a:r>
              <a:rPr lang="en-US" sz="1200" dirty="0">
                <a:latin typeface="Arial" charset="0"/>
              </a:rPr>
              <a:t>within IBW</a:t>
            </a:r>
          </a:p>
        </p:txBody>
      </p:sp>
      <p:sp>
        <p:nvSpPr>
          <p:cNvPr id="16" name="Rounded Rectangular Callout 15"/>
          <p:cNvSpPr>
            <a:spLocks noChangeArrowheads="1"/>
          </p:cNvSpPr>
          <p:nvPr/>
        </p:nvSpPr>
        <p:spPr bwMode="auto">
          <a:xfrm flipH="1">
            <a:off x="3562350" y="2749550"/>
            <a:ext cx="752475" cy="455613"/>
          </a:xfrm>
          <a:prstGeom prst="wedgeRoundRectCallout">
            <a:avLst>
              <a:gd name="adj1" fmla="val -33778"/>
              <a:gd name="adj2" fmla="val 94046"/>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Combine</a:t>
            </a:r>
          </a:p>
          <a:p>
            <a:pPr eaLnBrk="1" hangingPunct="1">
              <a:spcBef>
                <a:spcPts val="0"/>
              </a:spcBef>
              <a:defRPr/>
            </a:pPr>
            <a:r>
              <a:rPr lang="en-US" sz="1200" dirty="0">
                <a:latin typeface="Arial" charset="0"/>
              </a:rPr>
              <a:t>carriers</a:t>
            </a:r>
          </a:p>
        </p:txBody>
      </p:sp>
      <p:sp>
        <p:nvSpPr>
          <p:cNvPr id="17" name="Rounded Rectangular Callout 16"/>
          <p:cNvSpPr>
            <a:spLocks noChangeArrowheads="1"/>
          </p:cNvSpPr>
          <p:nvPr/>
        </p:nvSpPr>
        <p:spPr bwMode="auto">
          <a:xfrm flipH="1">
            <a:off x="4446588" y="2395538"/>
            <a:ext cx="719137" cy="280987"/>
          </a:xfrm>
          <a:prstGeom prst="wedgeRoundRectCallout">
            <a:avLst>
              <a:gd name="adj1" fmla="val -8599"/>
              <a:gd name="adj2" fmla="val 310633"/>
              <a:gd name="adj3" fmla="val 16667"/>
            </a:avLst>
          </a:prstGeom>
          <a:solidFill>
            <a:schemeClr val="accent2">
              <a:lumMod val="20000"/>
              <a:lumOff val="80000"/>
            </a:schemeClr>
          </a:solidFill>
          <a:ln w="12700" algn="ctr">
            <a:solidFill>
              <a:schemeClr val="tx1"/>
            </a:solidFill>
            <a:round/>
            <a:headEnd/>
            <a:tailEnd/>
          </a:ln>
        </p:spPr>
        <p:txBody>
          <a:bodyPr wrap="none" lIns="72000" rIns="72000"/>
          <a:lstStyle/>
          <a:p>
            <a:pPr eaLnBrk="1" hangingPunct="1">
              <a:spcBef>
                <a:spcPct val="50000"/>
              </a:spcBef>
              <a:defRPr/>
            </a:pPr>
            <a:r>
              <a:rPr lang="en-US" sz="1200">
                <a:latin typeface="Arial" charset="0"/>
              </a:rPr>
              <a:t>Clipping</a:t>
            </a:r>
          </a:p>
        </p:txBody>
      </p:sp>
      <p:sp>
        <p:nvSpPr>
          <p:cNvPr id="18" name="Rounded Rectangular Callout 17"/>
          <p:cNvSpPr>
            <a:spLocks noChangeArrowheads="1"/>
          </p:cNvSpPr>
          <p:nvPr/>
        </p:nvSpPr>
        <p:spPr bwMode="auto">
          <a:xfrm flipH="1">
            <a:off x="5235575" y="2409825"/>
            <a:ext cx="463550" cy="296863"/>
          </a:xfrm>
          <a:prstGeom prst="wedgeRoundRectCallout">
            <a:avLst>
              <a:gd name="adj1" fmla="val 25690"/>
              <a:gd name="adj2" fmla="val 283681"/>
              <a:gd name="adj3" fmla="val 16667"/>
            </a:avLst>
          </a:prstGeom>
          <a:solidFill>
            <a:schemeClr val="bg1"/>
          </a:solidFill>
          <a:ln w="12700" algn="ctr">
            <a:solidFill>
              <a:schemeClr val="tx1"/>
            </a:solidFill>
            <a:round/>
            <a:headEnd/>
            <a:tailEnd/>
          </a:ln>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200">
                <a:cs typeface="Arial" panose="020B0604020202020204" pitchFamily="34" charset="0"/>
              </a:rPr>
              <a:t>DPD</a:t>
            </a:r>
          </a:p>
        </p:txBody>
      </p:sp>
      <p:sp>
        <p:nvSpPr>
          <p:cNvPr id="19" name="Rounded Rectangular Callout 18"/>
          <p:cNvSpPr>
            <a:spLocks noChangeArrowheads="1"/>
          </p:cNvSpPr>
          <p:nvPr/>
        </p:nvSpPr>
        <p:spPr bwMode="auto">
          <a:xfrm flipH="1">
            <a:off x="5521325" y="2781300"/>
            <a:ext cx="800100" cy="479425"/>
          </a:xfrm>
          <a:prstGeom prst="wedgeRoundRectCallout">
            <a:avLst>
              <a:gd name="adj1" fmla="val 6169"/>
              <a:gd name="adj2" fmla="val 11408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altLang="en-US" sz="1200">
                <a:latin typeface="Arial" charset="0"/>
                <a:cs typeface="Arial" charset="0"/>
              </a:rPr>
              <a:t>Digital →</a:t>
            </a:r>
          </a:p>
          <a:p>
            <a:pPr eaLnBrk="1" hangingPunct="1">
              <a:spcBef>
                <a:spcPct val="50000"/>
              </a:spcBef>
              <a:defRPr/>
            </a:pPr>
            <a:r>
              <a:rPr lang="en-US" altLang="en-US" sz="1200">
                <a:latin typeface="Arial" charset="0"/>
                <a:cs typeface="Arial" charset="0"/>
              </a:rPr>
              <a:t>Analog</a:t>
            </a:r>
          </a:p>
        </p:txBody>
      </p:sp>
      <p:sp>
        <p:nvSpPr>
          <p:cNvPr id="20" name="Rounded Rectangular Callout 19"/>
          <p:cNvSpPr>
            <a:spLocks noChangeArrowheads="1"/>
          </p:cNvSpPr>
          <p:nvPr/>
        </p:nvSpPr>
        <p:spPr bwMode="auto">
          <a:xfrm flipH="1">
            <a:off x="5875338" y="2163763"/>
            <a:ext cx="947737" cy="481012"/>
          </a:xfrm>
          <a:prstGeom prst="wedgeRoundRectCallout">
            <a:avLst>
              <a:gd name="adj1" fmla="val -6432"/>
              <a:gd name="adj2" fmla="val 232274"/>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Up-convert </a:t>
            </a:r>
          </a:p>
          <a:p>
            <a:pPr eaLnBrk="1" hangingPunct="1">
              <a:spcBef>
                <a:spcPts val="0"/>
              </a:spcBef>
              <a:defRPr/>
            </a:pPr>
            <a:r>
              <a:rPr lang="en-US" sz="1200" dirty="0">
                <a:latin typeface="Arial" charset="0"/>
              </a:rPr>
              <a:t>to RF</a:t>
            </a:r>
          </a:p>
        </p:txBody>
      </p:sp>
      <p:sp>
        <p:nvSpPr>
          <p:cNvPr id="21" name="Rounded Rectangular Callout 20"/>
          <p:cNvSpPr>
            <a:spLocks noChangeArrowheads="1"/>
          </p:cNvSpPr>
          <p:nvPr/>
        </p:nvSpPr>
        <p:spPr bwMode="auto">
          <a:xfrm flipH="1">
            <a:off x="6884988" y="2016125"/>
            <a:ext cx="673100" cy="371475"/>
          </a:xfrm>
          <a:prstGeom prst="wedgeRoundRectCallout">
            <a:avLst>
              <a:gd name="adj1" fmla="val 43769"/>
              <a:gd name="adj2" fmla="val 36221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Amplify</a:t>
            </a:r>
          </a:p>
        </p:txBody>
      </p:sp>
      <p:sp>
        <p:nvSpPr>
          <p:cNvPr id="22" name="Rounded Rectangular Callout 21"/>
          <p:cNvSpPr>
            <a:spLocks noChangeArrowheads="1"/>
          </p:cNvSpPr>
          <p:nvPr/>
        </p:nvSpPr>
        <p:spPr bwMode="auto">
          <a:xfrm flipH="1">
            <a:off x="8489950" y="2843213"/>
            <a:ext cx="549275" cy="463550"/>
          </a:xfrm>
          <a:prstGeom prst="wedgeRoundRectCallout">
            <a:avLst>
              <a:gd name="adj1" fmla="val 13864"/>
              <a:gd name="adj2" fmla="val 15036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TXBP</a:t>
            </a:r>
          </a:p>
          <a:p>
            <a:pPr eaLnBrk="1" hangingPunct="1">
              <a:spcBef>
                <a:spcPts val="0"/>
              </a:spcBef>
              <a:defRPr/>
            </a:pPr>
            <a:r>
              <a:rPr lang="en-US" sz="1200" dirty="0">
                <a:latin typeface="Arial" charset="0"/>
              </a:rPr>
              <a:t>Filter</a:t>
            </a:r>
          </a:p>
        </p:txBody>
      </p:sp>
      <p:sp>
        <p:nvSpPr>
          <p:cNvPr id="23" name="Rounded Rectangular Callout 22"/>
          <p:cNvSpPr>
            <a:spLocks noChangeArrowheads="1"/>
          </p:cNvSpPr>
          <p:nvPr/>
        </p:nvSpPr>
        <p:spPr bwMode="auto">
          <a:xfrm flipH="1">
            <a:off x="8047038" y="5338763"/>
            <a:ext cx="1042987" cy="738187"/>
          </a:xfrm>
          <a:prstGeom prst="wedgeRoundRectCallout">
            <a:avLst>
              <a:gd name="adj1" fmla="val -8130"/>
              <a:gd name="adj2" fmla="val -83949"/>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Duplex: </a:t>
            </a:r>
          </a:p>
          <a:p>
            <a:pPr eaLnBrk="1" hangingPunct="1">
              <a:spcBef>
                <a:spcPts val="0"/>
              </a:spcBef>
              <a:defRPr/>
            </a:pPr>
            <a:r>
              <a:rPr lang="en-US" sz="1200" dirty="0">
                <a:latin typeface="Arial" charset="0"/>
              </a:rPr>
              <a:t>One antenna </a:t>
            </a:r>
          </a:p>
          <a:p>
            <a:pPr eaLnBrk="1" hangingPunct="1">
              <a:spcBef>
                <a:spcPts val="0"/>
              </a:spcBef>
              <a:defRPr/>
            </a:pPr>
            <a:r>
              <a:rPr lang="en-US" sz="1200" dirty="0">
                <a:latin typeface="Arial" charset="0"/>
              </a:rPr>
              <a:t>TX &amp; RX </a:t>
            </a:r>
          </a:p>
        </p:txBody>
      </p:sp>
      <p:sp>
        <p:nvSpPr>
          <p:cNvPr id="24" name="Rounded Rectangular Callout 23"/>
          <p:cNvSpPr>
            <a:spLocks noChangeArrowheads="1"/>
          </p:cNvSpPr>
          <p:nvPr/>
        </p:nvSpPr>
        <p:spPr bwMode="auto">
          <a:xfrm flipH="1">
            <a:off x="6399213" y="5699125"/>
            <a:ext cx="1401762" cy="288925"/>
          </a:xfrm>
          <a:prstGeom prst="wedgeRoundRectCallout">
            <a:avLst>
              <a:gd name="adj1" fmla="val 30079"/>
              <a:gd name="adj2" fmla="val -114111"/>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a:latin typeface="Arial" charset="0"/>
              </a:rPr>
              <a:t>Power control loop</a:t>
            </a:r>
          </a:p>
        </p:txBody>
      </p:sp>
      <p:sp>
        <p:nvSpPr>
          <p:cNvPr id="25" name="Rounded Rectangular Callout 24"/>
          <p:cNvSpPr>
            <a:spLocks noChangeArrowheads="1"/>
          </p:cNvSpPr>
          <p:nvPr/>
        </p:nvSpPr>
        <p:spPr bwMode="auto">
          <a:xfrm flipH="1">
            <a:off x="4698999" y="5721350"/>
            <a:ext cx="1490663" cy="596900"/>
          </a:xfrm>
          <a:prstGeom prst="wedgeRoundRectCallout">
            <a:avLst>
              <a:gd name="adj1" fmla="val -43394"/>
              <a:gd name="adj2" fmla="val -94421"/>
              <a:gd name="adj3" fmla="val 16667"/>
            </a:avLst>
          </a:prstGeom>
          <a:solidFill>
            <a:schemeClr val="bg1"/>
          </a:solidFill>
          <a:ln w="12700" algn="ctr">
            <a:solidFill>
              <a:schemeClr val="tx1"/>
            </a:solidFill>
            <a:round/>
            <a:headEnd/>
            <a:tailEnd/>
          </a:ln>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200" dirty="0">
                <a:cs typeface="Arial" panose="020B0604020202020204" pitchFamily="34" charset="0"/>
              </a:rPr>
              <a:t>Adaptive Digital</a:t>
            </a:r>
          </a:p>
          <a:p>
            <a:pPr eaLnBrk="1" hangingPunct="1">
              <a:spcBef>
                <a:spcPct val="50000"/>
              </a:spcBef>
              <a:buClrTx/>
              <a:buFontTx/>
              <a:buNone/>
            </a:pPr>
            <a:r>
              <a:rPr lang="en-US" altLang="en-US" sz="1200" dirty="0">
                <a:cs typeface="Arial" panose="020B0604020202020204" pitchFamily="34" charset="0"/>
              </a:rPr>
              <a:t>Pre-Distortion loop</a:t>
            </a:r>
          </a:p>
        </p:txBody>
      </p:sp>
      <p:grpSp>
        <p:nvGrpSpPr>
          <p:cNvPr id="26" name="Group 14"/>
          <p:cNvGrpSpPr>
            <a:grpSpLocks/>
          </p:cNvGrpSpPr>
          <p:nvPr/>
        </p:nvGrpSpPr>
        <p:grpSpPr bwMode="auto">
          <a:xfrm>
            <a:off x="4994275" y="484188"/>
            <a:ext cx="1262063" cy="1400175"/>
            <a:chOff x="1635" y="748"/>
            <a:chExt cx="795" cy="882"/>
          </a:xfrm>
        </p:grpSpPr>
        <p:sp>
          <p:nvSpPr>
            <p:cNvPr id="141364" name="Line 15"/>
            <p:cNvSpPr>
              <a:spLocks noChangeShapeType="1"/>
            </p:cNvSpPr>
            <p:nvPr/>
          </p:nvSpPr>
          <p:spPr bwMode="auto">
            <a:xfrm>
              <a:off x="1747" y="1117"/>
              <a:ext cx="0" cy="36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65" name="Line 16"/>
            <p:cNvSpPr>
              <a:spLocks noChangeShapeType="1"/>
            </p:cNvSpPr>
            <p:nvPr/>
          </p:nvSpPr>
          <p:spPr bwMode="auto">
            <a:xfrm>
              <a:off x="1747" y="1480"/>
              <a:ext cx="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66" name="Line 17"/>
            <p:cNvSpPr>
              <a:spLocks noChangeShapeType="1"/>
            </p:cNvSpPr>
            <p:nvPr/>
          </p:nvSpPr>
          <p:spPr bwMode="auto">
            <a:xfrm flipV="1">
              <a:off x="1747" y="1207"/>
              <a:ext cx="340" cy="273"/>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67" name="Freeform 18"/>
            <p:cNvSpPr>
              <a:spLocks/>
            </p:cNvSpPr>
            <p:nvPr/>
          </p:nvSpPr>
          <p:spPr bwMode="auto">
            <a:xfrm>
              <a:off x="1747" y="1162"/>
              <a:ext cx="287" cy="318"/>
            </a:xfrm>
            <a:custGeom>
              <a:avLst/>
              <a:gdLst>
                <a:gd name="T0" fmla="*/ 0 w 287"/>
                <a:gd name="T1" fmla="*/ 2 h 386"/>
                <a:gd name="T2" fmla="*/ 113 w 287"/>
                <a:gd name="T3" fmla="*/ 2 h 386"/>
                <a:gd name="T4" fmla="*/ 226 w 287"/>
                <a:gd name="T5" fmla="*/ 2 h 386"/>
                <a:gd name="T6" fmla="*/ 272 w 287"/>
                <a:gd name="T7" fmla="*/ 0 h 3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386">
                  <a:moveTo>
                    <a:pt x="0" y="386"/>
                  </a:moveTo>
                  <a:cubicBezTo>
                    <a:pt x="37" y="359"/>
                    <a:pt x="75" y="333"/>
                    <a:pt x="113" y="295"/>
                  </a:cubicBezTo>
                  <a:cubicBezTo>
                    <a:pt x="151" y="257"/>
                    <a:pt x="200" y="208"/>
                    <a:pt x="226" y="159"/>
                  </a:cubicBezTo>
                  <a:cubicBezTo>
                    <a:pt x="252" y="110"/>
                    <a:pt x="287" y="34"/>
                    <a:pt x="272"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68" name="Text Box 19"/>
            <p:cNvSpPr txBox="1">
              <a:spLocks noChangeArrowheads="1"/>
            </p:cNvSpPr>
            <p:nvPr/>
          </p:nvSpPr>
          <p:spPr bwMode="auto">
            <a:xfrm>
              <a:off x="1900" y="1457"/>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x</a:t>
              </a:r>
            </a:p>
          </p:txBody>
        </p:sp>
        <p:sp>
          <p:nvSpPr>
            <p:cNvPr id="141369" name="Text Box 20"/>
            <p:cNvSpPr txBox="1">
              <a:spLocks noChangeArrowheads="1"/>
            </p:cNvSpPr>
            <p:nvPr/>
          </p:nvSpPr>
          <p:spPr bwMode="auto">
            <a:xfrm>
              <a:off x="2126" y="1148"/>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y</a:t>
              </a:r>
            </a:p>
          </p:txBody>
        </p:sp>
        <p:sp>
          <p:nvSpPr>
            <p:cNvPr id="141370" name="Text Box 21"/>
            <p:cNvSpPr txBox="1">
              <a:spLocks noChangeArrowheads="1"/>
            </p:cNvSpPr>
            <p:nvPr/>
          </p:nvSpPr>
          <p:spPr bwMode="auto">
            <a:xfrm>
              <a:off x="1635" y="748"/>
              <a:ext cx="79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Pre-distortion </a:t>
              </a:r>
            </a:p>
            <a:p>
              <a:pPr>
                <a:spcBef>
                  <a:spcPct val="50000"/>
                </a:spcBef>
                <a:buClrTx/>
                <a:buFontTx/>
                <a:buNone/>
              </a:pPr>
              <a:r>
                <a:rPr lang="en-GB" altLang="en-US" sz="1200">
                  <a:cs typeface="Arial" panose="020B0604020202020204" pitchFamily="34" charset="0"/>
                </a:rPr>
                <a:t>function</a:t>
              </a:r>
            </a:p>
          </p:txBody>
        </p:sp>
      </p:grpSp>
      <p:grpSp>
        <p:nvGrpSpPr>
          <p:cNvPr id="34" name="Group 25"/>
          <p:cNvGrpSpPr>
            <a:grpSpLocks/>
          </p:cNvGrpSpPr>
          <p:nvPr/>
        </p:nvGrpSpPr>
        <p:grpSpPr bwMode="auto">
          <a:xfrm>
            <a:off x="6891338" y="836613"/>
            <a:ext cx="1079500" cy="1066800"/>
            <a:chOff x="4173" y="958"/>
            <a:chExt cx="680" cy="672"/>
          </a:xfrm>
        </p:grpSpPr>
        <p:sp>
          <p:nvSpPr>
            <p:cNvPr id="141357" name="Line 26"/>
            <p:cNvSpPr>
              <a:spLocks noChangeShapeType="1"/>
            </p:cNvSpPr>
            <p:nvPr/>
          </p:nvSpPr>
          <p:spPr bwMode="auto">
            <a:xfrm>
              <a:off x="4310" y="1117"/>
              <a:ext cx="0" cy="363"/>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58" name="Line 27"/>
            <p:cNvSpPr>
              <a:spLocks noChangeShapeType="1"/>
            </p:cNvSpPr>
            <p:nvPr/>
          </p:nvSpPr>
          <p:spPr bwMode="auto">
            <a:xfrm>
              <a:off x="4310" y="1480"/>
              <a:ext cx="3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59" name="Line 28"/>
            <p:cNvSpPr>
              <a:spLocks noChangeShapeType="1"/>
            </p:cNvSpPr>
            <p:nvPr/>
          </p:nvSpPr>
          <p:spPr bwMode="auto">
            <a:xfrm flipV="1">
              <a:off x="4310" y="1207"/>
              <a:ext cx="340" cy="273"/>
            </a:xfrm>
            <a:prstGeom prst="line">
              <a:avLst/>
            </a:prstGeom>
            <a:noFill/>
            <a:ln w="95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1360" name="Text Box 29"/>
            <p:cNvSpPr txBox="1">
              <a:spLocks noChangeArrowheads="1"/>
            </p:cNvSpPr>
            <p:nvPr/>
          </p:nvSpPr>
          <p:spPr bwMode="auto">
            <a:xfrm>
              <a:off x="4463" y="1457"/>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x</a:t>
              </a:r>
            </a:p>
          </p:txBody>
        </p:sp>
        <p:sp>
          <p:nvSpPr>
            <p:cNvPr id="141361" name="Text Box 30"/>
            <p:cNvSpPr txBox="1">
              <a:spLocks noChangeArrowheads="1"/>
            </p:cNvSpPr>
            <p:nvPr/>
          </p:nvSpPr>
          <p:spPr bwMode="auto">
            <a:xfrm>
              <a:off x="4689" y="1148"/>
              <a:ext cx="16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y</a:t>
              </a:r>
            </a:p>
          </p:txBody>
        </p:sp>
        <p:sp>
          <p:nvSpPr>
            <p:cNvPr id="141362" name="Text Box 31"/>
            <p:cNvSpPr txBox="1">
              <a:spLocks noChangeArrowheads="1"/>
            </p:cNvSpPr>
            <p:nvPr/>
          </p:nvSpPr>
          <p:spPr bwMode="auto">
            <a:xfrm>
              <a:off x="4173" y="958"/>
              <a:ext cx="68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spcBef>
                  <a:spcPct val="50000"/>
                </a:spcBef>
                <a:buClrTx/>
                <a:buFontTx/>
                <a:buNone/>
              </a:pPr>
              <a:r>
                <a:rPr lang="en-GB" altLang="en-US" sz="1200">
                  <a:cs typeface="Arial" panose="020B0604020202020204" pitchFamily="34" charset="0"/>
                </a:rPr>
                <a:t>PA distortion</a:t>
              </a:r>
            </a:p>
          </p:txBody>
        </p:sp>
        <p:sp>
          <p:nvSpPr>
            <p:cNvPr id="141363" name="Freeform 32"/>
            <p:cNvSpPr>
              <a:spLocks/>
            </p:cNvSpPr>
            <p:nvPr/>
          </p:nvSpPr>
          <p:spPr bwMode="auto">
            <a:xfrm>
              <a:off x="4309" y="1275"/>
              <a:ext cx="317" cy="205"/>
            </a:xfrm>
            <a:custGeom>
              <a:avLst/>
              <a:gdLst>
                <a:gd name="T0" fmla="*/ 0 w 317"/>
                <a:gd name="T1" fmla="*/ 205 h 205"/>
                <a:gd name="T2" fmla="*/ 159 w 317"/>
                <a:gd name="T3" fmla="*/ 46 h 205"/>
                <a:gd name="T4" fmla="*/ 317 w 317"/>
                <a:gd name="T5" fmla="*/ 0 h 205"/>
                <a:gd name="T6" fmla="*/ 0 60000 65536"/>
                <a:gd name="T7" fmla="*/ 0 60000 65536"/>
                <a:gd name="T8" fmla="*/ 0 60000 65536"/>
              </a:gdLst>
              <a:ahLst/>
              <a:cxnLst>
                <a:cxn ang="T6">
                  <a:pos x="T0" y="T1"/>
                </a:cxn>
                <a:cxn ang="T7">
                  <a:pos x="T2" y="T3"/>
                </a:cxn>
                <a:cxn ang="T8">
                  <a:pos x="T4" y="T5"/>
                </a:cxn>
              </a:cxnLst>
              <a:rect l="0" t="0" r="r" b="b"/>
              <a:pathLst>
                <a:path w="317" h="205">
                  <a:moveTo>
                    <a:pt x="0" y="205"/>
                  </a:moveTo>
                  <a:cubicBezTo>
                    <a:pt x="53" y="142"/>
                    <a:pt x="106" y="80"/>
                    <a:pt x="159" y="46"/>
                  </a:cubicBezTo>
                  <a:cubicBezTo>
                    <a:pt x="212" y="12"/>
                    <a:pt x="294" y="4"/>
                    <a:pt x="317" y="0"/>
                  </a:cubicBez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2" name="TextBox 41"/>
          <p:cNvSpPr txBox="1">
            <a:spLocks noChangeArrowheads="1"/>
          </p:cNvSpPr>
          <p:nvPr/>
        </p:nvSpPr>
        <p:spPr bwMode="auto">
          <a:xfrm>
            <a:off x="7180260" y="2532062"/>
            <a:ext cx="1216027" cy="461665"/>
          </a:xfrm>
          <a:prstGeom prst="rect">
            <a:avLst/>
          </a:prstGeom>
          <a:solidFill>
            <a:schemeClr val="accent2">
              <a:lumMod val="20000"/>
              <a:lumOff val="8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PA designed for PAR≤7.5dB</a:t>
            </a:r>
          </a:p>
        </p:txBody>
      </p:sp>
      <p:sp>
        <p:nvSpPr>
          <p:cNvPr id="43" name="TextBox 42"/>
          <p:cNvSpPr txBox="1">
            <a:spLocks noChangeArrowheads="1"/>
          </p:cNvSpPr>
          <p:nvPr/>
        </p:nvSpPr>
        <p:spPr bwMode="auto">
          <a:xfrm>
            <a:off x="4230688" y="1789113"/>
            <a:ext cx="1169987" cy="461665"/>
          </a:xfrm>
          <a:prstGeom prst="rect">
            <a:avLst/>
          </a:prstGeom>
          <a:solidFill>
            <a:schemeClr val="accent2">
              <a:lumMod val="20000"/>
              <a:lumOff val="8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Clipping limits PAR to 7.5dB</a:t>
            </a:r>
          </a:p>
        </p:txBody>
      </p:sp>
      <p:sp>
        <p:nvSpPr>
          <p:cNvPr id="46" name="TextBox 45"/>
          <p:cNvSpPr txBox="1">
            <a:spLocks noChangeArrowheads="1"/>
          </p:cNvSpPr>
          <p:nvPr/>
        </p:nvSpPr>
        <p:spPr bwMode="auto">
          <a:xfrm>
            <a:off x="7031037" y="3002416"/>
            <a:ext cx="1440653" cy="276999"/>
          </a:xfrm>
          <a:prstGeom prst="rect">
            <a:avLst/>
          </a:prstGeom>
          <a:solidFill>
            <a:schemeClr val="tx2">
              <a:lumMod val="10000"/>
              <a:lumOff val="9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High signal PAR</a:t>
            </a:r>
          </a:p>
        </p:txBody>
      </p:sp>
      <p:sp>
        <p:nvSpPr>
          <p:cNvPr id="47" name="TextBox 46"/>
          <p:cNvSpPr txBox="1">
            <a:spLocks noChangeArrowheads="1"/>
          </p:cNvSpPr>
          <p:nvPr/>
        </p:nvSpPr>
        <p:spPr bwMode="auto">
          <a:xfrm>
            <a:off x="7018339" y="3208337"/>
            <a:ext cx="1440653" cy="461665"/>
          </a:xfrm>
          <a:prstGeom prst="rect">
            <a:avLst/>
          </a:prstGeom>
          <a:solidFill>
            <a:schemeClr val="tx2">
              <a:lumMod val="10000"/>
              <a:lumOff val="9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=&gt; Doherty PA for good efficiency</a:t>
            </a:r>
          </a:p>
        </p:txBody>
      </p:sp>
      <p:sp>
        <p:nvSpPr>
          <p:cNvPr id="2" name="Rectangle 1"/>
          <p:cNvSpPr>
            <a:spLocks noChangeArrowheads="1"/>
          </p:cNvSpPr>
          <p:nvPr/>
        </p:nvSpPr>
        <p:spPr bwMode="auto">
          <a:xfrm>
            <a:off x="123825" y="3486150"/>
            <a:ext cx="5503863" cy="1998663"/>
          </a:xfrm>
          <a:prstGeom prst="rect">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400">
                <a:cs typeface="Arial" panose="020B0604020202020204" pitchFamily="34" charset="0"/>
              </a:rPr>
              <a:t>WARP</a:t>
            </a:r>
          </a:p>
        </p:txBody>
      </p:sp>
      <p:sp>
        <p:nvSpPr>
          <p:cNvPr id="48" name="Rectangle 47"/>
          <p:cNvSpPr/>
          <p:nvPr/>
        </p:nvSpPr>
        <p:spPr bwMode="auto">
          <a:xfrm>
            <a:off x="7002463" y="3670300"/>
            <a:ext cx="1347787" cy="1030288"/>
          </a:xfrm>
          <a:prstGeom prst="rect">
            <a:avLst/>
          </a:prstGeom>
          <a:solidFill>
            <a:schemeClr val="accent5">
              <a:lumMod val="75000"/>
              <a:alpha val="15000"/>
            </a:schemeClr>
          </a:solidFill>
          <a:ln w="12700" cap="flat" cmpd="sng" algn="ctr">
            <a:noFill/>
            <a:prstDash val="solid"/>
            <a:round/>
            <a:headEnd type="none" w="med" len="med"/>
            <a:tailEnd type="none" w="med" len="med"/>
          </a:ln>
          <a:effectLst/>
        </p:spPr>
        <p:txBody>
          <a:bodyPr wrap="none" lIns="72000" rIns="72000"/>
          <a:lstStyle/>
          <a:p>
            <a:pPr algn="r" eaLnBrk="1" hangingPunct="1">
              <a:spcBef>
                <a:spcPct val="50000"/>
              </a:spcBef>
              <a:defRPr/>
            </a:pPr>
            <a:r>
              <a:rPr lang="en-US" sz="1200" dirty="0">
                <a:latin typeface="Arial" charset="0"/>
              </a:rPr>
              <a:t>PA</a:t>
            </a:r>
          </a:p>
        </p:txBody>
      </p:sp>
      <p:sp>
        <p:nvSpPr>
          <p:cNvPr id="49" name="Rectangle 48"/>
          <p:cNvSpPr/>
          <p:nvPr/>
        </p:nvSpPr>
        <p:spPr bwMode="auto">
          <a:xfrm>
            <a:off x="5653088" y="3627438"/>
            <a:ext cx="1303337" cy="1857375"/>
          </a:xfrm>
          <a:prstGeom prst="rect">
            <a:avLst/>
          </a:prstGeom>
          <a:solidFill>
            <a:schemeClr val="tx2">
              <a:lumMod val="75000"/>
              <a:lumOff val="25000"/>
              <a:alpha val="15000"/>
            </a:schemeClr>
          </a:solidFill>
          <a:ln w="12700" cap="flat" cmpd="sng" algn="ctr">
            <a:noFill/>
            <a:prstDash val="solid"/>
            <a:round/>
            <a:headEnd type="none" w="med" len="med"/>
            <a:tailEnd type="none" w="med" len="med"/>
          </a:ln>
          <a:effectLst/>
        </p:spPr>
        <p:txBody>
          <a:bodyPr wrap="none" lIns="72000" rIns="72000"/>
          <a:lstStyle/>
          <a:p>
            <a:pPr eaLnBrk="1" hangingPunct="1">
              <a:spcBef>
                <a:spcPct val="50000"/>
              </a:spcBef>
              <a:defRPr/>
            </a:pPr>
            <a:r>
              <a:rPr lang="en-US" sz="1200" dirty="0">
                <a:latin typeface="Arial" charset="0"/>
              </a:rPr>
              <a:t>TX</a:t>
            </a:r>
          </a:p>
        </p:txBody>
      </p:sp>
      <p:sp>
        <p:nvSpPr>
          <p:cNvPr id="50" name="Rectangle 49"/>
          <p:cNvSpPr/>
          <p:nvPr/>
        </p:nvSpPr>
        <p:spPr bwMode="auto">
          <a:xfrm>
            <a:off x="8443913" y="3870325"/>
            <a:ext cx="419100" cy="1042988"/>
          </a:xfrm>
          <a:prstGeom prst="rect">
            <a:avLst/>
          </a:prstGeom>
          <a:solidFill>
            <a:schemeClr val="tx1">
              <a:lumMod val="60000"/>
              <a:lumOff val="40000"/>
              <a:alpha val="15000"/>
            </a:schemeClr>
          </a:solidFill>
          <a:ln w="12700" cap="flat" cmpd="sng" algn="ctr">
            <a:noFill/>
            <a:prstDash val="solid"/>
            <a:round/>
            <a:headEnd type="none" w="med" len="med"/>
            <a:tailEnd type="none" w="med" len="med"/>
          </a:ln>
          <a:effectLst/>
        </p:spPr>
        <p:txBody>
          <a:bodyPr wrap="none" lIns="72000" rIns="72000"/>
          <a:lstStyle/>
          <a:p>
            <a:pPr algn="ctr" eaLnBrk="1" hangingPunct="1">
              <a:spcBef>
                <a:spcPct val="50000"/>
              </a:spcBef>
              <a:defRPr/>
            </a:pPr>
            <a:r>
              <a:rPr lang="en-US" sz="1200" dirty="0">
                <a:latin typeface="Arial" charset="0"/>
              </a:rPr>
              <a:t>FU</a:t>
            </a:r>
          </a:p>
        </p:txBody>
      </p:sp>
      <p:sp>
        <p:nvSpPr>
          <p:cNvPr id="53" name="Content Placeholder 1"/>
          <p:cNvSpPr>
            <a:spLocks noGrp="1"/>
          </p:cNvSpPr>
          <p:nvPr>
            <p:ph idx="1"/>
          </p:nvPr>
        </p:nvSpPr>
        <p:spPr>
          <a:xfrm>
            <a:off x="341313" y="5484813"/>
            <a:ext cx="3036887" cy="1049337"/>
          </a:xfrm>
        </p:spPr>
        <p:txBody>
          <a:bodyPr/>
          <a:lstStyle/>
          <a:p>
            <a:pPr eaLnBrk="1" hangingPunct="1"/>
            <a:r>
              <a:rPr lang="en-US" altLang="en-US" sz="1000" dirty="0"/>
              <a:t>IBW	Instantaneous Band Width</a:t>
            </a:r>
          </a:p>
          <a:p>
            <a:pPr eaLnBrk="1" hangingPunct="1"/>
            <a:r>
              <a:rPr lang="en-US" altLang="en-US" sz="1000" dirty="0"/>
              <a:t>RF	Radio Frequency</a:t>
            </a:r>
          </a:p>
          <a:p>
            <a:pPr eaLnBrk="1" hangingPunct="1"/>
            <a:r>
              <a:rPr lang="en-US" altLang="en-US" sz="1000" dirty="0"/>
              <a:t>TXBP	Transmitter Band Pass</a:t>
            </a:r>
          </a:p>
          <a:p>
            <a:pPr eaLnBrk="1" hangingPunct="1"/>
            <a:r>
              <a:rPr lang="en-US" altLang="en-US" sz="1000" dirty="0"/>
              <a:t>EQ	Equalizer</a:t>
            </a:r>
          </a:p>
          <a:p>
            <a:pPr eaLnBrk="1" hangingPunct="1"/>
            <a:r>
              <a:rPr lang="en-US" altLang="en-US" sz="1000" dirty="0"/>
              <a:t>PAR	Peak to Average Ratio</a:t>
            </a:r>
          </a:p>
          <a:p>
            <a:pPr eaLnBrk="1" hangingPunct="1"/>
            <a:r>
              <a:rPr lang="en-US" altLang="en-US" sz="1000" dirty="0"/>
              <a:t>DPD	Digital Pre-Distortion</a:t>
            </a:r>
          </a:p>
          <a:p>
            <a:pPr eaLnBrk="1" hangingPunct="1"/>
            <a:endParaRPr lang="en-US" altLang="en-US" sz="1000" dirty="0"/>
          </a:p>
          <a:p>
            <a:pPr eaLnBrk="1" hangingPunct="1"/>
            <a:endParaRPr lang="en-US" altLang="en-US" sz="1000" dirty="0"/>
          </a:p>
          <a:p>
            <a:pPr eaLnBrk="1" hangingPunct="1"/>
            <a:endParaRPr lang="en-US" altLang="en-US" sz="1000" dirty="0"/>
          </a:p>
          <a:p>
            <a:pPr eaLnBrk="1" hangingPunct="1"/>
            <a:endParaRPr lang="en-US" altLang="en-US" sz="1000" dirty="0"/>
          </a:p>
        </p:txBody>
      </p:sp>
    </p:spTree>
    <p:extLst>
      <p:ext uri="{BB962C8B-B14F-4D97-AF65-F5344CB8AC3E}">
        <p14:creationId xmlns:p14="http://schemas.microsoft.com/office/powerpoint/2010/main" val="3443672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xEl>
                                              <p:pRg st="0" end="0"/>
                                            </p:txEl>
                                          </p:spTgt>
                                        </p:tgtEl>
                                        <p:attrNameLst>
                                          <p:attrName>style.visibility</p:attrName>
                                        </p:attrNameLst>
                                      </p:cBhvr>
                                      <p:to>
                                        <p:strVal val="visible"/>
                                      </p:to>
                                    </p:set>
                                    <p:animEffect transition="in" filter="fade">
                                      <p:cBhvr>
                                        <p:cTn id="25" dur="500"/>
                                        <p:tgtEl>
                                          <p:spTgt spid="53">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xEl>
                                              <p:pRg st="1" end="1"/>
                                            </p:txEl>
                                          </p:spTgt>
                                        </p:tgtEl>
                                        <p:attrNameLst>
                                          <p:attrName>style.visibility</p:attrName>
                                        </p:attrNameLst>
                                      </p:cBhvr>
                                      <p:to>
                                        <p:strVal val="visible"/>
                                      </p:to>
                                    </p:set>
                                    <p:animEffect transition="in" filter="fade">
                                      <p:cBhvr>
                                        <p:cTn id="43" dur="500"/>
                                        <p:tgtEl>
                                          <p:spTgt spid="53">
                                            <p:txEl>
                                              <p:pRg st="1" end="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3">
                                            <p:txEl>
                                              <p:pRg st="2" end="2"/>
                                            </p:txEl>
                                          </p:spTgt>
                                        </p:tgtEl>
                                        <p:attrNameLst>
                                          <p:attrName>style.visibility</p:attrName>
                                        </p:attrNameLst>
                                      </p:cBhvr>
                                      <p:to>
                                        <p:strVal val="visible"/>
                                      </p:to>
                                    </p:set>
                                    <p:animEffect transition="in" filter="fade">
                                      <p:cBhvr>
                                        <p:cTn id="62" dur="500"/>
                                        <p:tgtEl>
                                          <p:spTgt spid="53">
                                            <p:txEl>
                                              <p:pRg st="2" end="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xit" presetSubtype="0" fill="hold" grpId="1" nodeType="clickEffect">
                                  <p:stCondLst>
                                    <p:cond delay="0"/>
                                  </p:stCondLst>
                                  <p:childTnLst>
                                    <p:animEffect transition="out" filter="fade">
                                      <p:cBhvr>
                                        <p:cTn id="66" dur="500"/>
                                        <p:tgtEl>
                                          <p:spTgt spid="11"/>
                                        </p:tgtEl>
                                      </p:cBhvr>
                                    </p:animEffect>
                                    <p:set>
                                      <p:cBhvr>
                                        <p:cTn id="67" dur="1" fill="hold">
                                          <p:stCondLst>
                                            <p:cond delay="499"/>
                                          </p:stCondLst>
                                        </p:cTn>
                                        <p:tgtEl>
                                          <p:spTgt spid="1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4"/>
                                        </p:tgtEl>
                                      </p:cBhvr>
                                    </p:animEffect>
                                    <p:set>
                                      <p:cBhvr>
                                        <p:cTn id="73" dur="1" fill="hold">
                                          <p:stCondLst>
                                            <p:cond delay="499"/>
                                          </p:stCondLst>
                                        </p:cTn>
                                        <p:tgtEl>
                                          <p:spTgt spid="1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5"/>
                                        </p:tgtEl>
                                      </p:cBhvr>
                                    </p:animEffect>
                                    <p:set>
                                      <p:cBhvr>
                                        <p:cTn id="76" dur="1" fill="hold">
                                          <p:stCondLst>
                                            <p:cond delay="499"/>
                                          </p:stCondLst>
                                        </p:cTn>
                                        <p:tgtEl>
                                          <p:spTgt spid="1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0"/>
                                        </p:tgtEl>
                                      </p:cBhvr>
                                    </p:animEffect>
                                    <p:set>
                                      <p:cBhvr>
                                        <p:cTn id="85" dur="1" fill="hold">
                                          <p:stCondLst>
                                            <p:cond delay="499"/>
                                          </p:stCondLst>
                                        </p:cTn>
                                        <p:tgtEl>
                                          <p:spTgt spid="20"/>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4"/>
                                        </p:tgtEl>
                                      </p:cBhvr>
                                    </p:animEffect>
                                    <p:set>
                                      <p:cBhvr>
                                        <p:cTn id="91" dur="1" fill="hold">
                                          <p:stCondLst>
                                            <p:cond delay="499"/>
                                          </p:stCondLst>
                                        </p:cTn>
                                        <p:tgtEl>
                                          <p:spTgt spid="2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3"/>
                                        </p:tgtEl>
                                      </p:cBhvr>
                                    </p:animEffect>
                                    <p:set>
                                      <p:cBhvr>
                                        <p:cTn id="94" dur="1" fill="hold">
                                          <p:stCondLst>
                                            <p:cond delay="499"/>
                                          </p:stCondLst>
                                        </p:cTn>
                                        <p:tgtEl>
                                          <p:spTgt spid="23"/>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3">
                                            <p:txEl>
                                              <p:pRg st="3" end="3"/>
                                            </p:txEl>
                                          </p:spTgt>
                                        </p:tgtEl>
                                        <p:attrNameLst>
                                          <p:attrName>style.visibility</p:attrName>
                                        </p:attrNameLst>
                                      </p:cBhvr>
                                      <p:to>
                                        <p:strVal val="visible"/>
                                      </p:to>
                                    </p:set>
                                    <p:animEffect transition="in" filter="fade">
                                      <p:cBhvr>
                                        <p:cTn id="100" dur="500"/>
                                        <p:tgtEl>
                                          <p:spTgt spid="53">
                                            <p:txEl>
                                              <p:pRg st="3" end="3"/>
                                            </p:txEl>
                                          </p:spTgt>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xit" presetSubtype="0" fill="hold" grpId="1" nodeType="clickEffect">
                                  <p:stCondLst>
                                    <p:cond delay="0"/>
                                  </p:stCondLst>
                                  <p:childTnLst>
                                    <p:animEffect transition="out" filter="fade">
                                      <p:cBhvr>
                                        <p:cTn id="104" dur="500"/>
                                        <p:tgtEl>
                                          <p:spTgt spid="22"/>
                                        </p:tgtEl>
                                      </p:cBhvr>
                                    </p:animEffect>
                                    <p:set>
                                      <p:cBhvr>
                                        <p:cTn id="105" dur="1" fill="hold">
                                          <p:stCondLst>
                                            <p:cond delay="499"/>
                                          </p:stCondLst>
                                        </p:cTn>
                                        <p:tgtEl>
                                          <p:spTgt spid="22"/>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3"/>
                                        </p:tgtEl>
                                      </p:cBhvr>
                                    </p:animEffect>
                                    <p:set>
                                      <p:cBhvr>
                                        <p:cTn id="108" dur="1" fill="hold">
                                          <p:stCondLst>
                                            <p:cond delay="499"/>
                                          </p:stCondLst>
                                        </p:cTn>
                                        <p:tgtEl>
                                          <p:spTgt spid="13"/>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fade">
                                      <p:cBhvr>
                                        <p:cTn id="113" dur="500"/>
                                        <p:tgtEl>
                                          <p:spTgt spid="4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3">
                                            <p:txEl>
                                              <p:pRg st="4" end="4"/>
                                            </p:txEl>
                                          </p:spTgt>
                                        </p:tgtEl>
                                        <p:attrNameLst>
                                          <p:attrName>style.visibility</p:attrName>
                                        </p:attrNameLst>
                                      </p:cBhvr>
                                      <p:to>
                                        <p:strVal val="visible"/>
                                      </p:to>
                                    </p:set>
                                    <p:animEffect transition="in" filter="fade">
                                      <p:cBhvr>
                                        <p:cTn id="116" dur="500"/>
                                        <p:tgtEl>
                                          <p:spTgt spid="53">
                                            <p:txEl>
                                              <p:pRg st="4" end="4"/>
                                            </p:txEl>
                                          </p:spTgt>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0" presetClass="entr" presetSubtype="0" fill="hold"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10" presetClass="entr" presetSubtype="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500"/>
                                        <p:tgtEl>
                                          <p:spTgt spid="4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0" presetClass="entr" presetSubtype="0" fill="hold" nodeType="click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0" presetClass="entr" presetSubtype="0" fill="hold" nodeType="click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500"/>
                                        <p:tgtEl>
                                          <p:spTgt spid="4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fade">
                                      <p:cBhvr>
                                        <p:cTn id="137" dur="500"/>
                                        <p:tgtEl>
                                          <p:spTgt spid="1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0" presetClass="exit" presetSubtype="0" fill="hold" nodeType="clickEffect">
                                  <p:stCondLst>
                                    <p:cond delay="0"/>
                                  </p:stCondLst>
                                  <p:childTnLst>
                                    <p:animEffect transition="out" filter="fade">
                                      <p:cBhvr>
                                        <p:cTn id="141" dur="500"/>
                                        <p:tgtEl>
                                          <p:spTgt spid="43"/>
                                        </p:tgtEl>
                                      </p:cBhvr>
                                    </p:animEffect>
                                    <p:set>
                                      <p:cBhvr>
                                        <p:cTn id="142" dur="1" fill="hold">
                                          <p:stCondLst>
                                            <p:cond delay="499"/>
                                          </p:stCondLst>
                                        </p:cTn>
                                        <p:tgtEl>
                                          <p:spTgt spid="43"/>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7"/>
                                        </p:tgtEl>
                                      </p:cBhvr>
                                    </p:animEffect>
                                    <p:set>
                                      <p:cBhvr>
                                        <p:cTn id="145" dur="1" fill="hold">
                                          <p:stCondLst>
                                            <p:cond delay="499"/>
                                          </p:stCondLst>
                                        </p:cTn>
                                        <p:tgtEl>
                                          <p:spTgt spid="17"/>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42"/>
                                        </p:tgtEl>
                                      </p:cBhvr>
                                    </p:animEffect>
                                    <p:set>
                                      <p:cBhvr>
                                        <p:cTn id="148" dur="1" fill="hold">
                                          <p:stCondLst>
                                            <p:cond delay="499"/>
                                          </p:stCondLst>
                                        </p:cTn>
                                        <p:tgtEl>
                                          <p:spTgt spid="42"/>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6"/>
                                        </p:tgtEl>
                                      </p:cBhvr>
                                    </p:animEffect>
                                    <p:set>
                                      <p:cBhvr>
                                        <p:cTn id="151" dur="1" fill="hold">
                                          <p:stCondLst>
                                            <p:cond delay="499"/>
                                          </p:stCondLst>
                                        </p:cTn>
                                        <p:tgtEl>
                                          <p:spTgt spid="46"/>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47"/>
                                        </p:tgtEl>
                                      </p:cBhvr>
                                    </p:animEffect>
                                    <p:set>
                                      <p:cBhvr>
                                        <p:cTn id="154" dur="1" fill="hold">
                                          <p:stCondLst>
                                            <p:cond delay="499"/>
                                          </p:stCondLst>
                                        </p:cTn>
                                        <p:tgtEl>
                                          <p:spTgt spid="47"/>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0" presetClass="entr" presetSubtype="0" fill="hold"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500"/>
                                        <p:tgtEl>
                                          <p:spTgt spid="34"/>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0" presetClass="entr" presetSubtype="0" fill="hold" nodeType="clickEffect">
                                  <p:stCondLst>
                                    <p:cond delay="0"/>
                                  </p:stCondLst>
                                  <p:childTnLst>
                                    <p:set>
                                      <p:cBhvr>
                                        <p:cTn id="163" dur="1" fill="hold">
                                          <p:stCondLst>
                                            <p:cond delay="0"/>
                                          </p:stCondLst>
                                        </p:cTn>
                                        <p:tgtEl>
                                          <p:spTgt spid="26"/>
                                        </p:tgtEl>
                                        <p:attrNameLst>
                                          <p:attrName>style.visibility</p:attrName>
                                        </p:attrNameLst>
                                      </p:cBhvr>
                                      <p:to>
                                        <p:strVal val="visible"/>
                                      </p:to>
                                    </p:set>
                                    <p:animEffect transition="in" filter="fade">
                                      <p:cBhvr>
                                        <p:cTn id="164" dur="500"/>
                                        <p:tgtEl>
                                          <p:spTgt spid="2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fade">
                                      <p:cBhvr>
                                        <p:cTn id="167" dur="500"/>
                                        <p:tgtEl>
                                          <p:spTgt spid="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25"/>
                                        </p:tgtEl>
                                        <p:attrNameLst>
                                          <p:attrName>style.visibility</p:attrName>
                                        </p:attrNameLst>
                                      </p:cBhvr>
                                      <p:to>
                                        <p:strVal val="visible"/>
                                      </p:to>
                                    </p:set>
                                    <p:animEffect transition="in" filter="fade">
                                      <p:cBhvr>
                                        <p:cTn id="170" dur="500"/>
                                        <p:tgtEl>
                                          <p:spTgt spid="2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3">
                                            <p:txEl>
                                              <p:pRg st="5" end="5"/>
                                            </p:txEl>
                                          </p:spTgt>
                                        </p:tgtEl>
                                        <p:attrNameLst>
                                          <p:attrName>style.visibility</p:attrName>
                                        </p:attrNameLst>
                                      </p:cBhvr>
                                      <p:to>
                                        <p:strVal val="visible"/>
                                      </p:to>
                                    </p:set>
                                    <p:animEffect transition="in" filter="fade">
                                      <p:cBhvr>
                                        <p:cTn id="173" dur="500"/>
                                        <p:tgtEl>
                                          <p:spTgt spid="53">
                                            <p:txEl>
                                              <p:pRg st="5" end="5"/>
                                            </p:txEl>
                                          </p:spTgt>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10" presetClass="exit" presetSubtype="0" fill="hold" nodeType="clickEffect">
                                  <p:stCondLst>
                                    <p:cond delay="0"/>
                                  </p:stCondLst>
                                  <p:childTnLst>
                                    <p:animEffect transition="out" filter="fade">
                                      <p:cBhvr>
                                        <p:cTn id="177" dur="500"/>
                                        <p:tgtEl>
                                          <p:spTgt spid="34"/>
                                        </p:tgtEl>
                                      </p:cBhvr>
                                    </p:animEffect>
                                    <p:set>
                                      <p:cBhvr>
                                        <p:cTn id="178" dur="1" fill="hold">
                                          <p:stCondLst>
                                            <p:cond delay="499"/>
                                          </p:stCondLst>
                                        </p:cTn>
                                        <p:tgtEl>
                                          <p:spTgt spid="34"/>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26"/>
                                        </p:tgtEl>
                                      </p:cBhvr>
                                    </p:animEffect>
                                    <p:set>
                                      <p:cBhvr>
                                        <p:cTn id="181" dur="1" fill="hold">
                                          <p:stCondLst>
                                            <p:cond delay="499"/>
                                          </p:stCondLst>
                                        </p:cTn>
                                        <p:tgtEl>
                                          <p:spTgt spid="26"/>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18"/>
                                        </p:tgtEl>
                                      </p:cBhvr>
                                    </p:animEffect>
                                    <p:set>
                                      <p:cBhvr>
                                        <p:cTn id="184" dur="1" fill="hold">
                                          <p:stCondLst>
                                            <p:cond delay="499"/>
                                          </p:stCondLst>
                                        </p:cTn>
                                        <p:tgtEl>
                                          <p:spTgt spid="18"/>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25"/>
                                        </p:tgtEl>
                                      </p:cBhvr>
                                    </p:animEffect>
                                    <p:set>
                                      <p:cBhvr>
                                        <p:cTn id="187" dur="1" fill="hold">
                                          <p:stCondLst>
                                            <p:cond delay="499"/>
                                          </p:stCondLst>
                                        </p:cTn>
                                        <p:tgtEl>
                                          <p:spTgt spid="25"/>
                                        </p:tgtEl>
                                        <p:attrNameLst>
                                          <p:attrName>style.visibility</p:attrName>
                                        </p:attrNameLst>
                                      </p:cBhvr>
                                      <p:to>
                                        <p:strVal val="hidden"/>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2"/>
                                        </p:tgtEl>
                                        <p:attrNameLst>
                                          <p:attrName>style.visibility</p:attrName>
                                        </p:attrNameLst>
                                      </p:cBhvr>
                                      <p:to>
                                        <p:strVal val="visible"/>
                                      </p:to>
                                    </p:set>
                                    <p:animEffect transition="in" filter="fade">
                                      <p:cBhvr>
                                        <p:cTn id="192" dur="500"/>
                                        <p:tgtEl>
                                          <p:spTgt spid="2"/>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49"/>
                                        </p:tgtEl>
                                        <p:attrNameLst>
                                          <p:attrName>style.visibility</p:attrName>
                                        </p:attrNameLst>
                                      </p:cBhvr>
                                      <p:to>
                                        <p:strVal val="visible"/>
                                      </p:to>
                                    </p:set>
                                    <p:animEffect transition="in" filter="fade">
                                      <p:cBhvr>
                                        <p:cTn id="195" dur="500"/>
                                        <p:tgtEl>
                                          <p:spTgt spid="49"/>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fade">
                                      <p:cBhvr>
                                        <p:cTn id="198" dur="500"/>
                                        <p:tgtEl>
                                          <p:spTgt spid="48"/>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fade">
                                      <p:cBhvr>
                                        <p:cTn id="20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 grpId="0" animBg="1"/>
      <p:bldP spid="48" grpId="0" animBg="1"/>
      <p:bldP spid="49" grpId="0" animBg="1"/>
      <p:bldP spid="50" grpId="0" animBg="1"/>
      <p:bldP spid="5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err="1"/>
              <a:t>Code</a:t>
            </a:r>
            <a:r>
              <a:rPr lang="sv-SE" dirty="0"/>
              <a:t>: </a:t>
            </a:r>
            <a:r>
              <a:rPr lang="sv-SE" dirty="0" err="1"/>
              <a:t>statup</a:t>
            </a:r>
            <a:r>
              <a:rPr lang="sv-SE" dirty="0"/>
              <a:t> </a:t>
            </a:r>
            <a:r>
              <a:rPr lang="sv-SE" sz="1000" dirty="0"/>
              <a:t>TX/STARTUP/SRC/</a:t>
            </a:r>
            <a:r>
              <a:rPr lang="sv-SE" sz="1000" dirty="0">
                <a:latin typeface="+mj-lt"/>
              </a:rPr>
              <a:t>TXSTARTUP.CC</a:t>
            </a:r>
            <a:endParaRPr lang="en-US" dirty="0">
              <a:latin typeface="+mj-lt"/>
            </a:endParaRPr>
          </a:p>
        </p:txBody>
      </p:sp>
      <p:sp>
        <p:nvSpPr>
          <p:cNvPr id="5" name="Content Placeholder 1"/>
          <p:cNvSpPr>
            <a:spLocks noGrp="1"/>
          </p:cNvSpPr>
          <p:nvPr>
            <p:ph idx="1"/>
          </p:nvPr>
        </p:nvSpPr>
        <p:spPr>
          <a:xfrm>
            <a:off x="205947" y="1061242"/>
            <a:ext cx="8631034" cy="5726736"/>
          </a:xfrm>
        </p:spPr>
        <p:txBody>
          <a:bodyPr/>
          <a:lstStyle/>
          <a:p>
            <a:pPr marL="0" indent="0">
              <a:buNone/>
            </a:pPr>
            <a:r>
              <a:rPr lang="en-US" sz="1100" dirty="0"/>
              <a:t>bool </a:t>
            </a:r>
            <a:r>
              <a:rPr lang="en-US" sz="1100" dirty="0" err="1"/>
              <a:t>StartUp</a:t>
            </a:r>
            <a:r>
              <a:rPr lang="en-US" sz="1100" dirty="0"/>
              <a:t>::</a:t>
            </a:r>
            <a:r>
              <a:rPr lang="en-US" sz="1100" dirty="0" err="1"/>
              <a:t>init</a:t>
            </a:r>
            <a:r>
              <a:rPr lang="en-US" sz="1100" dirty="0"/>
              <a:t>()</a:t>
            </a:r>
          </a:p>
          <a:p>
            <a:pPr marL="0" indent="0">
              <a:buNone/>
            </a:pPr>
            <a:r>
              <a:rPr lang="en-US" sz="1100" dirty="0"/>
              <a:t>{   ……</a:t>
            </a:r>
          </a:p>
          <a:p>
            <a:pPr marL="0" indent="0">
              <a:buNone/>
            </a:pPr>
            <a:r>
              <a:rPr lang="sv-SE" sz="1100" dirty="0"/>
              <a:t>    ……</a:t>
            </a:r>
          </a:p>
          <a:p>
            <a:pPr marL="0" indent="0">
              <a:buNone/>
            </a:pPr>
            <a:r>
              <a:rPr lang="en-US" sz="1100" dirty="0"/>
              <a:t>   // All services created, now the power save controller can put</a:t>
            </a:r>
          </a:p>
          <a:p>
            <a:pPr marL="0" indent="0">
              <a:buNone/>
            </a:pPr>
            <a:r>
              <a:rPr lang="en-US" sz="1100" dirty="0"/>
              <a:t>    // services into power save mode.</a:t>
            </a:r>
          </a:p>
          <a:p>
            <a:pPr marL="0" indent="0">
              <a:buNone/>
            </a:pPr>
            <a:r>
              <a:rPr lang="en-US" sz="1100" dirty="0"/>
              <a:t>    </a:t>
            </a:r>
            <a:r>
              <a:rPr lang="en-US" sz="1100" dirty="0" err="1"/>
              <a:t>initTxPowerSaveCtrl</a:t>
            </a:r>
            <a:r>
              <a:rPr lang="en-US" sz="1100" dirty="0"/>
              <a:t>();</a:t>
            </a:r>
          </a:p>
          <a:p>
            <a:pPr marL="0" indent="0">
              <a:buNone/>
            </a:pPr>
            <a:endParaRPr lang="en-US" sz="1100" dirty="0"/>
          </a:p>
          <a:p>
            <a:pPr marL="0" indent="0">
              <a:buNone/>
            </a:pPr>
            <a:r>
              <a:rPr lang="en-US" sz="1100" dirty="0"/>
              <a:t>    // Create and populate the Repository with </a:t>
            </a:r>
            <a:r>
              <a:rPr lang="en-US" sz="1100" dirty="0" err="1"/>
              <a:t>txBranchCtrls</a:t>
            </a:r>
            <a:endParaRPr lang="en-US" sz="1100" dirty="0"/>
          </a:p>
          <a:p>
            <a:pPr marL="0" indent="0">
              <a:buNone/>
            </a:pPr>
            <a:r>
              <a:rPr lang="en-US" sz="1100" dirty="0"/>
              <a:t>    </a:t>
            </a:r>
            <a:r>
              <a:rPr lang="en-US" sz="1100" dirty="0" err="1"/>
              <a:t>createTxBranchRepository</a:t>
            </a:r>
            <a:r>
              <a:rPr lang="en-US" sz="1100" dirty="0"/>
              <a:t>();</a:t>
            </a:r>
          </a:p>
          <a:p>
            <a:pPr marL="0" indent="0">
              <a:buNone/>
            </a:pPr>
            <a:endParaRPr lang="en-US" sz="1100" dirty="0"/>
          </a:p>
          <a:p>
            <a:pPr marL="0" indent="0">
              <a:buNone/>
            </a:pPr>
            <a:r>
              <a:rPr lang="en-US" sz="1100" dirty="0"/>
              <a:t>    // Create and populate the Repository with </a:t>
            </a:r>
            <a:r>
              <a:rPr lang="en-US" sz="1100" dirty="0" err="1"/>
              <a:t>txTimingPhaseCtrls</a:t>
            </a:r>
            <a:endParaRPr lang="en-US" sz="1100" dirty="0"/>
          </a:p>
          <a:p>
            <a:pPr marL="0" indent="0">
              <a:buNone/>
            </a:pPr>
            <a:r>
              <a:rPr lang="en-US" sz="1100" dirty="0"/>
              <a:t>    </a:t>
            </a:r>
            <a:r>
              <a:rPr lang="en-US" sz="1100" dirty="0" err="1"/>
              <a:t>createTxTimingPhaseRepository</a:t>
            </a:r>
            <a:r>
              <a:rPr lang="en-US" sz="1100" dirty="0"/>
              <a:t>();</a:t>
            </a:r>
          </a:p>
          <a:p>
            <a:pPr marL="0" indent="0">
              <a:buNone/>
            </a:pPr>
            <a:endParaRPr lang="en-US" sz="1100" dirty="0"/>
          </a:p>
          <a:p>
            <a:pPr marL="0" indent="0">
              <a:buNone/>
            </a:pPr>
            <a:r>
              <a:rPr lang="en-US" sz="1100" dirty="0"/>
              <a:t>    // Register </a:t>
            </a:r>
            <a:r>
              <a:rPr lang="en-US" sz="1100" dirty="0" err="1"/>
              <a:t>Tx</a:t>
            </a:r>
            <a:r>
              <a:rPr lang="en-US" sz="1100" dirty="0"/>
              <a:t> Module command with the shell command</a:t>
            </a:r>
          </a:p>
          <a:p>
            <a:pPr marL="0" indent="0">
              <a:buNone/>
            </a:pPr>
            <a:r>
              <a:rPr lang="en-US" sz="1100" dirty="0"/>
              <a:t>    </a:t>
            </a:r>
            <a:r>
              <a:rPr lang="en-US" sz="1100" dirty="0" err="1"/>
              <a:t>TxModCmd</a:t>
            </a:r>
            <a:r>
              <a:rPr lang="en-US" sz="1100" dirty="0"/>
              <a:t>::</a:t>
            </a:r>
            <a:r>
              <a:rPr lang="en-US" sz="1100" dirty="0" err="1"/>
              <a:t>registerTxModCmd</a:t>
            </a:r>
            <a:r>
              <a:rPr lang="en-US" sz="1100" dirty="0"/>
              <a:t>();</a:t>
            </a:r>
          </a:p>
          <a:p>
            <a:pPr marL="0" indent="0">
              <a:buNone/>
            </a:pPr>
            <a:r>
              <a:rPr lang="en-US" sz="1100" dirty="0"/>
              <a:t>    // Need to have access to the service container from the </a:t>
            </a:r>
            <a:r>
              <a:rPr lang="en-US" sz="1100" dirty="0" err="1"/>
              <a:t>TxModCmd</a:t>
            </a:r>
            <a:endParaRPr lang="en-US" sz="1100" dirty="0"/>
          </a:p>
          <a:p>
            <a:pPr marL="0" indent="0">
              <a:buNone/>
            </a:pPr>
            <a:r>
              <a:rPr lang="en-US" sz="1100" dirty="0"/>
              <a:t>    // to retrieve service instances</a:t>
            </a:r>
          </a:p>
          <a:p>
            <a:pPr marL="0" indent="0">
              <a:buNone/>
            </a:pPr>
            <a:r>
              <a:rPr lang="en-US" sz="1100" dirty="0"/>
              <a:t>    </a:t>
            </a:r>
            <a:r>
              <a:rPr lang="en-US" sz="1100" dirty="0" err="1">
                <a:highlight>
                  <a:srgbClr val="00FF00"/>
                </a:highlight>
              </a:rPr>
              <a:t>TxModCmd</a:t>
            </a:r>
            <a:r>
              <a:rPr lang="en-US" sz="1100" dirty="0">
                <a:highlight>
                  <a:srgbClr val="00FF00"/>
                </a:highlight>
              </a:rPr>
              <a:t>::</a:t>
            </a:r>
            <a:r>
              <a:rPr lang="en-US" sz="1100" dirty="0" err="1">
                <a:highlight>
                  <a:srgbClr val="00FF00"/>
                </a:highlight>
              </a:rPr>
              <a:t>saveServiceContainerPtr</a:t>
            </a:r>
            <a:r>
              <a:rPr lang="en-US" sz="1100" dirty="0">
                <a:highlight>
                  <a:srgbClr val="00FF00"/>
                </a:highlight>
              </a:rPr>
              <a:t>(&amp;</a:t>
            </a:r>
            <a:r>
              <a:rPr lang="en-US" sz="1100" dirty="0" err="1">
                <a:highlight>
                  <a:srgbClr val="00FF00"/>
                </a:highlight>
              </a:rPr>
              <a:t>m_serviceContainer</a:t>
            </a:r>
            <a:r>
              <a:rPr lang="en-US" sz="1100" dirty="0">
                <a:highlight>
                  <a:srgbClr val="00FF00"/>
                </a:highlight>
              </a:rPr>
              <a:t>);</a:t>
            </a:r>
          </a:p>
          <a:p>
            <a:pPr marL="0" indent="0">
              <a:buNone/>
            </a:pPr>
            <a:r>
              <a:rPr lang="sv-SE" sz="1100">
                <a:highlight>
                  <a:srgbClr val="00FF00"/>
                </a:highlight>
              </a:rPr>
              <a:t>//</a:t>
            </a:r>
            <a:endParaRPr lang="en-US" sz="1100" dirty="0">
              <a:highlight>
                <a:srgbClr val="00FF00"/>
              </a:highlight>
            </a:endParaRPr>
          </a:p>
          <a:p>
            <a:pPr marL="0" indent="0">
              <a:buNone/>
            </a:pPr>
            <a:r>
              <a:rPr lang="en-US" sz="1100" dirty="0">
                <a:highlight>
                  <a:srgbClr val="00FF00"/>
                </a:highlight>
              </a:rPr>
              <a:t>    </a:t>
            </a:r>
            <a:r>
              <a:rPr lang="en-US" sz="1100" dirty="0" err="1">
                <a:highlight>
                  <a:srgbClr val="00FF00"/>
                </a:highlight>
              </a:rPr>
              <a:t>TxServiceRepository</a:t>
            </a:r>
            <a:r>
              <a:rPr lang="en-US" sz="1100" dirty="0">
                <a:highlight>
                  <a:srgbClr val="00FF00"/>
                </a:highlight>
              </a:rPr>
              <a:t>::</a:t>
            </a:r>
            <a:r>
              <a:rPr lang="en-US" sz="1100" dirty="0" err="1">
                <a:highlight>
                  <a:srgbClr val="00FF00"/>
                </a:highlight>
              </a:rPr>
              <a:t>getInstance</a:t>
            </a:r>
            <a:r>
              <a:rPr lang="en-US" sz="1100" dirty="0">
                <a:highlight>
                  <a:srgbClr val="00FF00"/>
                </a:highlight>
              </a:rPr>
              <a:t>().</a:t>
            </a:r>
            <a:r>
              <a:rPr lang="en-US" sz="1100" dirty="0" err="1">
                <a:highlight>
                  <a:srgbClr val="00FF00"/>
                </a:highlight>
              </a:rPr>
              <a:t>setServiceContainer</a:t>
            </a:r>
            <a:r>
              <a:rPr lang="en-US" sz="1100" dirty="0">
                <a:highlight>
                  <a:srgbClr val="00FF00"/>
                </a:highlight>
              </a:rPr>
              <a:t>(&amp;</a:t>
            </a:r>
            <a:r>
              <a:rPr lang="en-US" sz="1100" dirty="0" err="1">
                <a:highlight>
                  <a:srgbClr val="00FF00"/>
                </a:highlight>
              </a:rPr>
              <a:t>m_serviceContainer</a:t>
            </a:r>
            <a:r>
              <a:rPr lang="en-US" sz="1100" dirty="0">
                <a:highlight>
                  <a:srgbClr val="00FF00"/>
                </a:highlight>
              </a:rPr>
              <a:t>);</a:t>
            </a:r>
          </a:p>
          <a:p>
            <a:pPr marL="0" indent="0">
              <a:buNone/>
            </a:pPr>
            <a:endParaRPr lang="en-US" sz="1100" dirty="0"/>
          </a:p>
          <a:p>
            <a:pPr marL="0" indent="0">
              <a:buNone/>
            </a:pPr>
            <a:r>
              <a:rPr lang="en-US" sz="1100" dirty="0"/>
              <a:t>    if (!</a:t>
            </a:r>
            <a:r>
              <a:rPr lang="en-US" sz="1100" dirty="0" err="1"/>
              <a:t>TxModuleIf</a:t>
            </a:r>
            <a:r>
              <a:rPr lang="en-US" sz="1100" dirty="0"/>
              <a:t>::</a:t>
            </a:r>
            <a:r>
              <a:rPr lang="en-US" sz="1100" dirty="0" err="1"/>
              <a:t>getInstance</a:t>
            </a:r>
            <a:r>
              <a:rPr lang="en-US" sz="1100" dirty="0"/>
              <a:t>()-&gt;</a:t>
            </a:r>
            <a:r>
              <a:rPr lang="en-US" sz="1100" dirty="0" err="1"/>
              <a:t>init</a:t>
            </a:r>
            <a:r>
              <a:rPr lang="en-US" sz="1100" dirty="0"/>
              <a:t>())</a:t>
            </a:r>
          </a:p>
          <a:p>
            <a:pPr marL="0" indent="0">
              <a:buNone/>
            </a:pPr>
            <a:r>
              <a:rPr lang="en-US" sz="1100" dirty="0"/>
              <a:t>    {</a:t>
            </a:r>
          </a:p>
          <a:p>
            <a:pPr marL="0" indent="0">
              <a:buNone/>
            </a:pPr>
            <a:r>
              <a:rPr lang="en-US" sz="1100" dirty="0"/>
              <a:t>        return false;</a:t>
            </a:r>
          </a:p>
          <a:p>
            <a:pPr marL="0" indent="0">
              <a:buNone/>
            </a:pPr>
            <a:r>
              <a:rPr lang="en-US" sz="1100" dirty="0"/>
              <a:t>    }</a:t>
            </a:r>
          </a:p>
          <a:p>
            <a:pPr marL="0" indent="0">
              <a:buNone/>
            </a:pPr>
            <a:r>
              <a:rPr lang="en-US" sz="1100" dirty="0"/>
              <a:t>    </a:t>
            </a:r>
            <a:r>
              <a:rPr lang="en-US" sz="1100" dirty="0">
                <a:highlight>
                  <a:srgbClr val="00FF00"/>
                </a:highlight>
              </a:rPr>
              <a:t>TRACE(1, "</a:t>
            </a:r>
            <a:r>
              <a:rPr lang="en-US" sz="1100" dirty="0" err="1">
                <a:highlight>
                  <a:srgbClr val="00FF00"/>
                </a:highlight>
              </a:rPr>
              <a:t>TxStartup</a:t>
            </a:r>
            <a:r>
              <a:rPr lang="en-US" sz="1100" dirty="0">
                <a:highlight>
                  <a:srgbClr val="00FF00"/>
                </a:highlight>
              </a:rPr>
              <a:t> initialization completed successfully");</a:t>
            </a:r>
          </a:p>
          <a:p>
            <a:pPr marL="0" indent="0">
              <a:buNone/>
            </a:pPr>
            <a:r>
              <a:rPr lang="en-US" sz="1100" dirty="0"/>
              <a:t>    return true;</a:t>
            </a:r>
          </a:p>
        </p:txBody>
      </p:sp>
    </p:spTree>
    <p:extLst>
      <p:ext uri="{BB962C8B-B14F-4D97-AF65-F5344CB8AC3E}">
        <p14:creationId xmlns:p14="http://schemas.microsoft.com/office/powerpoint/2010/main" val="416095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a:t>THEN…</a:t>
            </a:r>
            <a:endParaRPr lang="en-US" dirty="0"/>
          </a:p>
        </p:txBody>
      </p:sp>
      <p:sp>
        <p:nvSpPr>
          <p:cNvPr id="5" name="Content Placeholder 1"/>
          <p:cNvSpPr>
            <a:spLocks noGrp="1"/>
          </p:cNvSpPr>
          <p:nvPr>
            <p:ph idx="1"/>
          </p:nvPr>
        </p:nvSpPr>
        <p:spPr>
          <a:xfrm>
            <a:off x="485141" y="1123746"/>
            <a:ext cx="8351839" cy="5491238"/>
          </a:xfrm>
        </p:spPr>
        <p:txBody>
          <a:bodyPr/>
          <a:lstStyle/>
          <a:p>
            <a:pPr marL="0" indent="0">
              <a:buNone/>
            </a:pPr>
            <a:r>
              <a:rPr lang="en-US" sz="1100" dirty="0"/>
              <a:t>bool </a:t>
            </a:r>
            <a:r>
              <a:rPr lang="en-US" sz="1100" dirty="0" err="1"/>
              <a:t>StartUp</a:t>
            </a:r>
            <a:r>
              <a:rPr lang="en-US" sz="1100" dirty="0"/>
              <a:t>::</a:t>
            </a:r>
            <a:r>
              <a:rPr lang="en-US" sz="1100" dirty="0" err="1"/>
              <a:t>traverseTxServiceSet</a:t>
            </a:r>
            <a:r>
              <a:rPr lang="en-US" sz="1100" dirty="0"/>
              <a:t>(</a:t>
            </a:r>
            <a:r>
              <a:rPr lang="en-US" sz="1100" dirty="0" err="1"/>
              <a:t>const</a:t>
            </a:r>
            <a:r>
              <a:rPr lang="en-US" sz="1100" dirty="0"/>
              <a:t> vector&lt;string&gt;&amp; </a:t>
            </a:r>
            <a:r>
              <a:rPr lang="en-US" sz="1100" dirty="0" err="1"/>
              <a:t>p_servicesList</a:t>
            </a:r>
            <a:r>
              <a:rPr lang="en-US" sz="1100" dirty="0"/>
              <a:t>)</a:t>
            </a:r>
          </a:p>
          <a:p>
            <a:pPr marL="0" indent="0">
              <a:buNone/>
            </a:pPr>
            <a:r>
              <a:rPr lang="en-US" sz="1100" dirty="0"/>
              <a:t>{</a:t>
            </a:r>
          </a:p>
          <a:p>
            <a:pPr marL="0" indent="0">
              <a:buNone/>
            </a:pPr>
            <a:r>
              <a:rPr lang="en-US" sz="1100" dirty="0"/>
              <a:t>   </a:t>
            </a:r>
            <a:r>
              <a:rPr lang="en-US" sz="1100" dirty="0" err="1"/>
              <a:t>const</a:t>
            </a:r>
            <a:r>
              <a:rPr lang="en-US" sz="1100" dirty="0"/>
              <a:t> </a:t>
            </a:r>
            <a:r>
              <a:rPr lang="en-US" sz="1100" dirty="0" err="1"/>
              <a:t>std</a:t>
            </a:r>
            <a:r>
              <a:rPr lang="en-US" sz="1100" dirty="0"/>
              <a:t>::string </a:t>
            </a:r>
            <a:r>
              <a:rPr lang="en-US" sz="1100" dirty="0" err="1"/>
              <a:t>dbPrefix</a:t>
            </a:r>
            <a:r>
              <a:rPr lang="en-US" sz="1100" dirty="0"/>
              <a:t>("/</a:t>
            </a:r>
            <a:r>
              <a:rPr lang="en-US" sz="1100" dirty="0" err="1"/>
              <a:t>tx</a:t>
            </a:r>
            <a:r>
              <a:rPr lang="en-US" sz="1100" dirty="0"/>
              <a:t>/");</a:t>
            </a:r>
          </a:p>
          <a:p>
            <a:pPr marL="0" indent="0">
              <a:buNone/>
            </a:pPr>
            <a:r>
              <a:rPr lang="en-US" sz="1100" dirty="0"/>
              <a:t>   for (vector&lt;string&gt;::</a:t>
            </a:r>
            <a:r>
              <a:rPr lang="en-US" sz="1100" dirty="0" err="1"/>
              <a:t>const_iterator</a:t>
            </a:r>
            <a:r>
              <a:rPr lang="en-US" sz="1100" dirty="0"/>
              <a:t> it = </a:t>
            </a:r>
            <a:r>
              <a:rPr lang="en-US" sz="1100" dirty="0" err="1"/>
              <a:t>p_servicesList.begin</a:t>
            </a:r>
            <a:r>
              <a:rPr lang="en-US" sz="1100" dirty="0"/>
              <a:t>(); it != </a:t>
            </a:r>
            <a:r>
              <a:rPr lang="en-US" sz="1100" dirty="0" err="1"/>
              <a:t>p_servicesList.end</a:t>
            </a:r>
            <a:r>
              <a:rPr lang="en-US" sz="1100" dirty="0"/>
              <a:t>(); ++it) {</a:t>
            </a:r>
          </a:p>
          <a:p>
            <a:pPr marL="0" indent="0">
              <a:buNone/>
            </a:pPr>
            <a:r>
              <a:rPr lang="en-US" sz="1100" dirty="0"/>
              <a:t>   </a:t>
            </a:r>
            <a:r>
              <a:rPr lang="en-US" sz="1100" dirty="0" err="1"/>
              <a:t>const</a:t>
            </a:r>
            <a:r>
              <a:rPr lang="en-US" sz="1100" dirty="0"/>
              <a:t> </a:t>
            </a:r>
            <a:r>
              <a:rPr lang="en-US" sz="1100" dirty="0" err="1"/>
              <a:t>std</a:t>
            </a:r>
            <a:r>
              <a:rPr lang="en-US" sz="1100" dirty="0"/>
              <a:t>::string key = </a:t>
            </a:r>
            <a:r>
              <a:rPr lang="en-US" sz="1100" dirty="0" err="1"/>
              <a:t>dbPrefix</a:t>
            </a:r>
            <a:r>
              <a:rPr lang="en-US" sz="1100" dirty="0"/>
              <a:t> + (*it) + "/</a:t>
            </a:r>
            <a:r>
              <a:rPr lang="en-US" sz="1100" dirty="0" err="1"/>
              <a:t>txBranchId</a:t>
            </a:r>
            <a:r>
              <a:rPr lang="en-US" sz="1100" dirty="0"/>
              <a:t>";  // </a:t>
            </a:r>
            <a:r>
              <a:rPr lang="en-US" sz="1100" i="1" dirty="0">
                <a:highlight>
                  <a:srgbClr val="FABB00"/>
                </a:highlight>
              </a:rPr>
              <a:t>‘/</a:t>
            </a:r>
            <a:r>
              <a:rPr lang="en-US" sz="1100" i="1" dirty="0" err="1">
                <a:highlight>
                  <a:srgbClr val="FABB00"/>
                </a:highlight>
              </a:rPr>
              <a:t>tx</a:t>
            </a:r>
            <a:r>
              <a:rPr lang="en-US" sz="1100" i="1" dirty="0">
                <a:highlight>
                  <a:srgbClr val="FABB00"/>
                </a:highlight>
              </a:rPr>
              <a:t>/mplSrv7_2tx/</a:t>
            </a:r>
            <a:r>
              <a:rPr lang="en-US" sz="1100" i="1" dirty="0" err="1">
                <a:highlight>
                  <a:srgbClr val="FABB00"/>
                </a:highlight>
              </a:rPr>
              <a:t>txBranchId</a:t>
            </a:r>
            <a:r>
              <a:rPr lang="en-US" sz="1100" i="1" dirty="0">
                <a:highlight>
                  <a:srgbClr val="FABB00"/>
                </a:highlight>
              </a:rPr>
              <a:t>’</a:t>
            </a:r>
          </a:p>
          <a:p>
            <a:pPr marL="0" indent="0">
              <a:buNone/>
            </a:pPr>
            <a:r>
              <a:rPr lang="en-US" sz="1100" dirty="0"/>
              <a:t>   if (!</a:t>
            </a:r>
            <a:r>
              <a:rPr lang="en-US" sz="1100" dirty="0" err="1"/>
              <a:t>DataBase</a:t>
            </a:r>
            <a:r>
              <a:rPr lang="en-US" sz="1100" dirty="0"/>
              <a:t>::</a:t>
            </a:r>
            <a:r>
              <a:rPr lang="en-US" sz="1100" dirty="0" err="1"/>
              <a:t>autoGetIfExists</a:t>
            </a:r>
            <a:r>
              <a:rPr lang="en-US" sz="1100" dirty="0"/>
              <a:t>(key, </a:t>
            </a:r>
            <a:r>
              <a:rPr lang="en-US" sz="1100" dirty="0" err="1"/>
              <a:t>branchIdList</a:t>
            </a:r>
            <a:r>
              <a:rPr lang="en-US" sz="1100" dirty="0"/>
              <a:t>))</a:t>
            </a:r>
          </a:p>
          <a:p>
            <a:pPr marL="0" indent="0">
              <a:buNone/>
            </a:pPr>
            <a:r>
              <a:rPr lang="en-US" sz="1100" dirty="0"/>
              <a:t>        {</a:t>
            </a:r>
          </a:p>
          <a:p>
            <a:pPr marL="0" indent="0">
              <a:buNone/>
            </a:pPr>
            <a:r>
              <a:rPr lang="en-US" sz="1100" dirty="0"/>
              <a:t>            if </a:t>
            </a:r>
            <a:r>
              <a:rPr lang="en-US" sz="1100" dirty="0">
                <a:highlight>
                  <a:srgbClr val="E32119"/>
                </a:highlight>
              </a:rPr>
              <a:t>(!</a:t>
            </a:r>
            <a:r>
              <a:rPr lang="en-US" sz="1100" dirty="0" err="1">
                <a:highlight>
                  <a:srgbClr val="E32119"/>
                </a:highlight>
              </a:rPr>
              <a:t>startUpTxService</a:t>
            </a:r>
            <a:r>
              <a:rPr lang="en-US" sz="1100" dirty="0"/>
              <a:t>(</a:t>
            </a:r>
            <a:r>
              <a:rPr lang="en-US" sz="1100" dirty="0" err="1"/>
              <a:t>dbPrefix</a:t>
            </a:r>
            <a:r>
              <a:rPr lang="en-US" sz="1100" dirty="0"/>
              <a:t>, (*it)))</a:t>
            </a:r>
          </a:p>
          <a:p>
            <a:pPr marL="0" indent="0">
              <a:buNone/>
            </a:pPr>
            <a:r>
              <a:rPr lang="en-US" sz="1100" dirty="0"/>
              <a:t>            {</a:t>
            </a:r>
          </a:p>
          <a:p>
            <a:pPr marL="0" indent="0">
              <a:buNone/>
            </a:pPr>
            <a:r>
              <a:rPr lang="en-US" sz="1100" dirty="0"/>
              <a:t>                </a:t>
            </a:r>
            <a:r>
              <a:rPr lang="en-US" sz="1100" dirty="0">
                <a:highlight>
                  <a:srgbClr val="E32119"/>
                </a:highlight>
              </a:rPr>
              <a:t>TRACE_ERROR(STR("%s startup failed", (*it).</a:t>
            </a:r>
            <a:r>
              <a:rPr lang="en-US" sz="1100" dirty="0" err="1">
                <a:highlight>
                  <a:srgbClr val="E32119"/>
                </a:highlight>
              </a:rPr>
              <a:t>c_str</a:t>
            </a:r>
            <a:r>
              <a:rPr lang="en-US" sz="1100" dirty="0">
                <a:highlight>
                  <a:srgbClr val="E32119"/>
                </a:highlight>
              </a:rPr>
              <a:t>()));</a:t>
            </a:r>
          </a:p>
          <a:p>
            <a:pPr marL="0" indent="0">
              <a:buNone/>
            </a:pPr>
            <a:r>
              <a:rPr lang="en-US" sz="1100" dirty="0"/>
              <a:t>                return false;</a:t>
            </a:r>
          </a:p>
          <a:p>
            <a:pPr marL="0" indent="0">
              <a:buNone/>
            </a:pPr>
            <a:r>
              <a:rPr lang="en-US" sz="1100" dirty="0"/>
              <a:t>            }</a:t>
            </a:r>
          </a:p>
          <a:p>
            <a:pPr marL="0" indent="0">
              <a:buNone/>
            </a:pPr>
            <a:r>
              <a:rPr lang="en-US" sz="1100" dirty="0"/>
              <a:t>        }</a:t>
            </a:r>
          </a:p>
          <a:p>
            <a:pPr marL="0" indent="0">
              <a:buNone/>
            </a:pPr>
            <a:r>
              <a:rPr lang="en-US" sz="1100" dirty="0"/>
              <a:t>        else</a:t>
            </a:r>
          </a:p>
          <a:p>
            <a:pPr marL="0" indent="0">
              <a:buNone/>
            </a:pPr>
            <a:r>
              <a:rPr lang="en-US" sz="1100" dirty="0"/>
              <a:t>        {</a:t>
            </a:r>
          </a:p>
          <a:p>
            <a:pPr marL="0" indent="0">
              <a:buNone/>
            </a:pPr>
            <a:r>
              <a:rPr lang="en-US" sz="1100" dirty="0"/>
              <a:t>            </a:t>
            </a:r>
            <a:r>
              <a:rPr lang="en-US" sz="1100" dirty="0" err="1"/>
              <a:t>std</a:t>
            </a:r>
            <a:r>
              <a:rPr lang="en-US" sz="1100" dirty="0"/>
              <a:t>::vector&lt;</a:t>
            </a:r>
            <a:r>
              <a:rPr lang="en-US" sz="1100" dirty="0" err="1"/>
              <a:t>std</a:t>
            </a:r>
            <a:r>
              <a:rPr lang="en-US" sz="1100" dirty="0"/>
              <a:t>::string&gt;::</a:t>
            </a:r>
            <a:r>
              <a:rPr lang="en-US" sz="1100" dirty="0" err="1"/>
              <a:t>const_iterator</a:t>
            </a:r>
            <a:r>
              <a:rPr lang="en-US" sz="1100" dirty="0"/>
              <a:t> </a:t>
            </a:r>
            <a:r>
              <a:rPr lang="en-US" sz="1100" dirty="0" err="1"/>
              <a:t>itBranchId</a:t>
            </a:r>
            <a:r>
              <a:rPr lang="en-US" sz="1100" dirty="0"/>
              <a:t>;</a:t>
            </a:r>
          </a:p>
          <a:p>
            <a:pPr marL="0" indent="0">
              <a:buNone/>
            </a:pPr>
            <a:endParaRPr lang="en-US" sz="1100" dirty="0"/>
          </a:p>
          <a:p>
            <a:pPr marL="0" indent="0">
              <a:buNone/>
            </a:pPr>
            <a:r>
              <a:rPr lang="en-US" sz="1100" dirty="0"/>
              <a:t>            for (</a:t>
            </a:r>
            <a:r>
              <a:rPr lang="en-US" sz="1100" dirty="0" err="1"/>
              <a:t>itBranchId</a:t>
            </a:r>
            <a:r>
              <a:rPr lang="en-US" sz="1100" dirty="0"/>
              <a:t> = </a:t>
            </a:r>
            <a:r>
              <a:rPr lang="en-US" sz="1100" dirty="0" err="1"/>
              <a:t>branchIdList.begin</a:t>
            </a:r>
            <a:r>
              <a:rPr lang="en-US" sz="1100" dirty="0"/>
              <a:t>(); </a:t>
            </a:r>
            <a:r>
              <a:rPr lang="en-US" sz="1100" dirty="0" err="1"/>
              <a:t>itBranchId</a:t>
            </a:r>
            <a:r>
              <a:rPr lang="en-US" sz="1100" dirty="0"/>
              <a:t> != </a:t>
            </a:r>
            <a:r>
              <a:rPr lang="en-US" sz="1100" dirty="0" err="1"/>
              <a:t>branchIdList.end</a:t>
            </a:r>
            <a:r>
              <a:rPr lang="en-US" sz="1100" dirty="0"/>
              <a:t>(); ++</a:t>
            </a:r>
            <a:r>
              <a:rPr lang="en-US" sz="1100" dirty="0" err="1"/>
              <a:t>itBranchId</a:t>
            </a:r>
            <a:r>
              <a:rPr lang="en-US" sz="1100" dirty="0"/>
              <a:t>)</a:t>
            </a:r>
          </a:p>
          <a:p>
            <a:pPr marL="0" indent="0">
              <a:buNone/>
            </a:pPr>
            <a:r>
              <a:rPr lang="en-US" sz="1100" dirty="0"/>
              <a:t>            {</a:t>
            </a:r>
          </a:p>
          <a:p>
            <a:pPr marL="0" indent="0">
              <a:buNone/>
            </a:pPr>
            <a:r>
              <a:rPr lang="en-US" sz="1100" dirty="0"/>
              <a:t>                if </a:t>
            </a:r>
            <a:r>
              <a:rPr lang="en-US" sz="1100" dirty="0">
                <a:highlight>
                  <a:srgbClr val="00FF00"/>
                </a:highlight>
              </a:rPr>
              <a:t>(!</a:t>
            </a:r>
            <a:r>
              <a:rPr lang="en-US" sz="1100" dirty="0" err="1">
                <a:highlight>
                  <a:srgbClr val="00FF00"/>
                </a:highlight>
              </a:rPr>
              <a:t>startUpTxService</a:t>
            </a:r>
            <a:r>
              <a:rPr lang="en-US" sz="1100" dirty="0">
                <a:highlight>
                  <a:srgbClr val="00FF00"/>
                </a:highlight>
              </a:rPr>
              <a:t>(</a:t>
            </a:r>
            <a:r>
              <a:rPr lang="en-US" sz="1100" dirty="0" err="1">
                <a:highlight>
                  <a:srgbClr val="00FF00"/>
                </a:highlight>
              </a:rPr>
              <a:t>dbPrefix</a:t>
            </a:r>
            <a:r>
              <a:rPr lang="en-US" sz="1100" dirty="0">
                <a:highlight>
                  <a:srgbClr val="00FF00"/>
                </a:highlight>
              </a:rPr>
              <a:t>, (*it), (*</a:t>
            </a:r>
            <a:r>
              <a:rPr lang="en-US" sz="1100" dirty="0" err="1">
                <a:highlight>
                  <a:srgbClr val="00FF00"/>
                </a:highlight>
              </a:rPr>
              <a:t>itBranchId</a:t>
            </a:r>
            <a:r>
              <a:rPr lang="en-US" sz="1100" dirty="0">
                <a:highlight>
                  <a:srgbClr val="00FF00"/>
                </a:highlight>
              </a:rPr>
              <a:t>)))</a:t>
            </a:r>
          </a:p>
          <a:p>
            <a:pPr marL="0" indent="0">
              <a:buNone/>
            </a:pPr>
            <a:r>
              <a:rPr lang="en-US" sz="1100" dirty="0"/>
              <a:t>                {</a:t>
            </a:r>
          </a:p>
          <a:p>
            <a:pPr marL="0" indent="0">
              <a:buNone/>
            </a:pPr>
            <a:r>
              <a:rPr lang="en-US" sz="1100" dirty="0"/>
              <a:t>                    TRACE_ERROR(STR("%</a:t>
            </a:r>
            <a:r>
              <a:rPr lang="en-US" sz="1100" dirty="0" err="1"/>
              <a:t>s%s</a:t>
            </a:r>
            <a:r>
              <a:rPr lang="en-US" sz="1100" dirty="0"/>
              <a:t> startup failed", (*it).</a:t>
            </a:r>
            <a:r>
              <a:rPr lang="en-US" sz="1100" dirty="0" err="1"/>
              <a:t>c_str</a:t>
            </a:r>
            <a:r>
              <a:rPr lang="en-US" sz="1100" dirty="0"/>
              <a:t>(), (*</a:t>
            </a:r>
            <a:r>
              <a:rPr lang="en-US" sz="1100" dirty="0" err="1"/>
              <a:t>itBranchId</a:t>
            </a:r>
            <a:r>
              <a:rPr lang="en-US" sz="1100" dirty="0"/>
              <a:t>).</a:t>
            </a:r>
            <a:r>
              <a:rPr lang="en-US" sz="1100" dirty="0" err="1"/>
              <a:t>c_str</a:t>
            </a:r>
            <a:r>
              <a:rPr lang="en-US" sz="1100" dirty="0"/>
              <a:t>()));</a:t>
            </a:r>
          </a:p>
          <a:p>
            <a:pPr marL="0" indent="0">
              <a:buNone/>
            </a:pPr>
            <a:r>
              <a:rPr lang="en-US" sz="1100" dirty="0"/>
              <a:t>                    return false;</a:t>
            </a:r>
          </a:p>
          <a:p>
            <a:pPr marL="0" indent="0">
              <a:buNone/>
            </a:pPr>
            <a:r>
              <a:rPr lang="en-US" sz="1100" dirty="0"/>
              <a:t>                }</a:t>
            </a:r>
          </a:p>
          <a:p>
            <a:pPr marL="0" indent="0">
              <a:buNone/>
            </a:pPr>
            <a:r>
              <a:rPr lang="en-US" sz="1100" dirty="0"/>
              <a:t>            }</a:t>
            </a:r>
          </a:p>
          <a:p>
            <a:pPr marL="0" indent="0">
              <a:buNone/>
            </a:pPr>
            <a:r>
              <a:rPr lang="sv-SE" sz="1100" dirty="0"/>
              <a:t>      }</a:t>
            </a:r>
            <a:endParaRPr lang="en-US" sz="1100" dirty="0"/>
          </a:p>
          <a:p>
            <a:pPr marL="0" indent="0">
              <a:buNone/>
            </a:pPr>
            <a:r>
              <a:rPr lang="sv-SE" sz="1100" dirty="0"/>
              <a:t>  }</a:t>
            </a:r>
            <a:endParaRPr lang="en-US" sz="1100" dirty="0"/>
          </a:p>
        </p:txBody>
      </p:sp>
    </p:spTree>
    <p:extLst>
      <p:ext uri="{BB962C8B-B14F-4D97-AF65-F5344CB8AC3E}">
        <p14:creationId xmlns:p14="http://schemas.microsoft.com/office/powerpoint/2010/main" val="2315879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3615" y="266594"/>
            <a:ext cx="7494588" cy="1085371"/>
          </a:xfrm>
        </p:spPr>
        <p:txBody>
          <a:bodyPr/>
          <a:lstStyle/>
          <a:p>
            <a:r>
              <a:rPr lang="sv-SE" dirty="0" err="1"/>
              <a:t>Code</a:t>
            </a:r>
            <a:r>
              <a:rPr lang="sv-SE" dirty="0"/>
              <a:t>: </a:t>
            </a:r>
            <a:r>
              <a:rPr lang="sv-SE" dirty="0" err="1"/>
              <a:t>create</a:t>
            </a:r>
            <a:r>
              <a:rPr lang="sv-SE" dirty="0"/>
              <a:t> service</a:t>
            </a:r>
            <a:endParaRPr lang="en-US" dirty="0"/>
          </a:p>
        </p:txBody>
      </p:sp>
      <p:sp>
        <p:nvSpPr>
          <p:cNvPr id="5" name="Content Placeholder 1"/>
          <p:cNvSpPr>
            <a:spLocks noGrp="1"/>
          </p:cNvSpPr>
          <p:nvPr>
            <p:ph idx="1"/>
          </p:nvPr>
        </p:nvSpPr>
        <p:spPr>
          <a:xfrm>
            <a:off x="0" y="1351965"/>
            <a:ext cx="9045146" cy="5254781"/>
          </a:xfrm>
        </p:spPr>
        <p:txBody>
          <a:bodyPr/>
          <a:lstStyle/>
          <a:p>
            <a:pPr marL="0" indent="0">
              <a:buNone/>
            </a:pPr>
            <a:r>
              <a:rPr lang="en-US" sz="1200" dirty="0" err="1"/>
              <a:t>ServiceFramework</a:t>
            </a:r>
            <a:r>
              <a:rPr lang="en-US" sz="1200" dirty="0"/>
              <a:t>::</a:t>
            </a:r>
            <a:r>
              <a:rPr lang="en-US" sz="1200" dirty="0" err="1"/>
              <a:t>BaseServiceIf</a:t>
            </a:r>
            <a:r>
              <a:rPr lang="en-US" sz="1200" dirty="0"/>
              <a:t>* </a:t>
            </a:r>
            <a:r>
              <a:rPr lang="en-US" sz="1200" dirty="0" err="1"/>
              <a:t>StartUp</a:t>
            </a:r>
            <a:r>
              <a:rPr lang="en-US" sz="1200" dirty="0"/>
              <a:t>::</a:t>
            </a:r>
            <a:r>
              <a:rPr lang="en-US" sz="1200" dirty="0" err="1"/>
              <a:t>createService</a:t>
            </a:r>
            <a:r>
              <a:rPr lang="en-US" sz="1200" dirty="0"/>
              <a:t>(</a:t>
            </a:r>
          </a:p>
          <a:p>
            <a:pPr marL="0" indent="0">
              <a:buNone/>
            </a:pPr>
            <a:r>
              <a:rPr lang="en-US" sz="1200" dirty="0"/>
              <a:t>    </a:t>
            </a:r>
            <a:r>
              <a:rPr lang="en-US" sz="1200" dirty="0" err="1"/>
              <a:t>ServiceCommonData</a:t>
            </a:r>
            <a:r>
              <a:rPr lang="en-US" sz="1200" dirty="0"/>
              <a:t>&amp; </a:t>
            </a:r>
            <a:r>
              <a:rPr lang="en-US" sz="1200" dirty="0" err="1"/>
              <a:t>serviceCommonData</a:t>
            </a:r>
            <a:r>
              <a:rPr lang="en-US" sz="1200" dirty="0"/>
              <a:t>,</a:t>
            </a:r>
          </a:p>
          <a:p>
            <a:pPr marL="0" indent="0">
              <a:buNone/>
            </a:pPr>
            <a:r>
              <a:rPr lang="en-US" sz="1200" dirty="0"/>
              <a:t>    Driver::</a:t>
            </a:r>
            <a:r>
              <a:rPr lang="en-US" sz="1200" dirty="0" err="1"/>
              <a:t>InstanceToken</a:t>
            </a:r>
            <a:r>
              <a:rPr lang="en-US" sz="1200" dirty="0"/>
              <a:t> </a:t>
            </a:r>
            <a:r>
              <a:rPr lang="en-US" sz="1200" dirty="0" err="1"/>
              <a:t>instanceToken</a:t>
            </a:r>
            <a:r>
              <a:rPr lang="en-US" sz="1200" dirty="0"/>
              <a:t>)</a:t>
            </a:r>
          </a:p>
          <a:p>
            <a:pPr marL="0" indent="0">
              <a:buNone/>
            </a:pPr>
            <a:r>
              <a:rPr lang="en-US" sz="1200" dirty="0"/>
              <a:t>{</a:t>
            </a:r>
          </a:p>
          <a:p>
            <a:pPr marL="0" indent="0">
              <a:buNone/>
            </a:pPr>
            <a:r>
              <a:rPr lang="en-US" sz="1200" dirty="0"/>
              <a:t>    </a:t>
            </a:r>
            <a:r>
              <a:rPr lang="en-US" sz="1200" dirty="0" err="1"/>
              <a:t>std</a:t>
            </a:r>
            <a:r>
              <a:rPr lang="en-US" sz="1200" dirty="0"/>
              <a:t>::string key = </a:t>
            </a:r>
            <a:r>
              <a:rPr lang="en-US" sz="1200" dirty="0" err="1"/>
              <a:t>serviceCommonData.getInstanceDbPrefix</a:t>
            </a:r>
            <a:r>
              <a:rPr lang="en-US" sz="1200" dirty="0"/>
              <a:t>() + </a:t>
            </a:r>
            <a:r>
              <a:rPr lang="en-US" sz="1200" dirty="0" err="1"/>
              <a:t>serviceCommonData.getInstanceDbName</a:t>
            </a:r>
            <a:r>
              <a:rPr lang="en-US" sz="1200" dirty="0"/>
              <a:t>() + "/type";</a:t>
            </a:r>
          </a:p>
          <a:p>
            <a:pPr marL="0" indent="0">
              <a:buNone/>
            </a:pPr>
            <a:r>
              <a:rPr lang="en-US" sz="1200" dirty="0"/>
              <a:t>    </a:t>
            </a:r>
            <a:r>
              <a:rPr lang="en-US" sz="1200" dirty="0" err="1"/>
              <a:t>std</a:t>
            </a:r>
            <a:r>
              <a:rPr lang="en-US" sz="1200" dirty="0"/>
              <a:t>::string </a:t>
            </a:r>
            <a:r>
              <a:rPr lang="en-US" sz="1200" dirty="0" err="1"/>
              <a:t>serviceClassType</a:t>
            </a:r>
            <a:r>
              <a:rPr lang="en-US" sz="1200" dirty="0"/>
              <a:t>;</a:t>
            </a:r>
          </a:p>
          <a:p>
            <a:pPr marL="0" indent="0">
              <a:buNone/>
            </a:pPr>
            <a:endParaRPr lang="en-US" sz="1200" dirty="0"/>
          </a:p>
          <a:p>
            <a:pPr marL="0" indent="0">
              <a:buNone/>
            </a:pPr>
            <a:r>
              <a:rPr lang="en-US" sz="1200" dirty="0"/>
              <a:t>    if (!</a:t>
            </a:r>
            <a:r>
              <a:rPr lang="en-US" sz="1200" dirty="0" err="1"/>
              <a:t>DataBase</a:t>
            </a:r>
            <a:r>
              <a:rPr lang="en-US" sz="1200" dirty="0"/>
              <a:t>::</a:t>
            </a:r>
            <a:r>
              <a:rPr lang="en-US" sz="1200" dirty="0" err="1"/>
              <a:t>autoGet</a:t>
            </a:r>
            <a:r>
              <a:rPr lang="en-US" sz="1200" dirty="0"/>
              <a:t>(key, </a:t>
            </a:r>
            <a:r>
              <a:rPr lang="en-US" sz="1200" dirty="0" err="1">
                <a:highlight>
                  <a:srgbClr val="00FF00"/>
                </a:highlight>
              </a:rPr>
              <a:t>serviceClassType</a:t>
            </a:r>
            <a:r>
              <a:rPr lang="en-US" sz="1200" dirty="0"/>
              <a:t>))</a:t>
            </a:r>
          </a:p>
          <a:p>
            <a:pPr marL="0" indent="0">
              <a:buNone/>
            </a:pPr>
            <a:r>
              <a:rPr lang="en-US" sz="1200" dirty="0"/>
              <a:t>    {……}</a:t>
            </a:r>
          </a:p>
          <a:p>
            <a:pPr marL="0" indent="0">
              <a:buNone/>
            </a:pPr>
            <a:r>
              <a:rPr lang="en-US" sz="1200" dirty="0"/>
              <a:t>    </a:t>
            </a:r>
            <a:r>
              <a:rPr lang="en-US" sz="1200" dirty="0">
                <a:highlight>
                  <a:srgbClr val="FABB00"/>
                </a:highlight>
              </a:rPr>
              <a:t>// Here we get a pointer to a function that creates an instance of the service</a:t>
            </a:r>
          </a:p>
          <a:p>
            <a:pPr marL="0" indent="0">
              <a:buNone/>
            </a:pPr>
            <a:r>
              <a:rPr lang="en-US" sz="1200" dirty="0"/>
              <a:t>    </a:t>
            </a:r>
            <a:r>
              <a:rPr lang="en-US" sz="1200" dirty="0" err="1"/>
              <a:t>ServiceFramework</a:t>
            </a:r>
            <a:r>
              <a:rPr lang="en-US" sz="1200" dirty="0"/>
              <a:t>::</a:t>
            </a:r>
            <a:r>
              <a:rPr lang="en-US" sz="1200" dirty="0" err="1"/>
              <a:t>constructor_t</a:t>
            </a:r>
            <a:r>
              <a:rPr lang="en-US" sz="1200" dirty="0"/>
              <a:t> </a:t>
            </a:r>
            <a:r>
              <a:rPr lang="en-US" sz="1200" dirty="0" err="1"/>
              <a:t>constructInstance</a:t>
            </a:r>
            <a:r>
              <a:rPr lang="en-US" sz="1200" dirty="0"/>
              <a:t> = </a:t>
            </a:r>
          </a:p>
          <a:p>
            <a:pPr marL="0" indent="0">
              <a:buNone/>
            </a:pPr>
            <a:r>
              <a:rPr lang="en-US" sz="1200" dirty="0"/>
              <a:t>    </a:t>
            </a:r>
            <a:r>
              <a:rPr lang="en-US" sz="1200" dirty="0" err="1"/>
              <a:t>ServiceFramework</a:t>
            </a:r>
            <a:r>
              <a:rPr lang="en-US" sz="1200" dirty="0"/>
              <a:t>::</a:t>
            </a:r>
            <a:r>
              <a:rPr lang="en-US" sz="1200" dirty="0" err="1">
                <a:highlight>
                  <a:srgbClr val="00FF00"/>
                </a:highlight>
              </a:rPr>
              <a:t>ServiceFactory</a:t>
            </a:r>
            <a:r>
              <a:rPr lang="en-US" sz="1200" dirty="0"/>
              <a:t>::create().</a:t>
            </a:r>
            <a:r>
              <a:rPr lang="en-US" sz="1200" dirty="0" err="1"/>
              <a:t>getServiceClassType</a:t>
            </a:r>
            <a:r>
              <a:rPr lang="en-US" sz="1200" dirty="0"/>
              <a:t>(</a:t>
            </a:r>
            <a:r>
              <a:rPr lang="en-US" sz="1200" dirty="0" err="1"/>
              <a:t>serviceClassType</a:t>
            </a:r>
            <a:r>
              <a:rPr lang="en-US" sz="1200" dirty="0"/>
              <a:t>);</a:t>
            </a:r>
          </a:p>
          <a:p>
            <a:pPr marL="0" indent="0">
              <a:buNone/>
            </a:pPr>
            <a:endParaRPr lang="en-US" sz="1200" dirty="0"/>
          </a:p>
          <a:p>
            <a:pPr marL="0" indent="0">
              <a:buNone/>
            </a:pPr>
            <a:r>
              <a:rPr lang="en-US" sz="1200" dirty="0"/>
              <a:t>    if (</a:t>
            </a:r>
            <a:r>
              <a:rPr lang="en-US" sz="1200" dirty="0" err="1"/>
              <a:t>constructInstance</a:t>
            </a:r>
            <a:r>
              <a:rPr lang="en-US" sz="1200" dirty="0"/>
              <a:t> == NULL)</a:t>
            </a:r>
          </a:p>
          <a:p>
            <a:pPr marL="0" indent="0">
              <a:buNone/>
            </a:pPr>
            <a:r>
              <a:rPr lang="en-US" sz="1200" dirty="0"/>
              <a:t>    {……}</a:t>
            </a:r>
          </a:p>
          <a:p>
            <a:pPr marL="0" indent="0">
              <a:buNone/>
            </a:pPr>
            <a:r>
              <a:rPr lang="en-US" sz="1200" dirty="0"/>
              <a:t>    </a:t>
            </a:r>
            <a:r>
              <a:rPr lang="en-US" sz="1200" dirty="0">
                <a:highlight>
                  <a:srgbClr val="FABB00"/>
                </a:highlight>
              </a:rPr>
              <a:t>// Create, register and update service objects with service information from input parameter</a:t>
            </a:r>
          </a:p>
          <a:p>
            <a:pPr marL="0" indent="0">
              <a:buNone/>
            </a:pPr>
            <a:r>
              <a:rPr lang="en-US" sz="1200" dirty="0"/>
              <a:t>    </a:t>
            </a:r>
            <a:r>
              <a:rPr lang="en-US" sz="1200" dirty="0" err="1"/>
              <a:t>RuError</a:t>
            </a:r>
            <a:r>
              <a:rPr lang="en-US" sz="1200" dirty="0"/>
              <a:t> err;</a:t>
            </a:r>
          </a:p>
          <a:p>
            <a:pPr marL="0" indent="0">
              <a:buNone/>
            </a:pPr>
            <a:r>
              <a:rPr lang="en-US" sz="1200" dirty="0"/>
              <a:t>    </a:t>
            </a:r>
            <a:r>
              <a:rPr lang="en-US" sz="1200" dirty="0" err="1">
                <a:highlight>
                  <a:srgbClr val="00FF00"/>
                </a:highlight>
              </a:rPr>
              <a:t>ServiceFramework</a:t>
            </a:r>
            <a:r>
              <a:rPr lang="en-US" sz="1200" dirty="0">
                <a:highlight>
                  <a:srgbClr val="00FF00"/>
                </a:highlight>
              </a:rPr>
              <a:t>::</a:t>
            </a:r>
            <a:r>
              <a:rPr lang="en-US" sz="1200" dirty="0" err="1">
                <a:highlight>
                  <a:srgbClr val="00FF00"/>
                </a:highlight>
              </a:rPr>
              <a:t>BaseServiceIf</a:t>
            </a:r>
            <a:r>
              <a:rPr lang="en-US" sz="1200" dirty="0">
                <a:highlight>
                  <a:srgbClr val="00FF00"/>
                </a:highlight>
              </a:rPr>
              <a:t>* service = </a:t>
            </a:r>
            <a:r>
              <a:rPr lang="en-US" sz="1200" dirty="0" err="1">
                <a:highlight>
                  <a:srgbClr val="00FF00"/>
                </a:highlight>
              </a:rPr>
              <a:t>constructInstance</a:t>
            </a:r>
            <a:r>
              <a:rPr lang="en-US" sz="1200" dirty="0">
                <a:highlight>
                  <a:srgbClr val="00FF00"/>
                </a:highlight>
              </a:rPr>
              <a:t>(err, </a:t>
            </a:r>
            <a:r>
              <a:rPr lang="en-US" sz="1200" dirty="0" err="1">
                <a:highlight>
                  <a:srgbClr val="00FF00"/>
                </a:highlight>
              </a:rPr>
              <a:t>m_serviceContainer</a:t>
            </a:r>
            <a:r>
              <a:rPr lang="en-US" sz="1200" dirty="0">
                <a:highlight>
                  <a:srgbClr val="00FF00"/>
                </a:highlight>
              </a:rPr>
              <a:t>, </a:t>
            </a:r>
            <a:r>
              <a:rPr lang="en-US" sz="1200" dirty="0" err="1">
                <a:highlight>
                  <a:srgbClr val="00FF00"/>
                </a:highlight>
              </a:rPr>
              <a:t>serviceCommonData</a:t>
            </a:r>
            <a:r>
              <a:rPr lang="en-US" sz="1200" dirty="0">
                <a:highlight>
                  <a:srgbClr val="00FF00"/>
                </a:highlight>
              </a:rPr>
              <a:t>, </a:t>
            </a:r>
            <a:r>
              <a:rPr lang="en-US" sz="1200" dirty="0" err="1">
                <a:highlight>
                  <a:srgbClr val="00FF00"/>
                </a:highlight>
              </a:rPr>
              <a:t>instanceToken</a:t>
            </a:r>
            <a:r>
              <a:rPr lang="en-US" sz="1200" dirty="0">
                <a:highlight>
                  <a:srgbClr val="00FF00"/>
                </a:highlight>
              </a:rPr>
              <a:t>);</a:t>
            </a:r>
          </a:p>
          <a:p>
            <a:pPr marL="0" indent="0">
              <a:buNone/>
            </a:pPr>
            <a:endParaRPr lang="en-US" sz="1200" dirty="0"/>
          </a:p>
          <a:p>
            <a:pPr marL="0" indent="0">
              <a:buNone/>
            </a:pPr>
            <a:r>
              <a:rPr lang="en-US" sz="1200" dirty="0"/>
              <a:t>    if (service == NULL)</a:t>
            </a:r>
          </a:p>
          <a:p>
            <a:pPr marL="0" indent="0">
              <a:buNone/>
            </a:pPr>
            <a:r>
              <a:rPr lang="en-US" sz="1200" dirty="0"/>
              <a:t>    {……}</a:t>
            </a:r>
          </a:p>
          <a:p>
            <a:pPr marL="0" indent="0">
              <a:buNone/>
            </a:pPr>
            <a:r>
              <a:rPr lang="en-US" sz="1200" dirty="0"/>
              <a:t>    if (err)</a:t>
            </a:r>
          </a:p>
          <a:p>
            <a:pPr marL="0" indent="0">
              <a:buNone/>
            </a:pPr>
            <a:r>
              <a:rPr lang="en-US" sz="1200" dirty="0"/>
              <a:t>    {……}</a:t>
            </a:r>
          </a:p>
          <a:p>
            <a:pPr marL="0" indent="0">
              <a:buNone/>
            </a:pPr>
            <a:r>
              <a:rPr lang="en-US" sz="1200" dirty="0"/>
              <a:t>    return service;</a:t>
            </a:r>
          </a:p>
        </p:txBody>
      </p:sp>
    </p:spTree>
    <p:extLst>
      <p:ext uri="{BB962C8B-B14F-4D97-AF65-F5344CB8AC3E}">
        <p14:creationId xmlns:p14="http://schemas.microsoft.com/office/powerpoint/2010/main" val="1515520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28584"/>
            <a:ext cx="8351839" cy="4523416"/>
          </a:xfrm>
        </p:spPr>
        <p:txBody>
          <a:bodyPr/>
          <a:lstStyle/>
          <a:p>
            <a:pPr>
              <a:lnSpc>
                <a:spcPct val="80000"/>
              </a:lnSpc>
            </a:pPr>
            <a:r>
              <a:rPr lang="en-GB" altLang="en-US" sz="2000" dirty="0" err="1"/>
              <a:t>Startup</a:t>
            </a:r>
            <a:r>
              <a:rPr lang="en-GB" altLang="en-US" sz="2000" dirty="0"/>
              <a:t> uses service factory to create the </a:t>
            </a:r>
            <a:r>
              <a:rPr lang="en-GB" altLang="en-US" sz="2000" dirty="0" err="1"/>
              <a:t>TxModule</a:t>
            </a:r>
            <a:r>
              <a:rPr lang="en-GB" altLang="en-US" sz="2000" dirty="0"/>
              <a:t> services</a:t>
            </a:r>
          </a:p>
          <a:p>
            <a:pPr>
              <a:lnSpc>
                <a:spcPct val="80000"/>
              </a:lnSpc>
            </a:pPr>
            <a:r>
              <a:rPr lang="en-GB" altLang="en-US" sz="2000" dirty="0"/>
              <a:t>Part of the </a:t>
            </a:r>
            <a:r>
              <a:rPr lang="en-GB" altLang="en-US" sz="2000" b="1" dirty="0" err="1"/>
              <a:t>serviceFW</a:t>
            </a:r>
            <a:endParaRPr lang="en-GB" altLang="en-US" sz="2000" b="1" dirty="0"/>
          </a:p>
          <a:p>
            <a:pPr>
              <a:lnSpc>
                <a:spcPct val="80000"/>
              </a:lnSpc>
            </a:pPr>
            <a:r>
              <a:rPr lang="en-GB" altLang="en-US" sz="2000" dirty="0"/>
              <a:t>Provides data-driven service creation framework</a:t>
            </a:r>
          </a:p>
          <a:p>
            <a:pPr>
              <a:lnSpc>
                <a:spcPct val="80000"/>
              </a:lnSpc>
            </a:pPr>
            <a:r>
              <a:rPr lang="en-GB" altLang="en-US" sz="2000" b="1" dirty="0" err="1"/>
              <a:t>serviceFactory.h</a:t>
            </a:r>
            <a:r>
              <a:rPr lang="en-GB" altLang="en-US" sz="2000" dirty="0"/>
              <a:t> defines the following main components</a:t>
            </a:r>
          </a:p>
          <a:p>
            <a:pPr lvl="1">
              <a:lnSpc>
                <a:spcPct val="80000"/>
              </a:lnSpc>
            </a:pPr>
            <a:r>
              <a:rPr lang="en-GB" altLang="en-US" dirty="0"/>
              <a:t>Service </a:t>
            </a:r>
            <a:r>
              <a:rPr lang="en-GB" altLang="en-US" b="1" dirty="0"/>
              <a:t>constructor</a:t>
            </a:r>
            <a:r>
              <a:rPr lang="en-GB" altLang="en-US" dirty="0"/>
              <a:t> </a:t>
            </a:r>
            <a:r>
              <a:rPr lang="en-GB" altLang="en-US" b="1" dirty="0"/>
              <a:t>Template</a:t>
            </a:r>
            <a:r>
              <a:rPr lang="en-GB" altLang="en-US" dirty="0"/>
              <a:t>. Used to create an instance of a particular service</a:t>
            </a:r>
          </a:p>
          <a:p>
            <a:pPr marL="355600" lvl="1" indent="0">
              <a:lnSpc>
                <a:spcPct val="80000"/>
              </a:lnSpc>
              <a:buNone/>
            </a:pPr>
            <a:r>
              <a:rPr lang="en-GB" altLang="en-US" dirty="0"/>
              <a:t>   </a:t>
            </a:r>
            <a:r>
              <a:rPr lang="en-GB" altLang="en-US" sz="1100" dirty="0">
                <a:highlight>
                  <a:srgbClr val="00FF00"/>
                </a:highlight>
              </a:rPr>
              <a:t>template &lt;class T&gt;</a:t>
            </a:r>
          </a:p>
          <a:p>
            <a:pPr marL="355600" lvl="1" indent="0">
              <a:lnSpc>
                <a:spcPct val="80000"/>
              </a:lnSpc>
              <a:buNone/>
            </a:pPr>
            <a:r>
              <a:rPr lang="en-GB" altLang="en-US" sz="1100" dirty="0">
                <a:highlight>
                  <a:srgbClr val="00FF00"/>
                </a:highlight>
              </a:rPr>
              <a:t>      </a:t>
            </a:r>
            <a:r>
              <a:rPr lang="en-GB" altLang="en-US" sz="1100" dirty="0" err="1">
                <a:highlight>
                  <a:srgbClr val="00FF00"/>
                </a:highlight>
              </a:rPr>
              <a:t>ServiceFramework</a:t>
            </a:r>
            <a:r>
              <a:rPr lang="en-GB" altLang="en-US" sz="1100" dirty="0">
                <a:highlight>
                  <a:srgbClr val="00FF00"/>
                </a:highlight>
              </a:rPr>
              <a:t>::</a:t>
            </a:r>
            <a:r>
              <a:rPr lang="en-GB" altLang="en-US" sz="1100" dirty="0" err="1">
                <a:highlight>
                  <a:srgbClr val="00FF00"/>
                </a:highlight>
              </a:rPr>
              <a:t>BaseServiceIf</a:t>
            </a:r>
            <a:r>
              <a:rPr lang="en-GB" altLang="en-US" sz="1100" dirty="0">
                <a:highlight>
                  <a:srgbClr val="00FF00"/>
                </a:highlight>
              </a:rPr>
              <a:t> *constructor(</a:t>
            </a:r>
            <a:r>
              <a:rPr lang="en-GB" altLang="en-US" sz="1100" dirty="0" err="1">
                <a:highlight>
                  <a:srgbClr val="00FF00"/>
                </a:highlight>
              </a:rPr>
              <a:t>RuError</a:t>
            </a:r>
            <a:r>
              <a:rPr lang="en-GB" altLang="en-US" sz="1100" dirty="0">
                <a:highlight>
                  <a:srgbClr val="00FF00"/>
                </a:highlight>
              </a:rPr>
              <a:t> &amp;err, </a:t>
            </a:r>
            <a:r>
              <a:rPr lang="en-GB" altLang="en-US" sz="1100" dirty="0" err="1">
                <a:highlight>
                  <a:srgbClr val="00FF00"/>
                </a:highlight>
              </a:rPr>
              <a:t>ServiceLocatorIf</a:t>
            </a:r>
            <a:r>
              <a:rPr lang="en-GB" altLang="en-US" sz="1100" dirty="0">
                <a:highlight>
                  <a:srgbClr val="00FF00"/>
                </a:highlight>
              </a:rPr>
              <a:t> &amp;</a:t>
            </a:r>
            <a:r>
              <a:rPr lang="en-GB" altLang="en-US" sz="1100" dirty="0" err="1">
                <a:highlight>
                  <a:srgbClr val="00FF00"/>
                </a:highlight>
              </a:rPr>
              <a:t>serviceLocator</a:t>
            </a:r>
            <a:r>
              <a:rPr lang="en-GB" altLang="en-US" sz="1100" dirty="0">
                <a:highlight>
                  <a:srgbClr val="00FF00"/>
                </a:highlight>
              </a:rPr>
              <a:t>,</a:t>
            </a:r>
          </a:p>
          <a:p>
            <a:pPr marL="355600" lvl="1" indent="0">
              <a:lnSpc>
                <a:spcPct val="80000"/>
              </a:lnSpc>
              <a:buNone/>
            </a:pPr>
            <a:r>
              <a:rPr lang="en-GB" altLang="en-US" sz="1100" dirty="0">
                <a:highlight>
                  <a:srgbClr val="00FF00"/>
                </a:highlight>
              </a:rPr>
              <a:t>      </a:t>
            </a:r>
            <a:r>
              <a:rPr lang="en-GB" altLang="en-US" sz="1100" dirty="0" err="1">
                <a:highlight>
                  <a:srgbClr val="00FF00"/>
                </a:highlight>
              </a:rPr>
              <a:t>const</a:t>
            </a:r>
            <a:r>
              <a:rPr lang="en-GB" altLang="en-US" sz="1100" dirty="0">
                <a:highlight>
                  <a:srgbClr val="00FF00"/>
                </a:highlight>
              </a:rPr>
              <a:t> </a:t>
            </a:r>
            <a:r>
              <a:rPr lang="en-GB" altLang="en-US" sz="1100" dirty="0" err="1">
                <a:highlight>
                  <a:srgbClr val="00FF00"/>
                </a:highlight>
              </a:rPr>
              <a:t>ServiceCommonDataIf</a:t>
            </a:r>
            <a:r>
              <a:rPr lang="en-GB" altLang="en-US" sz="1100" dirty="0">
                <a:highlight>
                  <a:srgbClr val="00FF00"/>
                </a:highlight>
              </a:rPr>
              <a:t> &amp;attributes,</a:t>
            </a:r>
          </a:p>
          <a:p>
            <a:pPr marL="355600" lvl="1" indent="0">
              <a:lnSpc>
                <a:spcPct val="80000"/>
              </a:lnSpc>
              <a:buNone/>
            </a:pPr>
            <a:r>
              <a:rPr lang="en-GB" altLang="en-US" sz="1100" dirty="0">
                <a:highlight>
                  <a:srgbClr val="00FF00"/>
                </a:highlight>
              </a:rPr>
              <a:t>      Driver::</a:t>
            </a:r>
            <a:r>
              <a:rPr lang="en-GB" altLang="en-US" sz="1100" dirty="0" err="1">
                <a:highlight>
                  <a:srgbClr val="00FF00"/>
                </a:highlight>
              </a:rPr>
              <a:t>InstanceToken</a:t>
            </a:r>
            <a:r>
              <a:rPr lang="en-GB" altLang="en-US" sz="1100" dirty="0">
                <a:highlight>
                  <a:srgbClr val="00FF00"/>
                </a:highlight>
              </a:rPr>
              <a:t> instance)</a:t>
            </a:r>
          </a:p>
          <a:p>
            <a:pPr lvl="1">
              <a:lnSpc>
                <a:spcPct val="80000"/>
              </a:lnSpc>
            </a:pPr>
            <a:r>
              <a:rPr lang="en-GB" altLang="en-US" b="1" dirty="0"/>
              <a:t>REGISTER_SERVICE_IN_SRV_FACTORY</a:t>
            </a:r>
            <a:r>
              <a:rPr lang="en-GB" altLang="en-US" dirty="0"/>
              <a:t> Macro. Used to register a service class in the service factory</a:t>
            </a:r>
          </a:p>
          <a:p>
            <a:pPr marL="355600" lvl="1" indent="0">
              <a:lnSpc>
                <a:spcPct val="80000"/>
              </a:lnSpc>
              <a:buNone/>
            </a:pPr>
            <a:r>
              <a:rPr lang="en-GB" altLang="en-US" dirty="0">
                <a:highlight>
                  <a:srgbClr val="00FF00"/>
                </a:highlight>
              </a:rPr>
              <a:t>   </a:t>
            </a:r>
            <a:r>
              <a:rPr lang="en-US" altLang="en-US" sz="1100" dirty="0">
                <a:highlight>
                  <a:srgbClr val="00FF00"/>
                </a:highlight>
              </a:rPr>
              <a:t>#define REGISTER_SERVICE_IN_SRV_FACTORY(x) bool x::m_registeredInSrvFactory = \</a:t>
            </a:r>
          </a:p>
          <a:p>
            <a:pPr marL="355600" lvl="1" indent="0">
              <a:lnSpc>
                <a:spcPct val="80000"/>
              </a:lnSpc>
              <a:buNone/>
            </a:pPr>
            <a:r>
              <a:rPr lang="en-US" altLang="en-US" sz="1100" dirty="0">
                <a:highlight>
                  <a:srgbClr val="00FF00"/>
                </a:highlight>
              </a:rPr>
              <a:t>                                            </a:t>
            </a:r>
            <a:r>
              <a:rPr lang="en-US" altLang="en-US" sz="1100" dirty="0" err="1">
                <a:highlight>
                  <a:srgbClr val="00FF00"/>
                </a:highlight>
              </a:rPr>
              <a:t>ServiceFactory</a:t>
            </a:r>
            <a:r>
              <a:rPr lang="en-US" altLang="en-US" sz="1100" dirty="0">
                <a:highlight>
                  <a:srgbClr val="00FF00"/>
                </a:highlight>
              </a:rPr>
              <a:t>::create().</a:t>
            </a:r>
            <a:r>
              <a:rPr lang="en-US" altLang="en-US" sz="1100" dirty="0" err="1">
                <a:highlight>
                  <a:srgbClr val="00FF00"/>
                </a:highlight>
              </a:rPr>
              <a:t>registerServiceClass</a:t>
            </a:r>
            <a:r>
              <a:rPr lang="en-US" altLang="en-US" sz="1100" dirty="0">
                <a:highlight>
                  <a:srgbClr val="00FF00"/>
                </a:highlight>
              </a:rPr>
              <a:t>&lt;x&gt;(#x);</a:t>
            </a:r>
            <a:endParaRPr lang="en-GB" altLang="en-US" sz="1100" dirty="0">
              <a:highlight>
                <a:srgbClr val="00FF00"/>
              </a:highlight>
            </a:endParaRPr>
          </a:p>
          <a:p>
            <a:pPr marL="0" indent="0">
              <a:lnSpc>
                <a:spcPct val="80000"/>
              </a:lnSpc>
              <a:buNone/>
            </a:pPr>
            <a:r>
              <a:rPr lang="en-GB" altLang="en-US" sz="2000" dirty="0"/>
              <a:t>     </a:t>
            </a:r>
            <a:r>
              <a:rPr lang="en-GB" altLang="en-US" sz="1100" dirty="0">
                <a:highlight>
                  <a:srgbClr val="00FF00"/>
                </a:highlight>
              </a:rPr>
              <a:t>in service:</a:t>
            </a:r>
            <a:r>
              <a:rPr lang="en-US" altLang="en-US" sz="1100" dirty="0">
                <a:highlight>
                  <a:srgbClr val="00FF00"/>
                </a:highlight>
              </a:rPr>
              <a:t>REGISTER_SERVICE_IN_SRV_FACTORY(</a:t>
            </a:r>
            <a:r>
              <a:rPr lang="en-US" altLang="en-US" sz="1100" dirty="0" err="1">
                <a:highlight>
                  <a:srgbClr val="00FF00"/>
                </a:highlight>
              </a:rPr>
              <a:t>Tx</a:t>
            </a:r>
            <a:r>
              <a:rPr lang="en-US" altLang="en-US" sz="1100" dirty="0">
                <a:highlight>
                  <a:srgbClr val="00FF00"/>
                </a:highlight>
              </a:rPr>
              <a:t>::Service::ChannelFilterSrv7</a:t>
            </a:r>
            <a:endParaRPr lang="en-GB" altLang="en-US" sz="1100" dirty="0">
              <a:highlight>
                <a:srgbClr val="00FF00"/>
              </a:highlight>
            </a:endParaRPr>
          </a:p>
          <a:p>
            <a:pPr>
              <a:lnSpc>
                <a:spcPct val="80000"/>
              </a:lnSpc>
            </a:pPr>
            <a:r>
              <a:rPr lang="en-GB" altLang="en-US" sz="2000" b="1" dirty="0" err="1"/>
              <a:t>regitserServiceClass</a:t>
            </a:r>
            <a:r>
              <a:rPr lang="en-GB" altLang="en-US" sz="2000" b="1" dirty="0"/>
              <a:t>()</a:t>
            </a:r>
            <a:r>
              <a:rPr lang="en-GB" altLang="en-US" sz="2000" dirty="0"/>
              <a:t> API is called internally when the macro is called to register a service class</a:t>
            </a:r>
          </a:p>
          <a:p>
            <a:pPr>
              <a:lnSpc>
                <a:spcPct val="80000"/>
              </a:lnSpc>
            </a:pPr>
            <a:r>
              <a:rPr lang="en-GB" altLang="en-US" sz="2000" b="1" dirty="0" err="1"/>
              <a:t>getServiceClassType</a:t>
            </a:r>
            <a:r>
              <a:rPr lang="en-GB" altLang="en-US" sz="2000" b="1" dirty="0"/>
              <a:t>()</a:t>
            </a:r>
            <a:r>
              <a:rPr lang="en-GB" altLang="en-US" sz="2000" dirty="0"/>
              <a:t> API is called by the </a:t>
            </a:r>
            <a:r>
              <a:rPr lang="en-GB" altLang="en-US" sz="2000" dirty="0" err="1"/>
              <a:t>Startup</a:t>
            </a:r>
            <a:r>
              <a:rPr lang="en-GB" altLang="en-US" sz="2000" dirty="0"/>
              <a:t> to get a service constructor pointer for a particular service</a:t>
            </a:r>
          </a:p>
          <a:p>
            <a:pPr>
              <a:lnSpc>
                <a:spcPct val="80000"/>
              </a:lnSpc>
            </a:pPr>
            <a:r>
              <a:rPr lang="en-GB" altLang="en-US" sz="2000" dirty="0"/>
              <a:t>Code walkthrough…</a:t>
            </a:r>
          </a:p>
          <a:p>
            <a:pPr marL="0" indent="0">
              <a:buNone/>
            </a:pPr>
            <a:endParaRPr lang="en-US" dirty="0"/>
          </a:p>
        </p:txBody>
      </p:sp>
      <p:sp>
        <p:nvSpPr>
          <p:cNvPr id="3" name="Title 2"/>
          <p:cNvSpPr>
            <a:spLocks noGrp="1"/>
          </p:cNvSpPr>
          <p:nvPr>
            <p:ph type="title"/>
          </p:nvPr>
        </p:nvSpPr>
        <p:spPr/>
        <p:txBody>
          <a:bodyPr/>
          <a:lstStyle/>
          <a:p>
            <a:r>
              <a:rPr lang="sv-SE" dirty="0"/>
              <a:t>Service </a:t>
            </a:r>
            <a:r>
              <a:rPr lang="sv-SE" dirty="0" err="1"/>
              <a:t>factory</a:t>
            </a:r>
            <a:endParaRPr lang="en-US" dirty="0"/>
          </a:p>
        </p:txBody>
      </p:sp>
    </p:spTree>
    <p:extLst>
      <p:ext uri="{BB962C8B-B14F-4D97-AF65-F5344CB8AC3E}">
        <p14:creationId xmlns:p14="http://schemas.microsoft.com/office/powerpoint/2010/main" val="1940698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err="1"/>
              <a:t>Code</a:t>
            </a:r>
            <a:r>
              <a:rPr lang="sv-SE" dirty="0"/>
              <a:t>: </a:t>
            </a:r>
            <a:r>
              <a:rPr lang="sv-SE" dirty="0" err="1"/>
              <a:t>create</a:t>
            </a:r>
            <a:r>
              <a:rPr lang="sv-SE" dirty="0"/>
              <a:t> service</a:t>
            </a:r>
            <a:endParaRPr lang="en-US" dirty="0"/>
          </a:p>
        </p:txBody>
      </p:sp>
      <p:sp>
        <p:nvSpPr>
          <p:cNvPr id="5" name="Content Placeholder 1"/>
          <p:cNvSpPr>
            <a:spLocks noGrp="1"/>
          </p:cNvSpPr>
          <p:nvPr>
            <p:ph idx="1"/>
          </p:nvPr>
        </p:nvSpPr>
        <p:spPr>
          <a:xfrm>
            <a:off x="0" y="1351965"/>
            <a:ext cx="9045146" cy="5254781"/>
          </a:xfrm>
        </p:spPr>
        <p:txBody>
          <a:bodyPr/>
          <a:lstStyle/>
          <a:p>
            <a:pPr marL="0" indent="0">
              <a:buNone/>
            </a:pPr>
            <a:r>
              <a:rPr lang="en-US" sz="1200" dirty="0" err="1"/>
              <a:t>ServiceFramework</a:t>
            </a:r>
            <a:r>
              <a:rPr lang="en-US" sz="1200" dirty="0"/>
              <a:t>::</a:t>
            </a:r>
            <a:r>
              <a:rPr lang="en-US" sz="1200" dirty="0" err="1"/>
              <a:t>BaseServiceIf</a:t>
            </a:r>
            <a:r>
              <a:rPr lang="en-US" sz="1200" dirty="0"/>
              <a:t>* </a:t>
            </a:r>
            <a:r>
              <a:rPr lang="en-US" sz="1200" dirty="0" err="1"/>
              <a:t>StartUp</a:t>
            </a:r>
            <a:r>
              <a:rPr lang="en-US" sz="1200" dirty="0"/>
              <a:t>::</a:t>
            </a:r>
            <a:r>
              <a:rPr lang="en-US" sz="1200" dirty="0" err="1"/>
              <a:t>createService</a:t>
            </a:r>
            <a:r>
              <a:rPr lang="en-US" sz="1200" dirty="0"/>
              <a:t>(</a:t>
            </a:r>
          </a:p>
          <a:p>
            <a:pPr marL="0" indent="0">
              <a:buNone/>
            </a:pPr>
            <a:r>
              <a:rPr lang="en-US" sz="1200" dirty="0"/>
              <a:t>    </a:t>
            </a:r>
            <a:r>
              <a:rPr lang="en-US" sz="1200" dirty="0" err="1"/>
              <a:t>ServiceCommonData</a:t>
            </a:r>
            <a:r>
              <a:rPr lang="en-US" sz="1200" dirty="0"/>
              <a:t>&amp; </a:t>
            </a:r>
            <a:r>
              <a:rPr lang="en-US" sz="1200" dirty="0" err="1"/>
              <a:t>serviceCommonData</a:t>
            </a:r>
            <a:r>
              <a:rPr lang="en-US" sz="1200" dirty="0"/>
              <a:t>,</a:t>
            </a:r>
          </a:p>
          <a:p>
            <a:pPr marL="0" indent="0">
              <a:buNone/>
            </a:pPr>
            <a:r>
              <a:rPr lang="en-US" sz="1200" dirty="0"/>
              <a:t>    Driver::</a:t>
            </a:r>
            <a:r>
              <a:rPr lang="en-US" sz="1200" dirty="0" err="1"/>
              <a:t>InstanceToken</a:t>
            </a:r>
            <a:r>
              <a:rPr lang="en-US" sz="1200" dirty="0"/>
              <a:t> </a:t>
            </a:r>
            <a:r>
              <a:rPr lang="en-US" sz="1200" dirty="0" err="1"/>
              <a:t>instanceToken</a:t>
            </a:r>
            <a:r>
              <a:rPr lang="en-US" sz="1200" dirty="0"/>
              <a:t>)</a:t>
            </a:r>
          </a:p>
          <a:p>
            <a:pPr marL="0" indent="0">
              <a:buNone/>
            </a:pPr>
            <a:r>
              <a:rPr lang="en-US" sz="1200" dirty="0"/>
              <a:t>{</a:t>
            </a:r>
          </a:p>
          <a:p>
            <a:pPr marL="0" indent="0">
              <a:buNone/>
            </a:pPr>
            <a:r>
              <a:rPr lang="en-US" sz="1200" dirty="0"/>
              <a:t>    </a:t>
            </a:r>
            <a:r>
              <a:rPr lang="en-US" sz="1200" dirty="0" err="1"/>
              <a:t>std</a:t>
            </a:r>
            <a:r>
              <a:rPr lang="en-US" sz="1200" dirty="0"/>
              <a:t>::string key = </a:t>
            </a:r>
            <a:r>
              <a:rPr lang="en-US" sz="1200" dirty="0" err="1"/>
              <a:t>serviceCommonData.getInstanceDbPrefix</a:t>
            </a:r>
            <a:r>
              <a:rPr lang="en-US" sz="1200" dirty="0"/>
              <a:t>() + </a:t>
            </a:r>
            <a:r>
              <a:rPr lang="en-US" sz="1200" dirty="0" err="1"/>
              <a:t>serviceCommonData.getInstanceDbName</a:t>
            </a:r>
            <a:r>
              <a:rPr lang="en-US" sz="1200" dirty="0"/>
              <a:t>() + "/type"; </a:t>
            </a:r>
          </a:p>
          <a:p>
            <a:pPr marL="0" indent="0">
              <a:buNone/>
            </a:pPr>
            <a:r>
              <a:rPr lang="en-US" sz="1200" dirty="0"/>
              <a:t>    </a:t>
            </a:r>
            <a:r>
              <a:rPr lang="en-US" sz="1200" dirty="0" err="1"/>
              <a:t>std</a:t>
            </a:r>
            <a:r>
              <a:rPr lang="en-US" sz="1200" dirty="0"/>
              <a:t>::string </a:t>
            </a:r>
            <a:r>
              <a:rPr lang="en-US" sz="1200" dirty="0" err="1"/>
              <a:t>serviceClassType</a:t>
            </a:r>
            <a:r>
              <a:rPr lang="en-US" sz="1200" dirty="0"/>
              <a:t>;</a:t>
            </a:r>
          </a:p>
          <a:p>
            <a:pPr marL="0" indent="0">
              <a:buNone/>
            </a:pPr>
            <a:endParaRPr lang="en-US" sz="1200" dirty="0"/>
          </a:p>
          <a:p>
            <a:pPr marL="0" indent="0">
              <a:buNone/>
            </a:pPr>
            <a:r>
              <a:rPr lang="en-US" sz="1200" dirty="0"/>
              <a:t>    if (!</a:t>
            </a:r>
            <a:r>
              <a:rPr lang="en-US" sz="1200" dirty="0" err="1"/>
              <a:t>DataBase</a:t>
            </a:r>
            <a:r>
              <a:rPr lang="en-US" sz="1200" dirty="0"/>
              <a:t>::</a:t>
            </a:r>
            <a:r>
              <a:rPr lang="en-US" sz="1200" dirty="0" err="1"/>
              <a:t>autoGet</a:t>
            </a:r>
            <a:r>
              <a:rPr lang="en-US" sz="1200" dirty="0"/>
              <a:t>(key, </a:t>
            </a:r>
            <a:r>
              <a:rPr lang="en-US" sz="1200" dirty="0" err="1"/>
              <a:t>serviceClassType</a:t>
            </a:r>
            <a:r>
              <a:rPr lang="en-US" sz="1200" dirty="0"/>
              <a:t>))</a:t>
            </a:r>
          </a:p>
          <a:p>
            <a:pPr marL="0" indent="0">
              <a:buNone/>
            </a:pPr>
            <a:r>
              <a:rPr lang="en-US" sz="1200" dirty="0"/>
              <a:t>    {……}</a:t>
            </a:r>
          </a:p>
          <a:p>
            <a:pPr marL="0" indent="0">
              <a:buNone/>
            </a:pPr>
            <a:r>
              <a:rPr lang="en-US" sz="1200" dirty="0"/>
              <a:t>    </a:t>
            </a:r>
            <a:r>
              <a:rPr lang="en-US" sz="1200" dirty="0">
                <a:highlight>
                  <a:srgbClr val="FABB00"/>
                </a:highlight>
              </a:rPr>
              <a:t>// Here we get a pointer to a function that creates an instance of the service</a:t>
            </a:r>
          </a:p>
          <a:p>
            <a:pPr marL="0" indent="0">
              <a:buNone/>
            </a:pPr>
            <a:r>
              <a:rPr lang="en-US" sz="1200" dirty="0"/>
              <a:t>    </a:t>
            </a:r>
            <a:r>
              <a:rPr lang="en-US" sz="1200" dirty="0" err="1"/>
              <a:t>ServiceFramework</a:t>
            </a:r>
            <a:r>
              <a:rPr lang="en-US" sz="1200" dirty="0"/>
              <a:t>::</a:t>
            </a:r>
            <a:r>
              <a:rPr lang="en-US" sz="1200" dirty="0" err="1">
                <a:highlight>
                  <a:srgbClr val="00FF00"/>
                </a:highlight>
              </a:rPr>
              <a:t>constructor_t</a:t>
            </a:r>
            <a:r>
              <a:rPr lang="en-US" sz="1200" dirty="0"/>
              <a:t> </a:t>
            </a:r>
            <a:r>
              <a:rPr lang="en-US" sz="1200" dirty="0" err="1"/>
              <a:t>constructInstance</a:t>
            </a:r>
            <a:r>
              <a:rPr lang="en-US" sz="1200" dirty="0"/>
              <a:t> = </a:t>
            </a:r>
          </a:p>
          <a:p>
            <a:pPr marL="0" indent="0">
              <a:buNone/>
            </a:pPr>
            <a:r>
              <a:rPr lang="en-US" sz="1200" dirty="0"/>
              <a:t>    </a:t>
            </a:r>
            <a:r>
              <a:rPr lang="en-US" sz="1200" dirty="0" err="1"/>
              <a:t>ServiceFramework</a:t>
            </a:r>
            <a:r>
              <a:rPr lang="en-US" sz="1200" dirty="0"/>
              <a:t>::</a:t>
            </a:r>
            <a:r>
              <a:rPr lang="en-US" sz="1200" dirty="0" err="1">
                <a:highlight>
                  <a:srgbClr val="00FF00"/>
                </a:highlight>
              </a:rPr>
              <a:t>ServiceFactory</a:t>
            </a:r>
            <a:r>
              <a:rPr lang="en-US" sz="1200" dirty="0"/>
              <a:t>::create().</a:t>
            </a:r>
            <a:r>
              <a:rPr lang="en-US" sz="1200" dirty="0" err="1"/>
              <a:t>getServiceClassType</a:t>
            </a:r>
            <a:r>
              <a:rPr lang="en-US" sz="1200" dirty="0"/>
              <a:t>(</a:t>
            </a:r>
            <a:r>
              <a:rPr lang="en-US" sz="1200" dirty="0" err="1"/>
              <a:t>serviceClassType</a:t>
            </a:r>
            <a:r>
              <a:rPr lang="en-US" sz="1200" dirty="0"/>
              <a:t>);</a:t>
            </a:r>
          </a:p>
          <a:p>
            <a:pPr marL="0" indent="0">
              <a:buNone/>
            </a:pPr>
            <a:endParaRPr lang="en-US" sz="1200" dirty="0"/>
          </a:p>
          <a:p>
            <a:pPr marL="0" indent="0">
              <a:buNone/>
            </a:pPr>
            <a:r>
              <a:rPr lang="en-US" sz="1200" dirty="0"/>
              <a:t>    if (</a:t>
            </a:r>
            <a:r>
              <a:rPr lang="en-US" sz="1200" dirty="0" err="1"/>
              <a:t>constructInstance</a:t>
            </a:r>
            <a:r>
              <a:rPr lang="en-US" sz="1200" dirty="0"/>
              <a:t> == NULL)</a:t>
            </a:r>
          </a:p>
          <a:p>
            <a:pPr marL="0" indent="0">
              <a:buNone/>
            </a:pPr>
            <a:r>
              <a:rPr lang="en-US" sz="1200" dirty="0"/>
              <a:t>    {……}</a:t>
            </a:r>
          </a:p>
          <a:p>
            <a:pPr marL="0" indent="0">
              <a:buNone/>
            </a:pPr>
            <a:r>
              <a:rPr lang="en-US" sz="1200" dirty="0"/>
              <a:t>    </a:t>
            </a:r>
            <a:r>
              <a:rPr lang="en-US" sz="1200" dirty="0">
                <a:highlight>
                  <a:srgbClr val="FABB00"/>
                </a:highlight>
              </a:rPr>
              <a:t>// Create, register and update service objects with service information from input parameter</a:t>
            </a:r>
          </a:p>
          <a:p>
            <a:pPr marL="0" indent="0">
              <a:buNone/>
            </a:pPr>
            <a:r>
              <a:rPr lang="en-US" sz="1200" dirty="0"/>
              <a:t>    </a:t>
            </a:r>
            <a:r>
              <a:rPr lang="en-US" sz="1200" dirty="0" err="1"/>
              <a:t>RuError</a:t>
            </a:r>
            <a:r>
              <a:rPr lang="en-US" sz="1200" dirty="0"/>
              <a:t> err;</a:t>
            </a:r>
          </a:p>
          <a:p>
            <a:pPr marL="0" indent="0">
              <a:buNone/>
            </a:pPr>
            <a:r>
              <a:rPr lang="en-US" sz="1200" dirty="0"/>
              <a:t>    </a:t>
            </a:r>
            <a:r>
              <a:rPr lang="en-US" sz="1200" dirty="0" err="1">
                <a:highlight>
                  <a:srgbClr val="00FF00"/>
                </a:highlight>
              </a:rPr>
              <a:t>ServiceFramework</a:t>
            </a:r>
            <a:r>
              <a:rPr lang="en-US" sz="1200" dirty="0">
                <a:highlight>
                  <a:srgbClr val="00FF00"/>
                </a:highlight>
              </a:rPr>
              <a:t>::</a:t>
            </a:r>
            <a:r>
              <a:rPr lang="en-US" sz="1200" dirty="0" err="1">
                <a:highlight>
                  <a:srgbClr val="00FF00"/>
                </a:highlight>
              </a:rPr>
              <a:t>BaseServiceIf</a:t>
            </a:r>
            <a:r>
              <a:rPr lang="en-US" sz="1200" dirty="0">
                <a:highlight>
                  <a:srgbClr val="00FF00"/>
                </a:highlight>
              </a:rPr>
              <a:t>* service = </a:t>
            </a:r>
            <a:r>
              <a:rPr lang="en-US" sz="1200" dirty="0" err="1">
                <a:highlight>
                  <a:srgbClr val="00FF00"/>
                </a:highlight>
              </a:rPr>
              <a:t>constructInstance</a:t>
            </a:r>
            <a:r>
              <a:rPr lang="en-US" sz="1200" dirty="0">
                <a:highlight>
                  <a:srgbClr val="00FF00"/>
                </a:highlight>
              </a:rPr>
              <a:t>(err, </a:t>
            </a:r>
            <a:r>
              <a:rPr lang="en-US" sz="1200" dirty="0" err="1">
                <a:highlight>
                  <a:srgbClr val="00A9D4"/>
                </a:highlight>
              </a:rPr>
              <a:t>m_serviceContainer</a:t>
            </a:r>
            <a:r>
              <a:rPr lang="en-US" sz="1200" dirty="0">
                <a:highlight>
                  <a:srgbClr val="00FF00"/>
                </a:highlight>
              </a:rPr>
              <a:t>, </a:t>
            </a:r>
            <a:r>
              <a:rPr lang="en-US" sz="1200" dirty="0" err="1">
                <a:highlight>
                  <a:srgbClr val="00FF00"/>
                </a:highlight>
              </a:rPr>
              <a:t>serviceCommonData</a:t>
            </a:r>
            <a:r>
              <a:rPr lang="en-US" sz="1200" dirty="0">
                <a:highlight>
                  <a:srgbClr val="00FF00"/>
                </a:highlight>
              </a:rPr>
              <a:t>, </a:t>
            </a:r>
            <a:r>
              <a:rPr lang="en-US" sz="1200" dirty="0" err="1">
                <a:highlight>
                  <a:srgbClr val="00FF00"/>
                </a:highlight>
              </a:rPr>
              <a:t>instanceToken</a:t>
            </a:r>
            <a:r>
              <a:rPr lang="en-US" sz="1200" dirty="0">
                <a:highlight>
                  <a:srgbClr val="00FF00"/>
                </a:highlight>
              </a:rPr>
              <a:t>);</a:t>
            </a:r>
          </a:p>
          <a:p>
            <a:pPr marL="0" indent="0">
              <a:buNone/>
            </a:pPr>
            <a:endParaRPr lang="en-US" sz="1200" dirty="0"/>
          </a:p>
          <a:p>
            <a:pPr marL="0" indent="0">
              <a:buNone/>
            </a:pPr>
            <a:r>
              <a:rPr lang="en-US" sz="1200" dirty="0"/>
              <a:t>    if (service == NULL)</a:t>
            </a:r>
          </a:p>
          <a:p>
            <a:pPr marL="0" indent="0">
              <a:buNone/>
            </a:pPr>
            <a:r>
              <a:rPr lang="en-US" sz="1200" dirty="0"/>
              <a:t>    {……}</a:t>
            </a:r>
          </a:p>
          <a:p>
            <a:pPr marL="0" indent="0">
              <a:buNone/>
            </a:pPr>
            <a:r>
              <a:rPr lang="en-US" sz="1200" dirty="0"/>
              <a:t>    if (err)</a:t>
            </a:r>
          </a:p>
          <a:p>
            <a:pPr marL="0" indent="0">
              <a:buNone/>
            </a:pPr>
            <a:r>
              <a:rPr lang="en-US" sz="1200" dirty="0"/>
              <a:t>    {……}</a:t>
            </a:r>
          </a:p>
          <a:p>
            <a:pPr marL="0" indent="0">
              <a:buNone/>
            </a:pPr>
            <a:r>
              <a:rPr lang="en-US" sz="1200" dirty="0"/>
              <a:t>    return service;</a:t>
            </a:r>
          </a:p>
        </p:txBody>
      </p:sp>
      <p:cxnSp>
        <p:nvCxnSpPr>
          <p:cNvPr id="6" name="Straight Arrow Connector 5"/>
          <p:cNvCxnSpPr/>
          <p:nvPr/>
        </p:nvCxnSpPr>
        <p:spPr bwMode="auto">
          <a:xfrm flipV="1">
            <a:off x="2457975" y="2925278"/>
            <a:ext cx="1577130" cy="64595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 name="Rectangle 6"/>
          <p:cNvSpPr/>
          <p:nvPr/>
        </p:nvSpPr>
        <p:spPr bwMode="auto">
          <a:xfrm>
            <a:off x="4035105" y="2650922"/>
            <a:ext cx="1946246" cy="27435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sv-SE" sz="1200" dirty="0" err="1"/>
              <a:t>Defined</a:t>
            </a:r>
            <a:r>
              <a:rPr lang="sv-SE" sz="1200" dirty="0"/>
              <a:t> in </a:t>
            </a:r>
            <a:r>
              <a:rPr lang="sv-SE" sz="1200" dirty="0" err="1"/>
              <a:t>serviceFactory.h</a:t>
            </a:r>
            <a:endParaRPr kumimoji="0" lang="en-US" sz="1200" b="0" i="0" u="none" strike="noStrike" cap="none" normalizeH="0" baseline="0" dirty="0">
              <a:ln>
                <a:noFill/>
              </a:ln>
              <a:solidFill>
                <a:schemeClr val="tx1"/>
              </a:solidFill>
              <a:effectLst/>
            </a:endParaRPr>
          </a:p>
        </p:txBody>
      </p:sp>
      <p:sp>
        <p:nvSpPr>
          <p:cNvPr id="9" name="Rectangle 8"/>
          <p:cNvSpPr/>
          <p:nvPr/>
        </p:nvSpPr>
        <p:spPr bwMode="auto">
          <a:xfrm>
            <a:off x="7496930" y="1710524"/>
            <a:ext cx="782717" cy="27435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sv-SE" sz="1200" dirty="0"/>
              <a:t>MplSrv7</a:t>
            </a:r>
            <a:endParaRPr kumimoji="0" lang="en-US" sz="1200" b="0" i="0" u="none" strike="noStrike" cap="none" normalizeH="0" baseline="0" dirty="0">
              <a:ln>
                <a:noFill/>
              </a:ln>
              <a:solidFill>
                <a:schemeClr val="tx1"/>
              </a:solidFill>
              <a:effectLst/>
            </a:endParaRPr>
          </a:p>
        </p:txBody>
      </p:sp>
      <p:cxnSp>
        <p:nvCxnSpPr>
          <p:cNvPr id="10" name="Straight Arrow Connector 9"/>
          <p:cNvCxnSpPr/>
          <p:nvPr/>
        </p:nvCxnSpPr>
        <p:spPr bwMode="auto">
          <a:xfrm flipV="1">
            <a:off x="7888289" y="1998320"/>
            <a:ext cx="0" cy="25061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069688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a:t>Service container</a:t>
            </a:r>
            <a:endParaRPr lang="en-US" dirty="0"/>
          </a:p>
        </p:txBody>
      </p:sp>
      <p:sp>
        <p:nvSpPr>
          <p:cNvPr id="5" name="Rectangle 3"/>
          <p:cNvSpPr txBox="1">
            <a:spLocks noChangeArrowheads="1"/>
          </p:cNvSpPr>
          <p:nvPr/>
        </p:nvSpPr>
        <p:spPr bwMode="auto">
          <a:xfrm>
            <a:off x="304800" y="1169390"/>
            <a:ext cx="8731250" cy="5679784"/>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lnSpc>
                <a:spcPct val="80000"/>
              </a:lnSpc>
              <a:defRPr/>
            </a:pPr>
            <a:r>
              <a:rPr lang="en-GB" sz="2000" kern="0" dirty="0"/>
              <a:t>Part of the </a:t>
            </a:r>
            <a:r>
              <a:rPr lang="en-GB" sz="2000" b="1" kern="0" dirty="0" err="1"/>
              <a:t>serviceFW</a:t>
            </a:r>
            <a:endParaRPr lang="en-GB" sz="2000" b="1" kern="0" dirty="0"/>
          </a:p>
          <a:p>
            <a:pPr>
              <a:lnSpc>
                <a:spcPct val="80000"/>
              </a:lnSpc>
              <a:defRPr/>
            </a:pPr>
            <a:r>
              <a:rPr lang="en-GB" sz="2000" kern="0" dirty="0"/>
              <a:t>Provides service registration and lookup framework</a:t>
            </a:r>
          </a:p>
          <a:p>
            <a:pPr>
              <a:lnSpc>
                <a:spcPct val="80000"/>
              </a:lnSpc>
              <a:defRPr/>
            </a:pPr>
            <a:r>
              <a:rPr lang="en-GB" sz="2000" b="1" kern="0" dirty="0" err="1"/>
              <a:t>serviceContainer.h</a:t>
            </a:r>
            <a:r>
              <a:rPr lang="en-GB" sz="2000" kern="0" dirty="0"/>
              <a:t> defines the following main APIs</a:t>
            </a:r>
          </a:p>
          <a:p>
            <a:pPr lvl="1">
              <a:lnSpc>
                <a:spcPct val="80000"/>
              </a:lnSpc>
              <a:defRPr/>
            </a:pPr>
            <a:r>
              <a:rPr lang="en-GB" b="1" kern="0" dirty="0" err="1"/>
              <a:t>registerService</a:t>
            </a:r>
            <a:r>
              <a:rPr lang="en-GB" b="1" kern="0" dirty="0"/>
              <a:t>()</a:t>
            </a:r>
            <a:endParaRPr lang="en-GB" kern="0" dirty="0"/>
          </a:p>
          <a:p>
            <a:pPr lvl="1">
              <a:lnSpc>
                <a:spcPct val="80000"/>
              </a:lnSpc>
              <a:defRPr/>
            </a:pPr>
            <a:r>
              <a:rPr lang="en-GB" b="1" kern="0" dirty="0" err="1"/>
              <a:t>unregisterService</a:t>
            </a:r>
            <a:r>
              <a:rPr lang="en-GB" b="1" kern="0" dirty="0"/>
              <a:t>()</a:t>
            </a:r>
          </a:p>
          <a:p>
            <a:pPr lvl="1">
              <a:lnSpc>
                <a:spcPct val="80000"/>
              </a:lnSpc>
              <a:defRPr/>
            </a:pPr>
            <a:r>
              <a:rPr lang="en-GB" b="1" kern="0" dirty="0" err="1"/>
              <a:t>locateService</a:t>
            </a:r>
            <a:r>
              <a:rPr lang="en-GB" b="1" kern="0" dirty="0"/>
              <a:t>()</a:t>
            </a:r>
            <a:r>
              <a:rPr lang="en-GB" kern="0" dirty="0"/>
              <a:t> based on SERVICE ID</a:t>
            </a:r>
          </a:p>
          <a:p>
            <a:pPr lvl="1">
              <a:lnSpc>
                <a:spcPct val="80000"/>
              </a:lnSpc>
              <a:defRPr/>
            </a:pPr>
            <a:r>
              <a:rPr lang="en-GB" b="1" kern="0" dirty="0" err="1"/>
              <a:t>locateService</a:t>
            </a:r>
            <a:r>
              <a:rPr lang="en-GB" b="1" kern="0" dirty="0"/>
              <a:t>()</a:t>
            </a:r>
            <a:r>
              <a:rPr lang="en-GB" kern="0" dirty="0"/>
              <a:t> based on SERVICE ID + SERVICE VARIANT (same thing as </a:t>
            </a:r>
            <a:r>
              <a:rPr lang="en-GB" kern="0" dirty="0" err="1"/>
              <a:t>instanceToken</a:t>
            </a:r>
            <a:r>
              <a:rPr lang="en-GB" kern="0" dirty="0"/>
              <a:t> but in another domain)</a:t>
            </a:r>
          </a:p>
          <a:p>
            <a:pPr marL="757238" lvl="1" indent="0">
              <a:lnSpc>
                <a:spcPct val="80000"/>
              </a:lnSpc>
              <a:buFontTx/>
              <a:buNone/>
              <a:defRPr/>
            </a:pPr>
            <a:endParaRPr lang="en-GB" kern="0" dirty="0"/>
          </a:p>
          <a:p>
            <a:pPr>
              <a:lnSpc>
                <a:spcPct val="80000"/>
              </a:lnSpc>
              <a:defRPr/>
            </a:pPr>
            <a:r>
              <a:rPr lang="en-GB" sz="2000" kern="0" dirty="0" err="1"/>
              <a:t>txServiceContainer</a:t>
            </a:r>
            <a:r>
              <a:rPr lang="en-GB" sz="2000" kern="0" dirty="0"/>
              <a:t> extends the </a:t>
            </a:r>
            <a:r>
              <a:rPr lang="en-GB" sz="2000" kern="0" dirty="0" err="1"/>
              <a:t>serviceContainer</a:t>
            </a:r>
            <a:r>
              <a:rPr lang="en-GB" sz="2000" kern="0" dirty="0"/>
              <a:t> to provide specific services lookup APIs </a:t>
            </a:r>
          </a:p>
          <a:p>
            <a:pPr lvl="1">
              <a:lnSpc>
                <a:spcPct val="80000"/>
              </a:lnSpc>
              <a:defRPr/>
            </a:pPr>
            <a:r>
              <a:rPr lang="en-GB" b="1" kern="0" dirty="0" err="1"/>
              <a:t>txLocateService</a:t>
            </a:r>
            <a:r>
              <a:rPr lang="en-GB" b="1" kern="0" dirty="0"/>
              <a:t>()</a:t>
            </a:r>
            <a:r>
              <a:rPr lang="en-GB" kern="0" dirty="0"/>
              <a:t> based on SERVICE ID + Branch ID  (</a:t>
            </a:r>
            <a:r>
              <a:rPr lang="en-GB" kern="0" dirty="0" err="1"/>
              <a:t>eg</a:t>
            </a:r>
            <a:r>
              <a:rPr lang="en-GB" kern="0" dirty="0"/>
              <a:t>: crfSrv7A)</a:t>
            </a:r>
          </a:p>
          <a:p>
            <a:pPr>
              <a:lnSpc>
                <a:spcPct val="80000"/>
              </a:lnSpc>
              <a:defRPr/>
            </a:pPr>
            <a:r>
              <a:rPr lang="en-GB" sz="2000" kern="0" dirty="0" err="1"/>
              <a:t>TxModule</a:t>
            </a:r>
            <a:r>
              <a:rPr lang="en-GB" sz="2000" kern="0" dirty="0"/>
              <a:t> extends the </a:t>
            </a:r>
            <a:r>
              <a:rPr lang="en-GB" sz="2000" kern="0" dirty="0" err="1"/>
              <a:t>serviceCommonDataIf</a:t>
            </a:r>
            <a:r>
              <a:rPr lang="en-GB" sz="2000" kern="0" dirty="0"/>
              <a:t> to provide specific service data APIs</a:t>
            </a:r>
          </a:p>
          <a:p>
            <a:pPr lvl="1">
              <a:lnSpc>
                <a:spcPct val="80000"/>
              </a:lnSpc>
              <a:defRPr/>
            </a:pPr>
            <a:r>
              <a:rPr lang="en-GB" b="1" kern="0" dirty="0" err="1"/>
              <a:t>getServiceVariant</a:t>
            </a:r>
            <a:r>
              <a:rPr lang="en-GB" b="1" kern="0" dirty="0"/>
              <a:t>()</a:t>
            </a:r>
          </a:p>
          <a:p>
            <a:pPr lvl="1">
              <a:lnSpc>
                <a:spcPct val="80000"/>
              </a:lnSpc>
              <a:defRPr/>
            </a:pPr>
            <a:r>
              <a:rPr lang="en-GB" b="1" kern="0" dirty="0" err="1"/>
              <a:t>setBranchId</a:t>
            </a:r>
            <a:r>
              <a:rPr lang="en-GB" b="1" kern="0" dirty="0"/>
              <a:t>()</a:t>
            </a:r>
          </a:p>
          <a:p>
            <a:pPr lvl="1">
              <a:lnSpc>
                <a:spcPct val="80000"/>
              </a:lnSpc>
              <a:defRPr/>
            </a:pPr>
            <a:r>
              <a:rPr lang="en-GB" b="1" kern="0" dirty="0" err="1"/>
              <a:t>getBranchId</a:t>
            </a:r>
            <a:r>
              <a:rPr lang="en-GB" b="1" kern="0" dirty="0"/>
              <a:t>()</a:t>
            </a:r>
          </a:p>
        </p:txBody>
      </p:sp>
    </p:spTree>
    <p:extLst>
      <p:ext uri="{BB962C8B-B14F-4D97-AF65-F5344CB8AC3E}">
        <p14:creationId xmlns:p14="http://schemas.microsoft.com/office/powerpoint/2010/main" val="20437287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hr-HR" altLang="en-US">
                <a:latin typeface="Ericsson Capital TT" panose="02000503000000020004" pitchFamily="2" charset="0"/>
              </a:rPr>
              <a:t>DEPLOYMENT view</a:t>
            </a:r>
            <a:endParaRPr lang="en-US" altLang="en-US">
              <a:latin typeface="Ericsson Capital TT" panose="02000503000000020004" pitchFamily="2" charset="0"/>
            </a:endParaRPr>
          </a:p>
        </p:txBody>
      </p:sp>
    </p:spTree>
    <p:extLst>
      <p:ext uri="{BB962C8B-B14F-4D97-AF65-F5344CB8AC3E}">
        <p14:creationId xmlns:p14="http://schemas.microsoft.com/office/powerpoint/2010/main" val="4048855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96875" y="1800000"/>
            <a:ext cx="8351839" cy="4478880"/>
          </a:xfrm>
        </p:spPr>
        <p:txBody>
          <a:bodyPr/>
          <a:lstStyle/>
          <a:p>
            <a:r>
              <a:rPr lang="en-US" altLang="en-US" dirty="0"/>
              <a:t>Application SW</a:t>
            </a:r>
          </a:p>
          <a:p>
            <a:pPr lvl="1"/>
            <a:r>
              <a:rPr lang="en-US" altLang="en-US" dirty="0"/>
              <a:t>With applicable functions</a:t>
            </a:r>
          </a:p>
          <a:p>
            <a:pPr lvl="1"/>
            <a:r>
              <a:rPr lang="en-US" altLang="en-US" dirty="0"/>
              <a:t>With correct databases with at least default/stub values</a:t>
            </a:r>
          </a:p>
          <a:p>
            <a:pPr lvl="2"/>
            <a:r>
              <a:rPr lang="en-US" altLang="en-US" dirty="0"/>
              <a:t>SW have to update parts of the SW database to get it work a lot of HW parameters are still updated by SW.	</a:t>
            </a:r>
          </a:p>
          <a:p>
            <a:pPr lvl="2"/>
            <a:r>
              <a:rPr lang="en-US" altLang="en-US" dirty="0"/>
              <a:t>HW have to go </a:t>
            </a:r>
            <a:r>
              <a:rPr lang="en-CA" altLang="en-US" dirty="0"/>
              <a:t>through</a:t>
            </a:r>
            <a:r>
              <a:rPr lang="en-US" altLang="en-US" dirty="0"/>
              <a:t> their databases and do updates when necessary.</a:t>
            </a:r>
          </a:p>
          <a:p>
            <a:r>
              <a:rPr lang="en-US" altLang="en-US" dirty="0"/>
              <a:t>Board parameters</a:t>
            </a:r>
          </a:p>
          <a:p>
            <a:r>
              <a:rPr lang="en-US" altLang="en-US" dirty="0"/>
              <a:t>Production DB</a:t>
            </a:r>
          </a:p>
          <a:p>
            <a:r>
              <a:rPr lang="en-US" altLang="en-US" dirty="0"/>
              <a:t>AU boot</a:t>
            </a:r>
          </a:p>
          <a:p>
            <a:r>
              <a:rPr lang="en-US" altLang="en-US" dirty="0"/>
              <a:t>Functional HW</a:t>
            </a:r>
          </a:p>
          <a:p>
            <a:endParaRPr lang="en-US" dirty="0"/>
          </a:p>
        </p:txBody>
      </p:sp>
      <p:sp>
        <p:nvSpPr>
          <p:cNvPr id="4" name="Title 3"/>
          <p:cNvSpPr>
            <a:spLocks noGrp="1"/>
          </p:cNvSpPr>
          <p:nvPr>
            <p:ph type="title"/>
          </p:nvPr>
        </p:nvSpPr>
        <p:spPr/>
        <p:txBody>
          <a:bodyPr/>
          <a:lstStyle/>
          <a:p>
            <a:r>
              <a:rPr lang="en-US" altLang="en-US" dirty="0"/>
              <a:t>Parts needed for getting SW to work</a:t>
            </a:r>
            <a:endParaRPr lang="en-US" dirty="0"/>
          </a:p>
        </p:txBody>
      </p:sp>
    </p:spTree>
    <p:extLst>
      <p:ext uri="{BB962C8B-B14F-4D97-AF65-F5344CB8AC3E}">
        <p14:creationId xmlns:p14="http://schemas.microsoft.com/office/powerpoint/2010/main" val="19218368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Content Placeholder 1">
            <a:extLst>
              <a:ext uri="{FF2B5EF4-FFF2-40B4-BE49-F238E27FC236}">
                <a16:creationId xmlns:a16="http://schemas.microsoft.com/office/drawing/2014/main" id="{59320095-ED14-4D47-9B73-6ABAC3E6612D}"/>
              </a:ext>
            </a:extLst>
          </p:cNvPr>
          <p:cNvSpPr>
            <a:spLocks noGrp="1" noChangeArrowheads="1"/>
          </p:cNvSpPr>
          <p:nvPr>
            <p:ph idx="1"/>
          </p:nvPr>
        </p:nvSpPr>
        <p:spPr>
          <a:xfrm>
            <a:off x="396875" y="1800225"/>
            <a:ext cx="8351838" cy="3851275"/>
          </a:xfrm>
        </p:spPr>
        <p:txBody>
          <a:bodyPr/>
          <a:lstStyle/>
          <a:p>
            <a:r>
              <a:rPr lang="en-GB" altLang="en-US" dirty="0"/>
              <a:t>The Radio Application is deployed on target HW with limited resources in terms of RAM and flash</a:t>
            </a:r>
            <a:endParaRPr lang="hr-HR" altLang="en-US" dirty="0"/>
          </a:p>
          <a:p>
            <a:r>
              <a:rPr lang="en-GB" altLang="en-US" dirty="0"/>
              <a:t>The size of the Radio Application deliverable is controlled by including/excluding the FPGA binaries and filtering the database.</a:t>
            </a:r>
            <a:endParaRPr lang="hr-HR" altLang="en-US" dirty="0"/>
          </a:p>
          <a:p>
            <a:r>
              <a:rPr lang="en-GB" altLang="en-US" dirty="0"/>
              <a:t>The required RAM size is limited by linking in a subset of modules.</a:t>
            </a:r>
            <a:endParaRPr lang="hr-HR" altLang="en-US" dirty="0"/>
          </a:p>
          <a:p>
            <a:endParaRPr lang="hr-HR" altLang="en-US" dirty="0"/>
          </a:p>
          <a:p>
            <a:r>
              <a:rPr lang="hr-HR" altLang="en-US" dirty="0"/>
              <a:t>The software resides in several slots in FLASH memory.</a:t>
            </a:r>
            <a:endParaRPr lang="en-US" altLang="en-US" dirty="0"/>
          </a:p>
        </p:txBody>
      </p:sp>
      <p:sp>
        <p:nvSpPr>
          <p:cNvPr id="128003" name="Title 2">
            <a:extLst>
              <a:ext uri="{FF2B5EF4-FFF2-40B4-BE49-F238E27FC236}">
                <a16:creationId xmlns:a16="http://schemas.microsoft.com/office/drawing/2014/main" id="{1E057CB9-C302-475F-AC46-1E37EEA3C476}"/>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DEPLOYMENT considerations</a:t>
            </a:r>
            <a:endParaRPr lang="en-US" altLang="en-US">
              <a:latin typeface="Ericsson Capital TT" panose="02000503000000020004" pitchFamily="2" charset="0"/>
            </a:endParaRPr>
          </a:p>
        </p:txBody>
      </p:sp>
    </p:spTree>
    <p:extLst>
      <p:ext uri="{BB962C8B-B14F-4D97-AF65-F5344CB8AC3E}">
        <p14:creationId xmlns:p14="http://schemas.microsoft.com/office/powerpoint/2010/main" val="228076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ontent Placeholder 1">
            <a:extLst>
              <a:ext uri="{FF2B5EF4-FFF2-40B4-BE49-F238E27FC236}">
                <a16:creationId xmlns:a16="http://schemas.microsoft.com/office/drawing/2014/main" id="{6A235E84-05CC-4A76-8EFA-337FECFF9AC6}"/>
              </a:ext>
            </a:extLst>
          </p:cNvPr>
          <p:cNvSpPr>
            <a:spLocks noGrp="1" noChangeArrowheads="1"/>
          </p:cNvSpPr>
          <p:nvPr>
            <p:ph idx="1"/>
          </p:nvPr>
        </p:nvSpPr>
        <p:spPr>
          <a:xfrm>
            <a:off x="396875" y="1800225"/>
            <a:ext cx="8351838" cy="3851275"/>
          </a:xfrm>
        </p:spPr>
        <p:txBody>
          <a:bodyPr/>
          <a:lstStyle/>
          <a:p>
            <a:r>
              <a:rPr lang="en-GB" altLang="en-US" dirty="0"/>
              <a:t>Flash is a non-volatile memory that can be erased and reprogrammed.</a:t>
            </a:r>
            <a:endParaRPr lang="hr-HR" altLang="en-US" dirty="0"/>
          </a:p>
          <a:p>
            <a:r>
              <a:rPr lang="en-GB" altLang="en-US" dirty="0"/>
              <a:t>The content of flash is preserved over board restarts and power-off periods.</a:t>
            </a:r>
            <a:endParaRPr lang="hr-HR" altLang="en-US" dirty="0"/>
          </a:p>
          <a:p>
            <a:endParaRPr lang="hr-HR" altLang="en-US" dirty="0"/>
          </a:p>
          <a:p>
            <a:r>
              <a:rPr lang="en-GB" altLang="en-US" dirty="0"/>
              <a:t>The size of flash, its usage and </a:t>
            </a:r>
            <a:r>
              <a:rPr lang="hr-HR" altLang="en-US" dirty="0"/>
              <a:t>organization</a:t>
            </a:r>
            <a:r>
              <a:rPr lang="en-GB" altLang="en-US" dirty="0"/>
              <a:t> into slots, differ between HW variants, and Radio platforms.</a:t>
            </a:r>
            <a:endParaRPr lang="en-US" altLang="en-US" dirty="0"/>
          </a:p>
        </p:txBody>
      </p:sp>
      <p:sp>
        <p:nvSpPr>
          <p:cNvPr id="130051" name="Title 2">
            <a:extLst>
              <a:ext uri="{FF2B5EF4-FFF2-40B4-BE49-F238E27FC236}">
                <a16:creationId xmlns:a16="http://schemas.microsoft.com/office/drawing/2014/main" id="{A5070E6A-AF86-47C7-99A5-FDB35ED59352}"/>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FLASH organization</a:t>
            </a:r>
            <a:endParaRPr lang="en-US" altLang="en-US">
              <a:latin typeface="Ericsson Capital TT" panose="02000503000000020004" pitchFamily="2" charset="0"/>
            </a:endParaRPr>
          </a:p>
        </p:txBody>
      </p:sp>
    </p:spTree>
    <p:extLst>
      <p:ext uri="{BB962C8B-B14F-4D97-AF65-F5344CB8AC3E}">
        <p14:creationId xmlns:p14="http://schemas.microsoft.com/office/powerpoint/2010/main" val="113102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71738"/>
            <a:ext cx="9144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3" name="Title 2"/>
          <p:cNvSpPr>
            <a:spLocks noGrp="1"/>
          </p:cNvSpPr>
          <p:nvPr>
            <p:ph type="title"/>
          </p:nvPr>
        </p:nvSpPr>
        <p:spPr>
          <a:xfrm>
            <a:off x="338138" y="134938"/>
            <a:ext cx="7494587" cy="522287"/>
          </a:xfrm>
        </p:spPr>
        <p:txBody>
          <a:bodyPr>
            <a:normAutofit fontScale="90000"/>
          </a:bodyPr>
          <a:lstStyle/>
          <a:p>
            <a:pPr eaLnBrk="1" hangingPunct="1"/>
            <a:r>
              <a:rPr lang="en-US" altLang="en-US"/>
              <a:t>Receiver</a:t>
            </a:r>
          </a:p>
        </p:txBody>
      </p:sp>
      <p:sp>
        <p:nvSpPr>
          <p:cNvPr id="11" name="Rounded Rectangular Callout 10"/>
          <p:cNvSpPr>
            <a:spLocks noChangeArrowheads="1"/>
          </p:cNvSpPr>
          <p:nvPr/>
        </p:nvSpPr>
        <p:spPr bwMode="auto">
          <a:xfrm flipH="1">
            <a:off x="258763" y="1801813"/>
            <a:ext cx="549275" cy="460375"/>
          </a:xfrm>
          <a:prstGeom prst="wedgeRoundRectCallout">
            <a:avLst>
              <a:gd name="adj1" fmla="val -20818"/>
              <a:gd name="adj2" fmla="val 149323"/>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RXBP</a:t>
            </a:r>
          </a:p>
          <a:p>
            <a:pPr eaLnBrk="1" hangingPunct="1">
              <a:spcBef>
                <a:spcPts val="0"/>
              </a:spcBef>
              <a:defRPr/>
            </a:pPr>
            <a:r>
              <a:rPr lang="en-US" sz="1200" dirty="0">
                <a:latin typeface="Arial" charset="0"/>
              </a:rPr>
              <a:t>Filter</a:t>
            </a:r>
          </a:p>
        </p:txBody>
      </p:sp>
      <p:sp>
        <p:nvSpPr>
          <p:cNvPr id="12" name="Rounded Rectangular Callout 11"/>
          <p:cNvSpPr>
            <a:spLocks noChangeArrowheads="1"/>
          </p:cNvSpPr>
          <p:nvPr/>
        </p:nvSpPr>
        <p:spPr bwMode="auto">
          <a:xfrm flipH="1">
            <a:off x="134938" y="4600575"/>
            <a:ext cx="1042987" cy="719138"/>
          </a:xfrm>
          <a:prstGeom prst="wedgeRoundRectCallout">
            <a:avLst>
              <a:gd name="adj1" fmla="val -6000"/>
              <a:gd name="adj2" fmla="val -140096"/>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Duplex: </a:t>
            </a:r>
          </a:p>
          <a:p>
            <a:pPr eaLnBrk="1" hangingPunct="1">
              <a:spcBef>
                <a:spcPts val="0"/>
              </a:spcBef>
              <a:defRPr/>
            </a:pPr>
            <a:r>
              <a:rPr lang="en-US" sz="1200" dirty="0">
                <a:latin typeface="Arial" charset="0"/>
              </a:rPr>
              <a:t>One antenna </a:t>
            </a:r>
          </a:p>
          <a:p>
            <a:pPr eaLnBrk="1" hangingPunct="1">
              <a:spcBef>
                <a:spcPts val="0"/>
              </a:spcBef>
              <a:defRPr/>
            </a:pPr>
            <a:r>
              <a:rPr lang="en-US" sz="1200" dirty="0">
                <a:latin typeface="Arial" charset="0"/>
              </a:rPr>
              <a:t>TX &amp; RX </a:t>
            </a:r>
          </a:p>
        </p:txBody>
      </p:sp>
      <p:sp>
        <p:nvSpPr>
          <p:cNvPr id="14" name="Rounded Rectangular Callout 13"/>
          <p:cNvSpPr>
            <a:spLocks noChangeArrowheads="1"/>
          </p:cNvSpPr>
          <p:nvPr/>
        </p:nvSpPr>
        <p:spPr bwMode="auto">
          <a:xfrm flipH="1">
            <a:off x="311150" y="939800"/>
            <a:ext cx="866775" cy="528638"/>
          </a:xfrm>
          <a:prstGeom prst="wedgeRoundRectCallout">
            <a:avLst>
              <a:gd name="adj1" fmla="val -47382"/>
              <a:gd name="adj2" fmla="val 329267"/>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Low Noise</a:t>
            </a:r>
          </a:p>
          <a:p>
            <a:pPr eaLnBrk="1" hangingPunct="1">
              <a:spcBef>
                <a:spcPts val="0"/>
              </a:spcBef>
              <a:defRPr/>
            </a:pPr>
            <a:r>
              <a:rPr lang="en-US" sz="1200" dirty="0">
                <a:latin typeface="Arial" charset="0"/>
              </a:rPr>
              <a:t>Amplifier</a:t>
            </a:r>
          </a:p>
        </p:txBody>
      </p:sp>
      <p:sp>
        <p:nvSpPr>
          <p:cNvPr id="15" name="Rounded Rectangular Callout 14"/>
          <p:cNvSpPr>
            <a:spLocks noChangeArrowheads="1"/>
          </p:cNvSpPr>
          <p:nvPr/>
        </p:nvSpPr>
        <p:spPr bwMode="auto">
          <a:xfrm flipH="1">
            <a:off x="1147763" y="1482725"/>
            <a:ext cx="1231900" cy="496888"/>
          </a:xfrm>
          <a:prstGeom prst="wedgeRoundRectCallout">
            <a:avLst>
              <a:gd name="adj1" fmla="val 19367"/>
              <a:gd name="adj2" fmla="val 238221"/>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Image Rejection</a:t>
            </a:r>
          </a:p>
          <a:p>
            <a:pPr eaLnBrk="1" hangingPunct="1">
              <a:spcBef>
                <a:spcPts val="0"/>
              </a:spcBef>
              <a:defRPr/>
            </a:pPr>
            <a:r>
              <a:rPr lang="en-US" sz="1200" dirty="0">
                <a:latin typeface="Arial" charset="0"/>
              </a:rPr>
              <a:t>Filter</a:t>
            </a:r>
          </a:p>
        </p:txBody>
      </p:sp>
      <p:sp>
        <p:nvSpPr>
          <p:cNvPr id="16" name="Rounded Rectangular Callout 15"/>
          <p:cNvSpPr>
            <a:spLocks noChangeArrowheads="1"/>
          </p:cNvSpPr>
          <p:nvPr/>
        </p:nvSpPr>
        <p:spPr bwMode="auto">
          <a:xfrm flipH="1">
            <a:off x="1763713" y="2152650"/>
            <a:ext cx="912812" cy="271463"/>
          </a:xfrm>
          <a:prstGeom prst="wedgeRoundRectCallout">
            <a:avLst>
              <a:gd name="adj1" fmla="val 17415"/>
              <a:gd name="adj2" fmla="val 218952"/>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Down Conv.</a:t>
            </a:r>
          </a:p>
        </p:txBody>
      </p:sp>
      <p:sp>
        <p:nvSpPr>
          <p:cNvPr id="17" name="Rounded Rectangular Callout 16"/>
          <p:cNvSpPr>
            <a:spLocks noChangeArrowheads="1"/>
          </p:cNvSpPr>
          <p:nvPr/>
        </p:nvSpPr>
        <p:spPr bwMode="auto">
          <a:xfrm flipH="1">
            <a:off x="2800350" y="1468438"/>
            <a:ext cx="828675" cy="511175"/>
          </a:xfrm>
          <a:prstGeom prst="wedgeRoundRectCallout">
            <a:avLst>
              <a:gd name="adj1" fmla="val -12834"/>
              <a:gd name="adj2" fmla="val 231232"/>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Anti-Alias</a:t>
            </a:r>
          </a:p>
          <a:p>
            <a:pPr eaLnBrk="1" hangingPunct="1">
              <a:spcBef>
                <a:spcPts val="0"/>
              </a:spcBef>
              <a:defRPr/>
            </a:pPr>
            <a:r>
              <a:rPr lang="en-US" sz="1200" dirty="0">
                <a:latin typeface="Arial" charset="0"/>
              </a:rPr>
              <a:t>Filter</a:t>
            </a:r>
          </a:p>
        </p:txBody>
      </p:sp>
      <p:sp>
        <p:nvSpPr>
          <p:cNvPr id="18" name="Rounded Rectangular Callout 17"/>
          <p:cNvSpPr>
            <a:spLocks noChangeArrowheads="1"/>
          </p:cNvSpPr>
          <p:nvPr/>
        </p:nvSpPr>
        <p:spPr bwMode="auto">
          <a:xfrm flipH="1">
            <a:off x="3998913" y="1490663"/>
            <a:ext cx="800100" cy="520700"/>
          </a:xfrm>
          <a:prstGeom prst="wedgeRoundRectCallout">
            <a:avLst>
              <a:gd name="adj1" fmla="val 45455"/>
              <a:gd name="adj2" fmla="val 232258"/>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altLang="en-US" sz="1200">
                <a:latin typeface="Arial" charset="0"/>
                <a:cs typeface="Arial" charset="0"/>
              </a:rPr>
              <a:t>Analog→</a:t>
            </a:r>
          </a:p>
          <a:p>
            <a:pPr eaLnBrk="1" hangingPunct="1">
              <a:spcBef>
                <a:spcPct val="50000"/>
              </a:spcBef>
              <a:defRPr/>
            </a:pPr>
            <a:r>
              <a:rPr lang="en-US" altLang="en-US" sz="1200">
                <a:latin typeface="Arial" charset="0"/>
                <a:cs typeface="Arial" charset="0"/>
              </a:rPr>
              <a:t>Digital</a:t>
            </a:r>
          </a:p>
        </p:txBody>
      </p:sp>
      <p:sp>
        <p:nvSpPr>
          <p:cNvPr id="19" name="Rounded Rectangular Callout 18"/>
          <p:cNvSpPr>
            <a:spLocks noChangeArrowheads="1"/>
          </p:cNvSpPr>
          <p:nvPr/>
        </p:nvSpPr>
        <p:spPr bwMode="auto">
          <a:xfrm flipH="1">
            <a:off x="4999038" y="1935163"/>
            <a:ext cx="1001712" cy="593725"/>
          </a:xfrm>
          <a:prstGeom prst="wedgeRoundRectCallout">
            <a:avLst>
              <a:gd name="adj1" fmla="val -21832"/>
              <a:gd name="adj2" fmla="val 123356"/>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Demodulate/</a:t>
            </a:r>
          </a:p>
          <a:p>
            <a:pPr eaLnBrk="1" hangingPunct="1">
              <a:spcBef>
                <a:spcPct val="50000"/>
              </a:spcBef>
              <a:defRPr/>
            </a:pPr>
            <a:r>
              <a:rPr lang="en-US" sz="1200" dirty="0" err="1">
                <a:latin typeface="Arial" charset="0"/>
              </a:rPr>
              <a:t>Freq</a:t>
            </a:r>
            <a:r>
              <a:rPr lang="en-US" sz="1200" dirty="0">
                <a:latin typeface="Arial" charset="0"/>
              </a:rPr>
              <a:t> translate</a:t>
            </a:r>
          </a:p>
          <a:p>
            <a:pPr eaLnBrk="1" hangingPunct="1">
              <a:spcBef>
                <a:spcPct val="50000"/>
              </a:spcBef>
              <a:defRPr/>
            </a:pPr>
            <a:endParaRPr lang="en-US" sz="1200" dirty="0">
              <a:latin typeface="Arial" charset="0"/>
            </a:endParaRPr>
          </a:p>
        </p:txBody>
      </p:sp>
      <p:sp>
        <p:nvSpPr>
          <p:cNvPr id="20" name="Rounded Rectangular Callout 19"/>
          <p:cNvSpPr>
            <a:spLocks noChangeArrowheads="1"/>
          </p:cNvSpPr>
          <p:nvPr/>
        </p:nvSpPr>
        <p:spPr bwMode="auto">
          <a:xfrm flipH="1">
            <a:off x="5630863" y="1246188"/>
            <a:ext cx="1141412" cy="493712"/>
          </a:xfrm>
          <a:prstGeom prst="wedgeRoundRectCallout">
            <a:avLst>
              <a:gd name="adj1" fmla="val -15746"/>
              <a:gd name="adj2" fmla="val 238069"/>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Down Convert</a:t>
            </a:r>
          </a:p>
          <a:p>
            <a:pPr eaLnBrk="1" hangingPunct="1">
              <a:spcBef>
                <a:spcPts val="0"/>
              </a:spcBef>
              <a:defRPr/>
            </a:pPr>
            <a:r>
              <a:rPr lang="en-US" sz="1200" dirty="0">
                <a:latin typeface="Arial" charset="0"/>
              </a:rPr>
              <a:t>To Base Band</a:t>
            </a:r>
          </a:p>
        </p:txBody>
      </p:sp>
      <p:sp>
        <p:nvSpPr>
          <p:cNvPr id="21" name="Rounded Rectangular Callout 20"/>
          <p:cNvSpPr>
            <a:spLocks noChangeArrowheads="1"/>
          </p:cNvSpPr>
          <p:nvPr/>
        </p:nvSpPr>
        <p:spPr bwMode="auto">
          <a:xfrm flipH="1">
            <a:off x="6629400" y="798513"/>
            <a:ext cx="1203325" cy="280987"/>
          </a:xfrm>
          <a:prstGeom prst="wedgeRoundRectCallout">
            <a:avLst>
              <a:gd name="adj1" fmla="val 32975"/>
              <a:gd name="adj2" fmla="val 617072"/>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Down-sampling</a:t>
            </a:r>
          </a:p>
        </p:txBody>
      </p:sp>
      <p:sp>
        <p:nvSpPr>
          <p:cNvPr id="22" name="Rounded Rectangular Callout 21"/>
          <p:cNvSpPr>
            <a:spLocks noChangeArrowheads="1"/>
          </p:cNvSpPr>
          <p:nvPr/>
        </p:nvSpPr>
        <p:spPr bwMode="auto">
          <a:xfrm flipH="1">
            <a:off x="7108825" y="1744663"/>
            <a:ext cx="723900" cy="471487"/>
          </a:xfrm>
          <a:prstGeom prst="wedgeRoundRectCallout">
            <a:avLst>
              <a:gd name="adj1" fmla="val 25043"/>
              <a:gd name="adj2" fmla="val 145815"/>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Channel</a:t>
            </a:r>
          </a:p>
          <a:p>
            <a:pPr eaLnBrk="1" hangingPunct="1">
              <a:spcBef>
                <a:spcPts val="0"/>
              </a:spcBef>
              <a:defRPr/>
            </a:pPr>
            <a:r>
              <a:rPr lang="en-US" sz="1200" dirty="0">
                <a:latin typeface="Arial" charset="0"/>
              </a:rPr>
              <a:t>Filter</a:t>
            </a:r>
          </a:p>
        </p:txBody>
      </p:sp>
      <p:sp>
        <p:nvSpPr>
          <p:cNvPr id="23" name="Rounded Rectangular Callout 22"/>
          <p:cNvSpPr>
            <a:spLocks noChangeArrowheads="1"/>
          </p:cNvSpPr>
          <p:nvPr/>
        </p:nvSpPr>
        <p:spPr bwMode="auto">
          <a:xfrm flipH="1">
            <a:off x="8005763" y="1935163"/>
            <a:ext cx="1033462" cy="280987"/>
          </a:xfrm>
          <a:prstGeom prst="wedgeRoundRectCallout">
            <a:avLst>
              <a:gd name="adj1" fmla="val 25831"/>
              <a:gd name="adj2" fmla="val 200120"/>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IQ Formatting</a:t>
            </a:r>
          </a:p>
        </p:txBody>
      </p:sp>
      <p:sp>
        <p:nvSpPr>
          <p:cNvPr id="27" name="TextBox 26"/>
          <p:cNvSpPr txBox="1">
            <a:spLocks noChangeArrowheads="1"/>
          </p:cNvSpPr>
          <p:nvPr/>
        </p:nvSpPr>
        <p:spPr bwMode="auto">
          <a:xfrm>
            <a:off x="3357564" y="4253270"/>
            <a:ext cx="776287" cy="830997"/>
          </a:xfrm>
          <a:prstGeom prst="rect">
            <a:avLst/>
          </a:prstGeom>
          <a:solidFill>
            <a:schemeClr val="tx1">
              <a:lumMod val="20000"/>
              <a:lumOff val="8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Limited dynamic range in ADC</a:t>
            </a:r>
          </a:p>
        </p:txBody>
      </p:sp>
      <p:sp>
        <p:nvSpPr>
          <p:cNvPr id="28" name="Rounded Rectangular Callout 27"/>
          <p:cNvSpPr>
            <a:spLocks noChangeArrowheads="1"/>
          </p:cNvSpPr>
          <p:nvPr/>
        </p:nvSpPr>
        <p:spPr bwMode="auto">
          <a:xfrm flipH="1">
            <a:off x="1763713" y="4743450"/>
            <a:ext cx="1454150" cy="485775"/>
          </a:xfrm>
          <a:prstGeom prst="wedgeRoundRectCallout">
            <a:avLst>
              <a:gd name="adj1" fmla="val 26553"/>
              <a:gd name="adj2" fmla="val -143655"/>
              <a:gd name="adj3" fmla="val 16667"/>
            </a:avLst>
          </a:prstGeom>
          <a:solidFill>
            <a:schemeClr val="tx1">
              <a:lumMod val="20000"/>
              <a:lumOff val="80000"/>
            </a:schemeClr>
          </a:solidFill>
          <a:ln w="12700" algn="ctr">
            <a:solidFill>
              <a:schemeClr val="tx1"/>
            </a:solidFill>
            <a:round/>
            <a:headEnd/>
            <a:tailEnd/>
          </a:ln>
        </p:spPr>
        <p:txBody>
          <a:bodyPr wrap="none" lIns="72000" rIns="72000"/>
          <a:lstStyle/>
          <a:p>
            <a:pPr eaLnBrk="1" hangingPunct="1">
              <a:spcBef>
                <a:spcPts val="0"/>
              </a:spcBef>
              <a:defRPr/>
            </a:pPr>
            <a:r>
              <a:rPr lang="en-US" sz="1200" dirty="0">
                <a:latin typeface="Arial" charset="0"/>
              </a:rPr>
              <a:t>Automatic Gain </a:t>
            </a:r>
          </a:p>
          <a:p>
            <a:pPr eaLnBrk="1" hangingPunct="1">
              <a:spcBef>
                <a:spcPts val="0"/>
              </a:spcBef>
              <a:defRPr/>
            </a:pPr>
            <a:r>
              <a:rPr lang="en-US" sz="1200" dirty="0">
                <a:latin typeface="Arial" charset="0"/>
              </a:rPr>
              <a:t>Control (AGC)</a:t>
            </a:r>
          </a:p>
        </p:txBody>
      </p:sp>
      <p:sp>
        <p:nvSpPr>
          <p:cNvPr id="29" name="Rounded Rectangular Callout 28"/>
          <p:cNvSpPr>
            <a:spLocks noChangeArrowheads="1"/>
          </p:cNvSpPr>
          <p:nvPr/>
        </p:nvSpPr>
        <p:spPr bwMode="auto">
          <a:xfrm flipH="1">
            <a:off x="3495675" y="2528888"/>
            <a:ext cx="495300" cy="290512"/>
          </a:xfrm>
          <a:prstGeom prst="wedgeRoundRectCallout">
            <a:avLst>
              <a:gd name="adj1" fmla="val -3767"/>
              <a:gd name="adj2" fmla="val 105869"/>
              <a:gd name="adj3" fmla="val 16667"/>
            </a:avLst>
          </a:prstGeom>
          <a:solidFill>
            <a:schemeClr val="tx1">
              <a:lumMod val="20000"/>
              <a:lumOff val="8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AGC</a:t>
            </a:r>
          </a:p>
        </p:txBody>
      </p:sp>
      <p:sp>
        <p:nvSpPr>
          <p:cNvPr id="32" name="Rounded Rectangular Callout 31"/>
          <p:cNvSpPr>
            <a:spLocks noChangeArrowheads="1"/>
          </p:cNvSpPr>
          <p:nvPr/>
        </p:nvSpPr>
        <p:spPr bwMode="auto">
          <a:xfrm flipH="1">
            <a:off x="2335213" y="2541588"/>
            <a:ext cx="912812" cy="271462"/>
          </a:xfrm>
          <a:prstGeom prst="wedgeRoundRectCallout">
            <a:avLst>
              <a:gd name="adj1" fmla="val -20135"/>
              <a:gd name="adj2" fmla="val 110180"/>
              <a:gd name="adj3" fmla="val 16667"/>
            </a:avLst>
          </a:prstGeom>
          <a:solidFill>
            <a:schemeClr val="accent1">
              <a:lumMod val="40000"/>
              <a:lumOff val="6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Down Conv.</a:t>
            </a:r>
          </a:p>
        </p:txBody>
      </p:sp>
      <p:sp>
        <p:nvSpPr>
          <p:cNvPr id="33" name="TextBox 32"/>
          <p:cNvSpPr txBox="1">
            <a:spLocks noChangeArrowheads="1"/>
          </p:cNvSpPr>
          <p:nvPr/>
        </p:nvSpPr>
        <p:spPr bwMode="auto">
          <a:xfrm>
            <a:off x="1709737" y="5562600"/>
            <a:ext cx="2033587" cy="553998"/>
          </a:xfrm>
          <a:prstGeom prst="rect">
            <a:avLst/>
          </a:prstGeom>
          <a:solidFill>
            <a:schemeClr val="accent2">
              <a:lumMod val="20000"/>
              <a:lumOff val="80000"/>
            </a:schemeClr>
          </a:solidFill>
          <a:ln>
            <a:noFill/>
          </a:ln>
          <a:effectLst>
            <a:softEdge rad="31750"/>
          </a:effectLst>
        </p:spPr>
        <p:txBody>
          <a:bodyPr>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defRPr/>
            </a:pPr>
            <a:r>
              <a:rPr lang="en-US" sz="1200" dirty="0"/>
              <a:t>Gain varies in temperature</a:t>
            </a:r>
          </a:p>
          <a:p>
            <a:pPr eaLnBrk="1" hangingPunct="1">
              <a:spcBef>
                <a:spcPct val="50000"/>
              </a:spcBef>
              <a:defRPr/>
            </a:pPr>
            <a:r>
              <a:rPr lang="en-US" sz="1200" dirty="0"/>
              <a:t>Gain spread between units</a:t>
            </a:r>
          </a:p>
        </p:txBody>
      </p:sp>
      <p:sp>
        <p:nvSpPr>
          <p:cNvPr id="34" name="Rounded Rectangular Callout 33"/>
          <p:cNvSpPr>
            <a:spLocks noChangeArrowheads="1"/>
          </p:cNvSpPr>
          <p:nvPr/>
        </p:nvSpPr>
        <p:spPr bwMode="auto">
          <a:xfrm flipH="1">
            <a:off x="2332038" y="3646488"/>
            <a:ext cx="501650" cy="288925"/>
          </a:xfrm>
          <a:prstGeom prst="wedgeRoundRectCallout">
            <a:avLst>
              <a:gd name="adj1" fmla="val -36097"/>
              <a:gd name="adj2" fmla="val -84816"/>
              <a:gd name="adj3" fmla="val 16667"/>
            </a:avLst>
          </a:prstGeom>
          <a:solidFill>
            <a:schemeClr val="accent2">
              <a:lumMod val="20000"/>
              <a:lumOff val="80000"/>
            </a:schemeClr>
          </a:solidFill>
          <a:ln w="12700" algn="ctr">
            <a:solidFill>
              <a:schemeClr val="tx1"/>
            </a:solidFill>
            <a:round/>
            <a:headEnd/>
            <a:tailEnd/>
          </a:ln>
        </p:spPr>
        <p:txBody>
          <a:bodyPr wrap="none" lIns="72000" rIns="72000"/>
          <a:lstStyle/>
          <a:p>
            <a:pPr eaLnBrk="1" hangingPunct="1">
              <a:spcBef>
                <a:spcPct val="50000"/>
              </a:spcBef>
              <a:defRPr/>
            </a:pPr>
            <a:r>
              <a:rPr lang="en-US" sz="1200" dirty="0">
                <a:latin typeface="Arial" charset="0"/>
              </a:rPr>
              <a:t>VGA</a:t>
            </a:r>
          </a:p>
        </p:txBody>
      </p:sp>
      <p:sp>
        <p:nvSpPr>
          <p:cNvPr id="24" name="Rectangle 23"/>
          <p:cNvSpPr>
            <a:spLocks noChangeArrowheads="1"/>
          </p:cNvSpPr>
          <p:nvPr/>
        </p:nvSpPr>
        <p:spPr bwMode="auto">
          <a:xfrm>
            <a:off x="4181475" y="2706688"/>
            <a:ext cx="4686300" cy="2689225"/>
          </a:xfrm>
          <a:prstGeom prst="rect">
            <a:avLst/>
          </a:prstGeom>
          <a:solidFill>
            <a:schemeClr val="accent2">
              <a:alpha val="1490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US" altLang="en-US" sz="1400">
                <a:cs typeface="Arial" panose="020B0604020202020204" pitchFamily="34" charset="0"/>
              </a:rPr>
              <a:t>WARP</a:t>
            </a:r>
          </a:p>
        </p:txBody>
      </p:sp>
      <p:sp>
        <p:nvSpPr>
          <p:cNvPr id="25" name="Rectangle 24"/>
          <p:cNvSpPr/>
          <p:nvPr/>
        </p:nvSpPr>
        <p:spPr bwMode="auto">
          <a:xfrm>
            <a:off x="428625" y="2800350"/>
            <a:ext cx="474663" cy="1096963"/>
          </a:xfrm>
          <a:prstGeom prst="rect">
            <a:avLst/>
          </a:prstGeom>
          <a:solidFill>
            <a:schemeClr val="tx1">
              <a:lumMod val="75000"/>
              <a:alpha val="15000"/>
            </a:schemeClr>
          </a:solidFill>
          <a:ln w="0" cap="flat" cmpd="sng" algn="ctr">
            <a:noFill/>
            <a:prstDash val="solid"/>
            <a:round/>
            <a:headEnd type="none" w="med" len="med"/>
            <a:tailEnd type="none" w="med" len="med"/>
          </a:ln>
          <a:effectLst/>
        </p:spPr>
        <p:txBody>
          <a:bodyPr wrap="none" lIns="72000" rIns="72000"/>
          <a:lstStyle/>
          <a:p>
            <a:pPr algn="ctr" eaLnBrk="1" hangingPunct="1">
              <a:spcBef>
                <a:spcPct val="50000"/>
              </a:spcBef>
              <a:defRPr/>
            </a:pPr>
            <a:r>
              <a:rPr lang="en-US" sz="1200" dirty="0">
                <a:latin typeface="Arial" charset="0"/>
              </a:rPr>
              <a:t>FU</a:t>
            </a:r>
          </a:p>
        </p:txBody>
      </p:sp>
      <p:sp>
        <p:nvSpPr>
          <p:cNvPr id="26" name="Rectangle 25"/>
          <p:cNvSpPr/>
          <p:nvPr/>
        </p:nvSpPr>
        <p:spPr bwMode="auto">
          <a:xfrm>
            <a:off x="927100" y="3011488"/>
            <a:ext cx="3206750" cy="1216025"/>
          </a:xfrm>
          <a:prstGeom prst="rect">
            <a:avLst/>
          </a:prstGeom>
          <a:solidFill>
            <a:schemeClr val="tx2">
              <a:lumMod val="75000"/>
              <a:lumOff val="25000"/>
              <a:alpha val="15000"/>
            </a:schemeClr>
          </a:solidFill>
          <a:ln w="12700" cap="flat" cmpd="sng" algn="ctr">
            <a:noFill/>
            <a:prstDash val="solid"/>
            <a:round/>
            <a:headEnd type="none" w="med" len="med"/>
            <a:tailEnd type="none" w="med" len="med"/>
          </a:ln>
          <a:effectLst/>
        </p:spPr>
        <p:txBody>
          <a:bodyPr wrap="none" lIns="72000" rIns="72000"/>
          <a:lstStyle/>
          <a:p>
            <a:pPr eaLnBrk="1" hangingPunct="1">
              <a:spcBef>
                <a:spcPct val="50000"/>
              </a:spcBef>
              <a:defRPr/>
            </a:pPr>
            <a:r>
              <a:rPr lang="en-US" sz="1200" dirty="0">
                <a:latin typeface="Arial" charset="0"/>
              </a:rPr>
              <a:t>RX</a:t>
            </a:r>
          </a:p>
        </p:txBody>
      </p:sp>
      <p:sp>
        <p:nvSpPr>
          <p:cNvPr id="30" name="Content Placeholder 1"/>
          <p:cNvSpPr>
            <a:spLocks noGrp="1"/>
          </p:cNvSpPr>
          <p:nvPr>
            <p:ph idx="1"/>
          </p:nvPr>
        </p:nvSpPr>
        <p:spPr>
          <a:xfrm>
            <a:off x="6167438" y="5526088"/>
            <a:ext cx="2867025" cy="1295400"/>
          </a:xfrm>
        </p:spPr>
        <p:txBody>
          <a:bodyPr/>
          <a:lstStyle/>
          <a:p>
            <a:pPr eaLnBrk="1" hangingPunct="1"/>
            <a:r>
              <a:rPr lang="en-US" altLang="en-US" sz="1000"/>
              <a:t>RXBP	Receiver Band Pass</a:t>
            </a:r>
          </a:p>
          <a:p>
            <a:pPr eaLnBrk="1" hangingPunct="1"/>
            <a:r>
              <a:rPr lang="en-US" altLang="en-US" sz="1000"/>
              <a:t>LNA	Low Noise Amplifier</a:t>
            </a:r>
          </a:p>
          <a:p>
            <a:pPr eaLnBrk="1" hangingPunct="1"/>
            <a:r>
              <a:rPr lang="en-US" altLang="en-US" sz="1000"/>
              <a:t>RF	Radio Frequency </a:t>
            </a:r>
          </a:p>
          <a:p>
            <a:pPr eaLnBrk="1" hangingPunct="1"/>
            <a:r>
              <a:rPr lang="en-US" altLang="en-US" sz="1000"/>
              <a:t>IF	Intermediate Frequency</a:t>
            </a:r>
          </a:p>
          <a:p>
            <a:pPr eaLnBrk="1" hangingPunct="1"/>
            <a:r>
              <a:rPr lang="en-US" altLang="en-US" sz="1000"/>
              <a:t>ADC	Analog to Digital Converter</a:t>
            </a:r>
          </a:p>
          <a:p>
            <a:pPr eaLnBrk="1" hangingPunct="1"/>
            <a:r>
              <a:rPr lang="en-US" altLang="en-US" sz="1000"/>
              <a:t>AGC	Automatic Gain Control</a:t>
            </a:r>
          </a:p>
          <a:p>
            <a:pPr eaLnBrk="1" hangingPunct="1"/>
            <a:r>
              <a:rPr lang="en-US" altLang="en-US" sz="1000"/>
              <a:t>VGA	Variable Gain Amplifier		</a:t>
            </a:r>
          </a:p>
          <a:p>
            <a:pPr eaLnBrk="1" hangingPunct="1"/>
            <a:endParaRPr lang="en-US" altLang="en-US" sz="1000"/>
          </a:p>
          <a:p>
            <a:pPr eaLnBrk="1" hangingPunct="1"/>
            <a:endParaRPr lang="en-US" altLang="en-US" sz="1000"/>
          </a:p>
          <a:p>
            <a:pPr eaLnBrk="1" hangingPunct="1"/>
            <a:endParaRPr lang="en-US" altLang="en-US" sz="1000"/>
          </a:p>
          <a:p>
            <a:pPr eaLnBrk="1" hangingPunct="1"/>
            <a:endParaRPr lang="en-US" altLang="en-US" sz="1000"/>
          </a:p>
        </p:txBody>
      </p:sp>
    </p:spTree>
    <p:extLst>
      <p:ext uri="{BB962C8B-B14F-4D97-AF65-F5344CB8AC3E}">
        <p14:creationId xmlns:p14="http://schemas.microsoft.com/office/powerpoint/2010/main" val="888134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animEffect transition="in" filter="fade">
                                      <p:cBhvr>
                                        <p:cTn id="13" dur="500"/>
                                        <p:tgtEl>
                                          <p:spTgt spid="30">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xEl>
                                              <p:pRg st="1" end="1"/>
                                            </p:txEl>
                                          </p:spTgt>
                                        </p:tgtEl>
                                        <p:attrNameLst>
                                          <p:attrName>style.visibility</p:attrName>
                                        </p:attrNameLst>
                                      </p:cBhvr>
                                      <p:to>
                                        <p:strVal val="visible"/>
                                      </p:to>
                                    </p:set>
                                    <p:animEffect transition="in" filter="fade">
                                      <p:cBhvr>
                                        <p:cTn id="21" dur="500"/>
                                        <p:tgtEl>
                                          <p:spTgt spid="30">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xEl>
                                              <p:pRg st="2" end="2"/>
                                            </p:txEl>
                                          </p:spTgt>
                                        </p:tgtEl>
                                        <p:attrNameLst>
                                          <p:attrName>style.visibility</p:attrName>
                                        </p:attrNameLst>
                                      </p:cBhvr>
                                      <p:to>
                                        <p:strVal val="visible"/>
                                      </p:to>
                                    </p:set>
                                    <p:animEffect transition="in" filter="fade">
                                      <p:cBhvr>
                                        <p:cTn id="29" dur="500"/>
                                        <p:tgtEl>
                                          <p:spTgt spid="30">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xEl>
                                              <p:pRg st="3" end="3"/>
                                            </p:txEl>
                                          </p:spTgt>
                                        </p:tgtEl>
                                        <p:attrNameLst>
                                          <p:attrName>style.visibility</p:attrName>
                                        </p:attrNameLst>
                                      </p:cBhvr>
                                      <p:to>
                                        <p:strVal val="visible"/>
                                      </p:to>
                                    </p:set>
                                    <p:animEffect transition="in" filter="fade">
                                      <p:cBhvr>
                                        <p:cTn id="42" dur="500"/>
                                        <p:tgtEl>
                                          <p:spTgt spid="30">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xEl>
                                              <p:pRg st="4" end="4"/>
                                            </p:txEl>
                                          </p:spTgt>
                                        </p:tgtEl>
                                        <p:attrNameLst>
                                          <p:attrName>style.visibility</p:attrName>
                                        </p:attrNameLst>
                                      </p:cBhvr>
                                      <p:to>
                                        <p:strVal val="visible"/>
                                      </p:to>
                                    </p:set>
                                    <p:animEffect transition="in" filter="fade">
                                      <p:cBhvr>
                                        <p:cTn id="55" dur="500"/>
                                        <p:tgtEl>
                                          <p:spTgt spid="30">
                                            <p:txEl>
                                              <p:pRg st="4" end="4"/>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xit" presetSubtype="0" fill="hold" grpId="1" nodeType="clickEffect">
                                  <p:stCondLst>
                                    <p:cond delay="0"/>
                                  </p:stCondLst>
                                  <p:childTnLst>
                                    <p:animEffect transition="out" filter="fade">
                                      <p:cBhvr>
                                        <p:cTn id="84" dur="500"/>
                                        <p:tgtEl>
                                          <p:spTgt spid="11"/>
                                        </p:tgtEl>
                                      </p:cBhvr>
                                    </p:animEffect>
                                    <p:set>
                                      <p:cBhvr>
                                        <p:cTn id="85" dur="1" fill="hold">
                                          <p:stCondLst>
                                            <p:cond delay="499"/>
                                          </p:stCondLst>
                                        </p:cTn>
                                        <p:tgtEl>
                                          <p:spTgt spid="1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4"/>
                                        </p:tgtEl>
                                      </p:cBhvr>
                                    </p:animEffect>
                                    <p:set>
                                      <p:cBhvr>
                                        <p:cTn id="91" dur="1" fill="hold">
                                          <p:stCondLst>
                                            <p:cond delay="499"/>
                                          </p:stCondLst>
                                        </p:cTn>
                                        <p:tgtEl>
                                          <p:spTgt spid="1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5"/>
                                        </p:tgtEl>
                                      </p:cBhvr>
                                    </p:animEffect>
                                    <p:set>
                                      <p:cBhvr>
                                        <p:cTn id="94" dur="1" fill="hold">
                                          <p:stCondLst>
                                            <p:cond delay="499"/>
                                          </p:stCondLst>
                                        </p:cTn>
                                        <p:tgtEl>
                                          <p:spTgt spid="1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6"/>
                                        </p:tgtEl>
                                      </p:cBhvr>
                                    </p:animEffect>
                                    <p:set>
                                      <p:cBhvr>
                                        <p:cTn id="97" dur="1" fill="hold">
                                          <p:stCondLst>
                                            <p:cond delay="499"/>
                                          </p:stCondLst>
                                        </p:cTn>
                                        <p:tgtEl>
                                          <p:spTgt spid="1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32"/>
                                        </p:tgtEl>
                                      </p:cBhvr>
                                    </p:animEffect>
                                    <p:set>
                                      <p:cBhvr>
                                        <p:cTn id="100" dur="1" fill="hold">
                                          <p:stCondLst>
                                            <p:cond delay="499"/>
                                          </p:stCondLst>
                                        </p:cTn>
                                        <p:tgtEl>
                                          <p:spTgt spid="3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7"/>
                                        </p:tgtEl>
                                      </p:cBhvr>
                                    </p:animEffect>
                                    <p:set>
                                      <p:cBhvr>
                                        <p:cTn id="103" dur="1" fill="hold">
                                          <p:stCondLst>
                                            <p:cond delay="499"/>
                                          </p:stCondLst>
                                        </p:cTn>
                                        <p:tgtEl>
                                          <p:spTgt spid="1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8"/>
                                        </p:tgtEl>
                                      </p:cBhvr>
                                    </p:animEffect>
                                    <p:set>
                                      <p:cBhvr>
                                        <p:cTn id="106" dur="1" fill="hold">
                                          <p:stCondLst>
                                            <p:cond delay="499"/>
                                          </p:stCondLst>
                                        </p:cTn>
                                        <p:tgtEl>
                                          <p:spTgt spid="18"/>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9"/>
                                        </p:tgtEl>
                                      </p:cBhvr>
                                    </p:animEffect>
                                    <p:set>
                                      <p:cBhvr>
                                        <p:cTn id="109" dur="1" fill="hold">
                                          <p:stCondLst>
                                            <p:cond delay="499"/>
                                          </p:stCondLst>
                                        </p:cTn>
                                        <p:tgtEl>
                                          <p:spTgt spid="19"/>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0"/>
                                        </p:tgtEl>
                                      </p:cBhvr>
                                    </p:animEffect>
                                    <p:set>
                                      <p:cBhvr>
                                        <p:cTn id="112" dur="1" fill="hold">
                                          <p:stCondLst>
                                            <p:cond delay="499"/>
                                          </p:stCondLst>
                                        </p:cTn>
                                        <p:tgtEl>
                                          <p:spTgt spid="20"/>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21"/>
                                        </p:tgtEl>
                                      </p:cBhvr>
                                    </p:animEffect>
                                    <p:set>
                                      <p:cBhvr>
                                        <p:cTn id="115" dur="1" fill="hold">
                                          <p:stCondLst>
                                            <p:cond delay="499"/>
                                          </p:stCondLst>
                                        </p:cTn>
                                        <p:tgtEl>
                                          <p:spTgt spid="21"/>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22"/>
                                        </p:tgtEl>
                                      </p:cBhvr>
                                    </p:animEffect>
                                    <p:set>
                                      <p:cBhvr>
                                        <p:cTn id="118" dur="1" fill="hold">
                                          <p:stCondLst>
                                            <p:cond delay="499"/>
                                          </p:stCondLst>
                                        </p:cTn>
                                        <p:tgtEl>
                                          <p:spTgt spid="22"/>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23"/>
                                        </p:tgtEl>
                                      </p:cBhvr>
                                    </p:animEffect>
                                    <p:set>
                                      <p:cBhvr>
                                        <p:cTn id="121" dur="1" fill="hold">
                                          <p:stCondLst>
                                            <p:cond delay="499"/>
                                          </p:stCondLst>
                                        </p:cTn>
                                        <p:tgtEl>
                                          <p:spTgt spid="23"/>
                                        </p:tgtEl>
                                        <p:attrNameLst>
                                          <p:attrName>style.visibility</p:attrName>
                                        </p:attrNameLst>
                                      </p:cBhvr>
                                      <p:to>
                                        <p:strVal val="hidden"/>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0" presetClass="entr" presetSubtype="0" fill="hold"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500"/>
                                        <p:tgtEl>
                                          <p:spTgt spid="27"/>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0">
                                            <p:txEl>
                                              <p:pRg st="5" end="5"/>
                                            </p:txEl>
                                          </p:spTgt>
                                        </p:tgtEl>
                                        <p:attrNameLst>
                                          <p:attrName>style.visibility</p:attrName>
                                        </p:attrNameLst>
                                      </p:cBhvr>
                                      <p:to>
                                        <p:strVal val="visible"/>
                                      </p:to>
                                    </p:set>
                                    <p:animEffect transition="in" filter="fade">
                                      <p:cBhvr>
                                        <p:cTn id="137" dur="500"/>
                                        <p:tgtEl>
                                          <p:spTgt spid="30">
                                            <p:txEl>
                                              <p:pRg st="5" end="5"/>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0" presetClass="exit" presetSubtype="0" fill="hold" nodeType="clickEffect">
                                  <p:stCondLst>
                                    <p:cond delay="0"/>
                                  </p:stCondLst>
                                  <p:childTnLst>
                                    <p:animEffect transition="out" filter="fade">
                                      <p:cBhvr>
                                        <p:cTn id="141" dur="500"/>
                                        <p:tgtEl>
                                          <p:spTgt spid="27"/>
                                        </p:tgtEl>
                                      </p:cBhvr>
                                    </p:animEffect>
                                    <p:set>
                                      <p:cBhvr>
                                        <p:cTn id="142" dur="1" fill="hold">
                                          <p:stCondLst>
                                            <p:cond delay="499"/>
                                          </p:stCondLst>
                                        </p:cTn>
                                        <p:tgtEl>
                                          <p:spTgt spid="2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28"/>
                                        </p:tgtEl>
                                      </p:cBhvr>
                                    </p:animEffect>
                                    <p:set>
                                      <p:cBhvr>
                                        <p:cTn id="145" dur="1" fill="hold">
                                          <p:stCondLst>
                                            <p:cond delay="499"/>
                                          </p:stCondLst>
                                        </p:cTn>
                                        <p:tgtEl>
                                          <p:spTgt spid="28"/>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29"/>
                                        </p:tgtEl>
                                      </p:cBhvr>
                                    </p:animEffect>
                                    <p:set>
                                      <p:cBhvr>
                                        <p:cTn id="148" dur="1" fill="hold">
                                          <p:stCondLst>
                                            <p:cond delay="499"/>
                                          </p:stCondLst>
                                        </p:cTn>
                                        <p:tgtEl>
                                          <p:spTgt spid="29"/>
                                        </p:tgtEl>
                                        <p:attrNameLst>
                                          <p:attrName>style.visibility</p:attrName>
                                        </p:attrNameLst>
                                      </p:cBhvr>
                                      <p:to>
                                        <p:strVal val="hidden"/>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0" presetClass="entr" presetSubtype="0" fill="hold" nodeType="clickEffect">
                                  <p:stCondLst>
                                    <p:cond delay="0"/>
                                  </p:stCondLst>
                                  <p:childTnLst>
                                    <p:set>
                                      <p:cBhvr>
                                        <p:cTn id="152" dur="1" fill="hold">
                                          <p:stCondLst>
                                            <p:cond delay="0"/>
                                          </p:stCondLst>
                                        </p:cTn>
                                        <p:tgtEl>
                                          <p:spTgt spid="33"/>
                                        </p:tgtEl>
                                        <p:attrNameLst>
                                          <p:attrName>style.visibility</p:attrName>
                                        </p:attrNameLst>
                                      </p:cBhvr>
                                      <p:to>
                                        <p:strVal val="visible"/>
                                      </p:to>
                                    </p:set>
                                    <p:animEffect transition="in" filter="fade">
                                      <p:cBhvr>
                                        <p:cTn id="153" dur="500"/>
                                        <p:tgtEl>
                                          <p:spTgt spid="33"/>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500"/>
                                        <p:tgtEl>
                                          <p:spTgt spid="3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0">
                                            <p:txEl>
                                              <p:pRg st="6" end="6"/>
                                            </p:txEl>
                                          </p:spTgt>
                                        </p:tgtEl>
                                        <p:attrNameLst>
                                          <p:attrName>style.visibility</p:attrName>
                                        </p:attrNameLst>
                                      </p:cBhvr>
                                      <p:to>
                                        <p:strVal val="visible"/>
                                      </p:to>
                                    </p:set>
                                    <p:animEffect transition="in" filter="fade">
                                      <p:cBhvr>
                                        <p:cTn id="161" dur="500"/>
                                        <p:tgtEl>
                                          <p:spTgt spid="30">
                                            <p:txEl>
                                              <p:pRg st="6" end="6"/>
                                            </p:txEl>
                                          </p:spTgt>
                                        </p:tgtEl>
                                      </p:cBhvr>
                                    </p:animEffec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0" presetClass="exit" presetSubtype="0" fill="hold" nodeType="clickEffect">
                                  <p:stCondLst>
                                    <p:cond delay="0"/>
                                  </p:stCondLst>
                                  <p:childTnLst>
                                    <p:animEffect transition="out" filter="fade">
                                      <p:cBhvr>
                                        <p:cTn id="165" dur="500"/>
                                        <p:tgtEl>
                                          <p:spTgt spid="33"/>
                                        </p:tgtEl>
                                      </p:cBhvr>
                                    </p:animEffect>
                                    <p:set>
                                      <p:cBhvr>
                                        <p:cTn id="166" dur="1" fill="hold">
                                          <p:stCondLst>
                                            <p:cond delay="499"/>
                                          </p:stCondLst>
                                        </p:cTn>
                                        <p:tgtEl>
                                          <p:spTgt spid="33"/>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34"/>
                                        </p:tgtEl>
                                      </p:cBhvr>
                                    </p:animEffect>
                                    <p:set>
                                      <p:cBhvr>
                                        <p:cTn id="169" dur="1" fill="hold">
                                          <p:stCondLst>
                                            <p:cond delay="499"/>
                                          </p:stCondLst>
                                        </p:cTn>
                                        <p:tgtEl>
                                          <p:spTgt spid="34"/>
                                        </p:tgtEl>
                                        <p:attrNameLst>
                                          <p:attrName>style.visibility</p:attrName>
                                        </p:attrNameLst>
                                      </p:cBhvr>
                                      <p:to>
                                        <p:strVal val="hidden"/>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24"/>
                                        </p:tgtEl>
                                        <p:attrNameLst>
                                          <p:attrName>style.visibility</p:attrName>
                                        </p:attrNameLst>
                                      </p:cBhvr>
                                      <p:to>
                                        <p:strVal val="visible"/>
                                      </p:to>
                                    </p:set>
                                    <p:animEffect transition="in" filter="fade">
                                      <p:cBhvr>
                                        <p:cTn id="174" dur="500"/>
                                        <p:tgtEl>
                                          <p:spTgt spid="2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fade">
                                      <p:cBhvr>
                                        <p:cTn id="177" dur="500"/>
                                        <p:tgtEl>
                                          <p:spTgt spid="2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6"/>
                                        </p:tgtEl>
                                        <p:attrNameLst>
                                          <p:attrName>style.visibility</p:attrName>
                                        </p:attrNameLst>
                                      </p:cBhvr>
                                      <p:to>
                                        <p:strVal val="visible"/>
                                      </p:to>
                                    </p:set>
                                    <p:animEffect transition="in" filter="fade">
                                      <p:cBhvr>
                                        <p:cTn id="1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8" grpId="0" animBg="1"/>
      <p:bldP spid="28" grpId="1" animBg="1"/>
      <p:bldP spid="29" grpId="0" animBg="1"/>
      <p:bldP spid="29" grpId="1" animBg="1"/>
      <p:bldP spid="32" grpId="0" animBg="1"/>
      <p:bldP spid="32" grpId="1" animBg="1"/>
      <p:bldP spid="34" grpId="0" animBg="1"/>
      <p:bldP spid="34" grpId="1" animBg="1"/>
      <p:bldP spid="24" grpId="0" animBg="1"/>
      <p:bldP spid="25" grpId="0" animBg="1"/>
      <p:bldP spid="26" grpId="0" animBg="1"/>
      <p:bldP spid="30"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2">
            <a:extLst>
              <a:ext uri="{FF2B5EF4-FFF2-40B4-BE49-F238E27FC236}">
                <a16:creationId xmlns:a16="http://schemas.microsoft.com/office/drawing/2014/main" id="{5CB8FCA7-B7D4-4FF7-851C-4176631BFA77}"/>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FLASH organization example</a:t>
            </a:r>
            <a:endParaRPr lang="en-US" altLang="en-US">
              <a:latin typeface="Ericsson Capital TT" panose="02000503000000020004" pitchFamily="2" charset="0"/>
            </a:endParaRPr>
          </a:p>
        </p:txBody>
      </p:sp>
      <p:graphicFrame>
        <p:nvGraphicFramePr>
          <p:cNvPr id="6" name="Content Placeholder 5">
            <a:extLst>
              <a:ext uri="{FF2B5EF4-FFF2-40B4-BE49-F238E27FC236}">
                <a16:creationId xmlns:a16="http://schemas.microsoft.com/office/drawing/2014/main" id="{B46E66EB-3173-40C1-B1D7-14FF883F989B}"/>
              </a:ext>
            </a:extLst>
          </p:cNvPr>
          <p:cNvGraphicFramePr>
            <a:graphicFrameLocks noGrp="1"/>
          </p:cNvGraphicFramePr>
          <p:nvPr>
            <p:ph idx="1"/>
            <p:extLst>
              <p:ext uri="{D42A27DB-BD31-4B8C-83A1-F6EECF244321}">
                <p14:modId xmlns:p14="http://schemas.microsoft.com/office/powerpoint/2010/main" val="2623411567"/>
              </p:ext>
            </p:extLst>
          </p:nvPr>
        </p:nvGraphicFramePr>
        <p:xfrm>
          <a:off x="396875" y="1800225"/>
          <a:ext cx="8351838" cy="4719028"/>
        </p:xfrm>
        <a:graphic>
          <a:graphicData uri="http://schemas.openxmlformats.org/drawingml/2006/table">
            <a:tbl>
              <a:tblPr firstRow="1" bandRow="1">
                <a:tableStyleId>{5C22544A-7EE6-4342-B048-85BDC9FD1C3A}</a:tableStyleId>
              </a:tblPr>
              <a:tblGrid>
                <a:gridCol w="3885193">
                  <a:extLst>
                    <a:ext uri="{9D8B030D-6E8A-4147-A177-3AD203B41FA5}">
                      <a16:colId xmlns:a16="http://schemas.microsoft.com/office/drawing/2014/main" val="20000"/>
                    </a:ext>
                  </a:extLst>
                </a:gridCol>
                <a:gridCol w="1193181">
                  <a:extLst>
                    <a:ext uri="{9D8B030D-6E8A-4147-A177-3AD203B41FA5}">
                      <a16:colId xmlns:a16="http://schemas.microsoft.com/office/drawing/2014/main" val="20001"/>
                    </a:ext>
                  </a:extLst>
                </a:gridCol>
                <a:gridCol w="3273464">
                  <a:extLst>
                    <a:ext uri="{9D8B030D-6E8A-4147-A177-3AD203B41FA5}">
                      <a16:colId xmlns:a16="http://schemas.microsoft.com/office/drawing/2014/main" val="20002"/>
                    </a:ext>
                  </a:extLst>
                </a:gridCol>
              </a:tblGrid>
              <a:tr h="370814">
                <a:tc>
                  <a:txBody>
                    <a:bodyPr/>
                    <a:lstStyle/>
                    <a:p>
                      <a:r>
                        <a:rPr lang="hr-HR" sz="1800" dirty="0" err="1"/>
                        <a:t>Slot</a:t>
                      </a:r>
                      <a:r>
                        <a:rPr lang="hr-HR" sz="1800" baseline="0" dirty="0"/>
                        <a:t> </a:t>
                      </a:r>
                      <a:r>
                        <a:rPr lang="hr-HR" sz="1800" baseline="0" dirty="0" err="1"/>
                        <a:t>n</a:t>
                      </a:r>
                      <a:r>
                        <a:rPr lang="hr-HR" sz="1800" dirty="0" err="1"/>
                        <a:t>ame</a:t>
                      </a:r>
                      <a:endParaRPr lang="en-US" sz="1800" dirty="0"/>
                    </a:p>
                  </a:txBody>
                  <a:tcPr marT="45717" marB="45717"/>
                </a:tc>
                <a:tc>
                  <a:txBody>
                    <a:bodyPr/>
                    <a:lstStyle/>
                    <a:p>
                      <a:r>
                        <a:rPr lang="hr-HR" sz="1800" dirty="0"/>
                        <a:t>SW </a:t>
                      </a:r>
                      <a:r>
                        <a:rPr lang="hr-HR" sz="1800" dirty="0" err="1"/>
                        <a:t>Type</a:t>
                      </a:r>
                      <a:endParaRPr lang="en-US" sz="1800" dirty="0"/>
                    </a:p>
                  </a:txBody>
                  <a:tcPr marT="45717" marB="45717"/>
                </a:tc>
                <a:tc>
                  <a:txBody>
                    <a:bodyPr/>
                    <a:lstStyle/>
                    <a:p>
                      <a:r>
                        <a:rPr lang="hr-HR" sz="1800" dirty="0" err="1"/>
                        <a:t>Provider</a:t>
                      </a:r>
                      <a:endParaRPr lang="hr-HR" sz="1800" dirty="0"/>
                    </a:p>
                  </a:txBody>
                  <a:tcPr marT="45717" marB="45717"/>
                </a:tc>
                <a:extLst>
                  <a:ext uri="{0D108BD9-81ED-4DB2-BD59-A6C34878D82A}">
                    <a16:rowId xmlns:a16="http://schemas.microsoft.com/office/drawing/2014/main" val="10000"/>
                  </a:ext>
                </a:extLst>
              </a:tr>
              <a:tr h="370814">
                <a:tc>
                  <a:txBody>
                    <a:bodyPr/>
                    <a:lstStyle/>
                    <a:p>
                      <a:r>
                        <a:rPr lang="en-GB" sz="1800" kern="1200" dirty="0">
                          <a:solidFill>
                            <a:schemeClr val="dk1"/>
                          </a:solidFill>
                          <a:effectLst/>
                          <a:latin typeface="+mn-lt"/>
                          <a:ea typeface="+mn-ea"/>
                          <a:cs typeface="+mn-cs"/>
                        </a:rPr>
                        <a:t>LMC0</a:t>
                      </a:r>
                      <a:r>
                        <a:rPr lang="hr-HR" sz="1800" kern="1200" baseline="0" dirty="0">
                          <a:solidFill>
                            <a:schemeClr val="dk1"/>
                          </a:solidFill>
                          <a:effectLst/>
                          <a:latin typeface="+mn-lt"/>
                          <a:ea typeface="+mn-ea"/>
                          <a:cs typeface="+mn-cs"/>
                        </a:rPr>
                        <a:t> – </a:t>
                      </a:r>
                      <a:r>
                        <a:rPr lang="en-GB" sz="1800" kern="1200" dirty="0" err="1">
                          <a:solidFill>
                            <a:schemeClr val="dk1"/>
                          </a:solidFill>
                          <a:effectLst/>
                          <a:latin typeface="+mn-lt"/>
                          <a:ea typeface="+mn-ea"/>
                          <a:cs typeface="+mn-cs"/>
                        </a:rPr>
                        <a:t>AUBoot</a:t>
                      </a:r>
                      <a:endParaRPr lang="en-US" sz="1800" dirty="0"/>
                    </a:p>
                  </a:txBody>
                  <a:tcPr marT="45717" marB="45717"/>
                </a:tc>
                <a:tc>
                  <a:txBody>
                    <a:bodyPr/>
                    <a:lstStyle/>
                    <a:p>
                      <a:r>
                        <a:rPr lang="hr-HR" sz="1800" dirty="0"/>
                        <a:t>2</a:t>
                      </a:r>
                      <a:endParaRPr lang="en-US" sz="1800" dirty="0"/>
                    </a:p>
                  </a:txBody>
                  <a:tcPr marT="45717" marB="45717"/>
                </a:tc>
                <a:tc>
                  <a:txBody>
                    <a:bodyPr/>
                    <a:lstStyle/>
                    <a:p>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1"/>
                  </a:ext>
                </a:extLst>
              </a:tr>
              <a:tr h="370814">
                <a:tc>
                  <a:txBody>
                    <a:bodyPr/>
                    <a:lstStyle/>
                    <a:p>
                      <a:r>
                        <a:rPr lang="en-GB" sz="1800" kern="1200" dirty="0">
                          <a:solidFill>
                            <a:schemeClr val="dk1"/>
                          </a:solidFill>
                          <a:effectLst/>
                          <a:latin typeface="+mn-lt"/>
                          <a:ea typeface="+mn-ea"/>
                          <a:cs typeface="+mn-cs"/>
                        </a:rPr>
                        <a:t>LMC1</a:t>
                      </a:r>
                      <a:r>
                        <a:rPr lang="hr-HR" sz="1800" kern="1200" baseline="0" dirty="0">
                          <a:solidFill>
                            <a:schemeClr val="dk1"/>
                          </a:solidFill>
                          <a:effectLst/>
                          <a:latin typeface="+mn-lt"/>
                          <a:ea typeface="+mn-ea"/>
                          <a:cs typeface="+mn-cs"/>
                        </a:rPr>
                        <a:t> – </a:t>
                      </a:r>
                      <a:r>
                        <a:rPr lang="en-GB" sz="1800" kern="1200" dirty="0">
                          <a:solidFill>
                            <a:schemeClr val="dk1"/>
                          </a:solidFill>
                          <a:effectLst/>
                          <a:latin typeface="+mn-lt"/>
                          <a:ea typeface="+mn-ea"/>
                          <a:cs typeface="+mn-cs"/>
                        </a:rPr>
                        <a:t>PIS</a:t>
                      </a:r>
                      <a:endParaRPr lang="en-US" sz="1800" dirty="0"/>
                    </a:p>
                  </a:txBody>
                  <a:tcPr marT="45717" marB="45717"/>
                </a:tc>
                <a:tc>
                  <a:txBody>
                    <a:bodyPr/>
                    <a:lstStyle/>
                    <a:p>
                      <a:r>
                        <a:rPr lang="hr-HR" sz="1800" dirty="0"/>
                        <a:t>2</a:t>
                      </a:r>
                      <a:endParaRPr lang="en-US" sz="1800" dirty="0"/>
                    </a:p>
                  </a:txBody>
                  <a:tcPr marT="45717" marB="45717"/>
                </a:tc>
                <a:tc>
                  <a:txBody>
                    <a:bodyPr/>
                    <a:lstStyle/>
                    <a:p>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2"/>
                  </a:ext>
                </a:extLst>
              </a:tr>
              <a:tr h="370814">
                <a:tc>
                  <a:txBody>
                    <a:bodyPr/>
                    <a:lstStyle/>
                    <a:p>
                      <a:r>
                        <a:rPr lang="en-GB" sz="1800" kern="1200" dirty="0">
                          <a:solidFill>
                            <a:schemeClr val="dk1"/>
                          </a:solidFill>
                          <a:effectLst/>
                          <a:latin typeface="+mn-lt"/>
                          <a:ea typeface="+mn-ea"/>
                          <a:cs typeface="+mn-cs"/>
                        </a:rPr>
                        <a:t>LMC2 – Radio Application 1</a:t>
                      </a:r>
                      <a:endParaRPr lang="en-US" sz="1800" dirty="0"/>
                    </a:p>
                  </a:txBody>
                  <a:tcPr marT="45717" marB="45717"/>
                </a:tc>
                <a:tc>
                  <a:txBody>
                    <a:bodyPr/>
                    <a:lstStyle/>
                    <a:p>
                      <a:r>
                        <a:rPr lang="hr-HR" sz="1800" dirty="0"/>
                        <a:t>3</a:t>
                      </a:r>
                      <a:endParaRPr lang="en-US" sz="1800" dirty="0"/>
                    </a:p>
                  </a:txBody>
                  <a:tcPr marT="45717" marB="45717"/>
                </a:tc>
                <a:tc>
                  <a:txBody>
                    <a:bodyPr/>
                    <a:lstStyle/>
                    <a:p>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3"/>
                  </a:ext>
                </a:extLst>
              </a:tr>
              <a:tr h="370814">
                <a:tc>
                  <a:txBody>
                    <a:bodyPr/>
                    <a:lstStyle/>
                    <a:p>
                      <a:r>
                        <a:rPr lang="en-GB" sz="1800" kern="1200" dirty="0">
                          <a:solidFill>
                            <a:schemeClr val="dk1"/>
                          </a:solidFill>
                          <a:effectLst/>
                          <a:latin typeface="+mn-lt"/>
                          <a:ea typeface="+mn-ea"/>
                          <a:cs typeface="+mn-cs"/>
                        </a:rPr>
                        <a:t>LMC</a:t>
                      </a:r>
                      <a:r>
                        <a:rPr lang="hr-HR" sz="1800" kern="1200" dirty="0">
                          <a:solidFill>
                            <a:schemeClr val="dk1"/>
                          </a:solidFill>
                          <a:effectLst/>
                          <a:latin typeface="+mn-lt"/>
                          <a:ea typeface="+mn-ea"/>
                          <a:cs typeface="+mn-cs"/>
                        </a:rPr>
                        <a:t>3</a:t>
                      </a:r>
                      <a:r>
                        <a:rPr lang="en-GB" sz="1800" kern="1200" dirty="0">
                          <a:solidFill>
                            <a:schemeClr val="dk1"/>
                          </a:solidFill>
                          <a:effectLst/>
                          <a:latin typeface="+mn-lt"/>
                          <a:ea typeface="+mn-ea"/>
                          <a:cs typeface="+mn-cs"/>
                        </a:rPr>
                        <a:t> – Radio Application </a:t>
                      </a:r>
                      <a:r>
                        <a:rPr lang="hr-HR" sz="1800" kern="1200" dirty="0">
                          <a:solidFill>
                            <a:schemeClr val="dk1"/>
                          </a:solidFill>
                          <a:effectLst/>
                          <a:latin typeface="+mn-lt"/>
                          <a:ea typeface="+mn-ea"/>
                          <a:cs typeface="+mn-cs"/>
                        </a:rPr>
                        <a:t>2</a:t>
                      </a:r>
                      <a:endParaRPr lang="en-US" sz="1800" dirty="0"/>
                    </a:p>
                  </a:txBody>
                  <a:tcPr marT="45717" marB="45717"/>
                </a:tc>
                <a:tc>
                  <a:txBody>
                    <a:bodyPr/>
                    <a:lstStyle/>
                    <a:p>
                      <a:r>
                        <a:rPr lang="hr-HR" sz="1800" dirty="0"/>
                        <a:t>3</a:t>
                      </a:r>
                      <a:endParaRPr lang="en-US" sz="1800" dirty="0"/>
                    </a:p>
                  </a:txBody>
                  <a:tcPr marT="45717" marB="45717"/>
                </a:tc>
                <a:tc>
                  <a:txBody>
                    <a:bodyPr/>
                    <a:lstStyle/>
                    <a:p>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4"/>
                  </a:ext>
                </a:extLst>
              </a:tr>
              <a:tr h="370814">
                <a:tc>
                  <a:txBody>
                    <a:bodyPr/>
                    <a:lstStyle/>
                    <a:p>
                      <a:r>
                        <a:rPr lang="en-GB" sz="1800" kern="1200" dirty="0">
                          <a:solidFill>
                            <a:schemeClr val="dk1"/>
                          </a:solidFill>
                          <a:effectLst/>
                          <a:latin typeface="+mn-lt"/>
                          <a:ea typeface="+mn-ea"/>
                          <a:cs typeface="+mn-cs"/>
                        </a:rPr>
                        <a:t>Event Log</a:t>
                      </a:r>
                      <a:endParaRPr lang="en-US" sz="1800" dirty="0"/>
                    </a:p>
                  </a:txBody>
                  <a:tcPr marT="45717" marB="45717"/>
                </a:tc>
                <a:tc>
                  <a:txBody>
                    <a:bodyPr/>
                    <a:lstStyle/>
                    <a:p>
                      <a:r>
                        <a:rPr lang="hr-HR" sz="1800" dirty="0"/>
                        <a:t>3</a:t>
                      </a:r>
                    </a:p>
                  </a:txBody>
                  <a:tcPr marT="45717" marB="4571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5"/>
                  </a:ext>
                </a:extLst>
              </a:tr>
              <a:tr h="370814">
                <a:tc>
                  <a:txBody>
                    <a:bodyPr/>
                    <a:lstStyle/>
                    <a:p>
                      <a:r>
                        <a:rPr lang="en-GB" sz="1800" kern="1200" dirty="0">
                          <a:solidFill>
                            <a:schemeClr val="dk1"/>
                          </a:solidFill>
                          <a:effectLst/>
                          <a:latin typeface="+mn-lt"/>
                          <a:ea typeface="+mn-ea"/>
                          <a:cs typeface="+mn-cs"/>
                        </a:rPr>
                        <a:t>Production Database/PADB</a:t>
                      </a:r>
                      <a:endParaRPr lang="en-US" sz="1800" dirty="0"/>
                    </a:p>
                  </a:txBody>
                  <a:tcPr marT="45717" marB="45717"/>
                </a:tc>
                <a:tc>
                  <a:txBody>
                    <a:bodyPr/>
                    <a:lstStyle/>
                    <a:p>
                      <a:r>
                        <a:rPr lang="hr-HR" sz="1800" dirty="0"/>
                        <a:t>2</a:t>
                      </a:r>
                      <a:endParaRPr lang="en-US" sz="1800" dirty="0"/>
                    </a:p>
                  </a:txBody>
                  <a:tcPr marT="45717" marB="45717"/>
                </a:tc>
                <a:tc>
                  <a:txBody>
                    <a:bodyPr/>
                    <a:lstStyle/>
                    <a:p>
                      <a:r>
                        <a:rPr lang="en-GB" sz="1800" kern="1200" dirty="0">
                          <a:solidFill>
                            <a:schemeClr val="dk1"/>
                          </a:solidFill>
                          <a:effectLst/>
                          <a:latin typeface="+mn-lt"/>
                          <a:ea typeface="+mn-ea"/>
                          <a:cs typeface="+mn-cs"/>
                        </a:rPr>
                        <a:t>Factory</a:t>
                      </a:r>
                      <a:endParaRPr lang="en-US" sz="1800" dirty="0"/>
                    </a:p>
                  </a:txBody>
                  <a:tcPr marT="45717" marB="45717"/>
                </a:tc>
                <a:extLst>
                  <a:ext uri="{0D108BD9-81ED-4DB2-BD59-A6C34878D82A}">
                    <a16:rowId xmlns:a16="http://schemas.microsoft.com/office/drawing/2014/main" val="10006"/>
                  </a:ext>
                </a:extLst>
              </a:tr>
              <a:tr h="370814">
                <a:tc>
                  <a:txBody>
                    <a:bodyPr/>
                    <a:lstStyle/>
                    <a:p>
                      <a:r>
                        <a:rPr lang="en-GB" sz="1800" kern="1200" dirty="0">
                          <a:solidFill>
                            <a:schemeClr val="dk1"/>
                          </a:solidFill>
                          <a:effectLst/>
                          <a:latin typeface="+mn-lt"/>
                          <a:ea typeface="+mn-ea"/>
                          <a:cs typeface="+mn-cs"/>
                        </a:rPr>
                        <a:t>HW Log</a:t>
                      </a:r>
                      <a:endParaRPr lang="en-US" sz="1800" dirty="0"/>
                    </a:p>
                  </a:txBody>
                  <a:tcPr marT="45717" marB="45717"/>
                </a:tc>
                <a:tc>
                  <a:txBody>
                    <a:bodyPr/>
                    <a:lstStyle/>
                    <a:p>
                      <a:r>
                        <a:rPr lang="hr-HR" sz="1800" dirty="0"/>
                        <a:t>3</a:t>
                      </a:r>
                      <a:endParaRPr lang="en-US" sz="1800" dirty="0"/>
                    </a:p>
                  </a:txBody>
                  <a:tcPr marT="45717" marB="45717"/>
                </a:tc>
                <a:tc>
                  <a:txBody>
                    <a:bodyPr/>
                    <a:lstStyle/>
                    <a:p>
                      <a:r>
                        <a:rPr lang="en-GB" sz="1800" kern="1200" dirty="0">
                          <a:solidFill>
                            <a:schemeClr val="dk1"/>
                          </a:solidFill>
                          <a:effectLst/>
                          <a:latin typeface="+mn-lt"/>
                          <a:ea typeface="+mn-ea"/>
                          <a:cs typeface="+mn-cs"/>
                        </a:rPr>
                        <a:t>Radio appl.</a:t>
                      </a:r>
                      <a:endParaRPr lang="en-US" sz="1800" dirty="0"/>
                    </a:p>
                  </a:txBody>
                  <a:tcPr marT="45717" marB="45717"/>
                </a:tc>
                <a:extLst>
                  <a:ext uri="{0D108BD9-81ED-4DB2-BD59-A6C34878D82A}">
                    <a16:rowId xmlns:a16="http://schemas.microsoft.com/office/drawing/2014/main" val="10007"/>
                  </a:ext>
                </a:extLst>
              </a:tr>
              <a:tr h="370814">
                <a:tc>
                  <a:txBody>
                    <a:bodyPr/>
                    <a:lstStyle/>
                    <a:p>
                      <a:r>
                        <a:rPr lang="en-GB" sz="1800" kern="1200" dirty="0">
                          <a:solidFill>
                            <a:schemeClr val="dk1"/>
                          </a:solidFill>
                          <a:effectLst/>
                          <a:latin typeface="+mn-lt"/>
                          <a:ea typeface="+mn-ea"/>
                          <a:cs typeface="+mn-cs"/>
                        </a:rPr>
                        <a:t>Board Parameters</a:t>
                      </a:r>
                      <a:endParaRPr lang="en-US" sz="1800" dirty="0"/>
                    </a:p>
                  </a:txBody>
                  <a:tcPr marT="45717" marB="45717"/>
                </a:tc>
                <a:tc>
                  <a:txBody>
                    <a:bodyPr/>
                    <a:lstStyle/>
                    <a:p>
                      <a:r>
                        <a:rPr lang="hr-HR" sz="1800" dirty="0"/>
                        <a:t>2</a:t>
                      </a:r>
                      <a:endParaRPr lang="en-US" sz="1800" dirty="0"/>
                    </a:p>
                  </a:txBody>
                  <a:tcPr marT="45717" marB="45717"/>
                </a:tc>
                <a:tc>
                  <a:txBody>
                    <a:bodyPr/>
                    <a:lstStyle/>
                    <a:p>
                      <a:r>
                        <a:rPr lang="hr-HR" sz="1800" dirty="0"/>
                        <a:t>XPP</a:t>
                      </a:r>
                      <a:r>
                        <a:rPr lang="en-US" sz="1800" dirty="0"/>
                        <a:t>/XCS</a:t>
                      </a:r>
                    </a:p>
                  </a:txBody>
                  <a:tcPr marT="45717" marB="45717"/>
                </a:tc>
                <a:extLst>
                  <a:ext uri="{0D108BD9-81ED-4DB2-BD59-A6C34878D82A}">
                    <a16:rowId xmlns:a16="http://schemas.microsoft.com/office/drawing/2014/main" val="10008"/>
                  </a:ext>
                </a:extLst>
              </a:tr>
              <a:tr h="370814">
                <a:tc>
                  <a:txBody>
                    <a:bodyPr/>
                    <a:lstStyle/>
                    <a:p>
                      <a:r>
                        <a:rPr lang="en-GB" sz="1800" kern="1200" dirty="0">
                          <a:solidFill>
                            <a:schemeClr val="dk1"/>
                          </a:solidFill>
                          <a:effectLst/>
                          <a:latin typeface="+mn-lt"/>
                          <a:ea typeface="+mn-ea"/>
                          <a:cs typeface="+mn-cs"/>
                        </a:rPr>
                        <a:t>Node Identity</a:t>
                      </a:r>
                      <a:endParaRPr lang="en-US" sz="1800" dirty="0"/>
                    </a:p>
                  </a:txBody>
                  <a:tcPr marT="45717" marB="45717"/>
                </a:tc>
                <a:tc>
                  <a:txBody>
                    <a:bodyPr/>
                    <a:lstStyle/>
                    <a:p>
                      <a:r>
                        <a:rPr lang="hr-HR" sz="1800" dirty="0"/>
                        <a:t>3</a:t>
                      </a:r>
                      <a:endParaRPr lang="en-US" sz="1800" dirty="0"/>
                    </a:p>
                  </a:txBody>
                  <a:tcPr marT="45717" marB="45717"/>
                </a:tc>
                <a:tc>
                  <a:txBody>
                    <a:bodyPr/>
                    <a:lstStyle/>
                    <a:p>
                      <a:r>
                        <a:rPr lang="hr-HR" sz="1800" dirty="0"/>
                        <a:t>XPP</a:t>
                      </a:r>
                      <a:r>
                        <a:rPr lang="en-US" sz="1800" dirty="0"/>
                        <a:t>/XCS</a:t>
                      </a:r>
                    </a:p>
                  </a:txBody>
                  <a:tcPr marT="45717" marB="45717"/>
                </a:tc>
                <a:extLst>
                  <a:ext uri="{0D108BD9-81ED-4DB2-BD59-A6C34878D82A}">
                    <a16:rowId xmlns:a16="http://schemas.microsoft.com/office/drawing/2014/main" val="10009"/>
                  </a:ext>
                </a:extLst>
              </a:tr>
              <a:tr h="370814">
                <a:tc>
                  <a:txBody>
                    <a:bodyPr/>
                    <a:lstStyle/>
                    <a:p>
                      <a:r>
                        <a:rPr lang="en-GB" sz="1800" kern="1200" dirty="0" err="1">
                          <a:solidFill>
                            <a:schemeClr val="dk1"/>
                          </a:solidFill>
                          <a:effectLst/>
                          <a:latin typeface="+mn-lt"/>
                          <a:ea typeface="+mn-ea"/>
                          <a:cs typeface="+mn-cs"/>
                        </a:rPr>
                        <a:t>ABoot</a:t>
                      </a:r>
                      <a:endParaRPr lang="en-US" sz="1800" dirty="0"/>
                    </a:p>
                  </a:txBody>
                  <a:tcPr marT="45717" marB="45717"/>
                </a:tc>
                <a:tc>
                  <a:txBody>
                    <a:bodyPr/>
                    <a:lstStyle/>
                    <a:p>
                      <a:r>
                        <a:rPr lang="hr-HR" sz="1800" dirty="0"/>
                        <a:t>2</a:t>
                      </a:r>
                      <a:endParaRPr lang="en-US" sz="1800" dirty="0"/>
                    </a:p>
                  </a:txBody>
                  <a:tcPr marT="45717" marB="45717"/>
                </a:tc>
                <a:tc>
                  <a:txBody>
                    <a:bodyPr/>
                    <a:lstStyle/>
                    <a:p>
                      <a:r>
                        <a:rPr lang="en-GB" sz="1800" kern="1200" dirty="0">
                          <a:solidFill>
                            <a:schemeClr val="dk1"/>
                          </a:solidFill>
                          <a:effectLst/>
                          <a:latin typeface="+mn-lt"/>
                          <a:ea typeface="+mn-ea"/>
                          <a:cs typeface="+mn-cs"/>
                        </a:rPr>
                        <a:t>Radio appl.(removed on Linux PL)</a:t>
                      </a:r>
                      <a:endParaRPr lang="en-US" sz="1800" dirty="0"/>
                    </a:p>
                  </a:txBody>
                  <a:tcPr marT="45717" marB="45717"/>
                </a:tc>
                <a:extLst>
                  <a:ext uri="{0D108BD9-81ED-4DB2-BD59-A6C34878D82A}">
                    <a16:rowId xmlns:a16="http://schemas.microsoft.com/office/drawing/2014/main" val="10010"/>
                  </a:ext>
                </a:extLst>
              </a:tr>
              <a:tr h="370814">
                <a:tc>
                  <a:txBody>
                    <a:bodyPr/>
                    <a:lstStyle/>
                    <a:p>
                      <a:r>
                        <a:rPr lang="en-GB" sz="1800" kern="1200" dirty="0" err="1">
                          <a:solidFill>
                            <a:schemeClr val="dk1"/>
                          </a:solidFill>
                          <a:effectLst/>
                          <a:latin typeface="+mn-lt"/>
                          <a:ea typeface="+mn-ea"/>
                          <a:cs typeface="+mn-cs"/>
                        </a:rPr>
                        <a:t>Iboot</a:t>
                      </a:r>
                      <a:r>
                        <a:rPr lang="en-GB" sz="1800" kern="1200" dirty="0">
                          <a:solidFill>
                            <a:schemeClr val="dk1"/>
                          </a:solidFill>
                          <a:effectLst/>
                          <a:latin typeface="+mn-lt"/>
                          <a:ea typeface="+mn-ea"/>
                          <a:cs typeface="+mn-cs"/>
                        </a:rPr>
                        <a:t>/(</a:t>
                      </a:r>
                      <a:r>
                        <a:rPr lang="en-GB" sz="1800" kern="1200" dirty="0" err="1">
                          <a:solidFill>
                            <a:schemeClr val="dk1"/>
                          </a:solidFill>
                          <a:effectLst/>
                          <a:latin typeface="+mn-lt"/>
                          <a:ea typeface="+mn-ea"/>
                          <a:cs typeface="+mn-cs"/>
                        </a:rPr>
                        <a:t>pboot</a:t>
                      </a:r>
                      <a:r>
                        <a:rPr lang="en-GB" sz="1800" kern="1200" dirty="0">
                          <a:solidFill>
                            <a:schemeClr val="dk1"/>
                          </a:solidFill>
                          <a:effectLst/>
                          <a:latin typeface="+mn-lt"/>
                          <a:ea typeface="+mn-ea"/>
                          <a:cs typeface="+mn-cs"/>
                        </a:rPr>
                        <a:t>, </a:t>
                      </a:r>
                      <a:r>
                        <a:rPr lang="en-GB" sz="1800" kern="1200" dirty="0" err="1">
                          <a:solidFill>
                            <a:schemeClr val="dk1"/>
                          </a:solidFill>
                          <a:effectLst/>
                          <a:latin typeface="+mn-lt"/>
                          <a:ea typeface="+mn-ea"/>
                          <a:cs typeface="+mn-cs"/>
                        </a:rPr>
                        <a:t>uboot</a:t>
                      </a:r>
                      <a:r>
                        <a:rPr lang="en-GB" sz="1800" kern="1200" dirty="0">
                          <a:solidFill>
                            <a:schemeClr val="dk1"/>
                          </a:solidFill>
                          <a:effectLst/>
                          <a:latin typeface="+mn-lt"/>
                          <a:ea typeface="+mn-ea"/>
                          <a:cs typeface="+mn-cs"/>
                        </a:rPr>
                        <a:t>, </a:t>
                      </a:r>
                      <a:r>
                        <a:rPr lang="en-GB" sz="1800" kern="1200" dirty="0" err="1">
                          <a:solidFill>
                            <a:schemeClr val="dk1"/>
                          </a:solidFill>
                          <a:effectLst/>
                          <a:latin typeface="+mn-lt"/>
                          <a:ea typeface="+mn-ea"/>
                          <a:cs typeface="+mn-cs"/>
                        </a:rPr>
                        <a:t>uboot_env</a:t>
                      </a:r>
                      <a:r>
                        <a:rPr lang="en-GB" sz="1800" kern="1200" dirty="0">
                          <a:solidFill>
                            <a:schemeClr val="dk1"/>
                          </a:solidFill>
                          <a:effectLst/>
                          <a:latin typeface="+mn-lt"/>
                          <a:ea typeface="+mn-ea"/>
                          <a:cs typeface="+mn-cs"/>
                        </a:rPr>
                        <a:t>)</a:t>
                      </a:r>
                      <a:endParaRPr lang="en-US" sz="1800" dirty="0"/>
                    </a:p>
                  </a:txBody>
                  <a:tcPr marT="45717" marB="45717"/>
                </a:tc>
                <a:tc>
                  <a:txBody>
                    <a:bodyPr/>
                    <a:lstStyle/>
                    <a:p>
                      <a:r>
                        <a:rPr lang="hr-HR" sz="1800" dirty="0"/>
                        <a:t>2</a:t>
                      </a:r>
                      <a:endParaRPr lang="en-US" sz="1800" dirty="0"/>
                    </a:p>
                  </a:txBody>
                  <a:tcPr marT="45717" marB="45717"/>
                </a:tc>
                <a:tc>
                  <a:txBody>
                    <a:bodyPr/>
                    <a:lstStyle/>
                    <a:p>
                      <a:r>
                        <a:rPr lang="hr-HR" sz="1800" dirty="0"/>
                        <a:t>XPP</a:t>
                      </a:r>
                      <a:r>
                        <a:rPr lang="en-US" sz="1800" dirty="0"/>
                        <a:t>/XCS</a:t>
                      </a:r>
                    </a:p>
                  </a:txBody>
                  <a:tcPr marT="45717" marB="45717"/>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819708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8B1290-A953-48DF-9FC6-4206FBE95613}"/>
              </a:ext>
            </a:extLst>
          </p:cNvPr>
          <p:cNvSpPr>
            <a:spLocks noGrp="1"/>
          </p:cNvSpPr>
          <p:nvPr>
            <p:ph idx="1"/>
          </p:nvPr>
        </p:nvSpPr>
        <p:spPr>
          <a:xfrm>
            <a:off x="396875" y="1800225"/>
            <a:ext cx="8351838" cy="4433888"/>
          </a:xfrm>
        </p:spPr>
        <p:txBody>
          <a:bodyPr/>
          <a:lstStyle/>
          <a:p>
            <a:pPr>
              <a:buFont typeface="Arial" charset="0"/>
              <a:buChar char="›"/>
              <a:defRPr/>
            </a:pPr>
            <a:r>
              <a:rPr lang="hr-HR" dirty="0"/>
              <a:t>LMC – </a:t>
            </a:r>
            <a:r>
              <a:rPr lang="hr-HR" dirty="0" err="1"/>
              <a:t>Load</a:t>
            </a:r>
            <a:r>
              <a:rPr lang="hr-HR" dirty="0"/>
              <a:t> module </a:t>
            </a:r>
            <a:r>
              <a:rPr lang="hr-HR" dirty="0" err="1"/>
              <a:t>container</a:t>
            </a:r>
            <a:endParaRPr lang="hr-HR" dirty="0"/>
          </a:p>
          <a:p>
            <a:pPr>
              <a:buFont typeface="Arial" charset="0"/>
              <a:buChar char="›"/>
              <a:defRPr/>
            </a:pPr>
            <a:r>
              <a:rPr lang="en-US" dirty="0"/>
              <a:t>The LMC contains all loadable SW necessary to configure and control the Radio board, including the operating system, middleware, the Radio Application and binaries to load onto the FPGAs. </a:t>
            </a:r>
            <a:endParaRPr lang="hr-HR" dirty="0"/>
          </a:p>
          <a:p>
            <a:pPr>
              <a:buFont typeface="Arial" charset="0"/>
              <a:buChar char="›"/>
              <a:defRPr/>
            </a:pPr>
            <a:endParaRPr lang="hr-HR" dirty="0"/>
          </a:p>
          <a:p>
            <a:pPr>
              <a:buFont typeface="Arial" charset="0"/>
              <a:buChar char="›"/>
              <a:defRPr/>
            </a:pPr>
            <a:r>
              <a:rPr lang="en-US" dirty="0"/>
              <a:t>All the builds use the same Radio application code, but will link in only the drivers necessary for the target HW, thus reducing the memory footprint of the application.</a:t>
            </a:r>
            <a:endParaRPr lang="hr-HR" dirty="0"/>
          </a:p>
          <a:p>
            <a:pPr>
              <a:buFont typeface="Arial" charset="0"/>
              <a:buChar char="›"/>
              <a:defRPr/>
            </a:pPr>
            <a:r>
              <a:rPr lang="en-US" b="1" dirty="0"/>
              <a:t>The rationale for building so many different LMC forms is to economize on RAM and flash.</a:t>
            </a:r>
            <a:endParaRPr lang="en-US" dirty="0"/>
          </a:p>
          <a:p>
            <a:pPr marL="0" indent="0">
              <a:buFont typeface="Arial" charset="0"/>
              <a:buNone/>
              <a:defRPr/>
            </a:pPr>
            <a:endParaRPr lang="en-US" dirty="0"/>
          </a:p>
          <a:p>
            <a:pPr>
              <a:buFont typeface="Arial" charset="0"/>
              <a:buChar char="›"/>
              <a:defRPr/>
            </a:pPr>
            <a:endParaRPr lang="en-US" dirty="0"/>
          </a:p>
          <a:p>
            <a:pPr>
              <a:buFont typeface="Arial" charset="0"/>
              <a:buChar char="›"/>
              <a:defRPr/>
            </a:pPr>
            <a:endParaRPr lang="en-US" dirty="0"/>
          </a:p>
        </p:txBody>
      </p:sp>
      <p:sp>
        <p:nvSpPr>
          <p:cNvPr id="134147" name="Title 2">
            <a:extLst>
              <a:ext uri="{FF2B5EF4-FFF2-40B4-BE49-F238E27FC236}">
                <a16:creationId xmlns:a16="http://schemas.microsoft.com/office/drawing/2014/main" id="{065F562B-225A-4BDA-BB04-34A420E9EB93}"/>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RADIO LMC</a:t>
            </a:r>
            <a:endParaRPr lang="en-US" altLang="en-US">
              <a:latin typeface="Ericsson Capital TT" panose="02000503000000020004" pitchFamily="2" charset="0"/>
            </a:endParaRPr>
          </a:p>
        </p:txBody>
      </p:sp>
    </p:spTree>
    <p:extLst>
      <p:ext uri="{BB962C8B-B14F-4D97-AF65-F5344CB8AC3E}">
        <p14:creationId xmlns:p14="http://schemas.microsoft.com/office/powerpoint/2010/main" val="30201623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07DA81-2BDD-4AD3-A328-DFB47B1C5733}"/>
              </a:ext>
            </a:extLst>
          </p:cNvPr>
          <p:cNvSpPr>
            <a:spLocks noGrp="1"/>
          </p:cNvSpPr>
          <p:nvPr>
            <p:ph idx="1"/>
          </p:nvPr>
        </p:nvSpPr>
        <p:spPr>
          <a:xfrm>
            <a:off x="396875" y="1800225"/>
            <a:ext cx="8351838" cy="4433888"/>
          </a:xfrm>
        </p:spPr>
        <p:txBody>
          <a:bodyPr/>
          <a:lstStyle/>
          <a:p>
            <a:pPr marL="0" indent="0">
              <a:buFont typeface="Arial" charset="0"/>
              <a:buNone/>
              <a:defRPr/>
            </a:pPr>
            <a:endParaRPr lang="en-US" dirty="0"/>
          </a:p>
          <a:p>
            <a:pPr>
              <a:buFont typeface="Arial" charset="0"/>
              <a:buChar char="›"/>
              <a:defRPr/>
            </a:pPr>
            <a:endParaRPr lang="en-US" dirty="0"/>
          </a:p>
          <a:p>
            <a:pPr>
              <a:buFont typeface="Arial" charset="0"/>
              <a:buChar char="›"/>
              <a:defRPr/>
            </a:pPr>
            <a:endParaRPr lang="en-US" dirty="0"/>
          </a:p>
        </p:txBody>
      </p:sp>
      <p:sp>
        <p:nvSpPr>
          <p:cNvPr id="136195" name="Title 2">
            <a:extLst>
              <a:ext uri="{FF2B5EF4-FFF2-40B4-BE49-F238E27FC236}">
                <a16:creationId xmlns:a16="http://schemas.microsoft.com/office/drawing/2014/main" id="{F6203B1B-5F49-4900-B673-F0F53F5FF29C}"/>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AUBoot</a:t>
            </a:r>
            <a:endParaRPr lang="en-US" altLang="en-US">
              <a:latin typeface="Ericsson Capital TT" panose="02000503000000020004" pitchFamily="2" charset="0"/>
            </a:endParaRPr>
          </a:p>
        </p:txBody>
      </p:sp>
      <p:sp>
        <p:nvSpPr>
          <p:cNvPr id="4" name="Content Placeholder 1">
            <a:extLst>
              <a:ext uri="{FF2B5EF4-FFF2-40B4-BE49-F238E27FC236}">
                <a16:creationId xmlns:a16="http://schemas.microsoft.com/office/drawing/2014/main" id="{B25D19C1-2D60-4BE1-A792-BB387AF8B059}"/>
              </a:ext>
            </a:extLst>
          </p:cNvPr>
          <p:cNvSpPr txBox="1">
            <a:spLocks/>
          </p:cNvSpPr>
          <p:nvPr/>
        </p:nvSpPr>
        <p:spPr bwMode="auto">
          <a:xfrm>
            <a:off x="549275" y="1952625"/>
            <a:ext cx="8351838"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Font typeface="Arial" charset="0"/>
              <a:buNone/>
              <a:defRPr/>
            </a:pPr>
            <a:endParaRPr lang="en-US" kern="0"/>
          </a:p>
          <a:p>
            <a:pPr>
              <a:defRPr/>
            </a:pPr>
            <a:endParaRPr lang="en-US" kern="0"/>
          </a:p>
          <a:p>
            <a:pPr>
              <a:defRPr/>
            </a:pPr>
            <a:endParaRPr lang="en-US" kern="0" dirty="0"/>
          </a:p>
        </p:txBody>
      </p:sp>
      <p:sp>
        <p:nvSpPr>
          <p:cNvPr id="5" name="Content Placeholder 1">
            <a:extLst>
              <a:ext uri="{FF2B5EF4-FFF2-40B4-BE49-F238E27FC236}">
                <a16:creationId xmlns:a16="http://schemas.microsoft.com/office/drawing/2014/main" id="{A529B95F-761E-457E-BFCD-345F5C1F4A0B}"/>
              </a:ext>
            </a:extLst>
          </p:cNvPr>
          <p:cNvSpPr txBox="1">
            <a:spLocks/>
          </p:cNvSpPr>
          <p:nvPr/>
        </p:nvSpPr>
        <p:spPr bwMode="auto">
          <a:xfrm>
            <a:off x="396875" y="1800225"/>
            <a:ext cx="8351838"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defRPr/>
            </a:pPr>
            <a:r>
              <a:rPr lang="hr-HR" dirty="0"/>
              <a:t>Mi</a:t>
            </a:r>
            <a:r>
              <a:rPr lang="en-GB" dirty="0" err="1"/>
              <a:t>nimized</a:t>
            </a:r>
            <a:r>
              <a:rPr lang="en-GB" dirty="0"/>
              <a:t> variant of the LMC whose task is to assist the client with loading and starting the required LMC.</a:t>
            </a:r>
            <a:endParaRPr lang="hr-HR" dirty="0"/>
          </a:p>
          <a:p>
            <a:pPr>
              <a:defRPr/>
            </a:pPr>
            <a:r>
              <a:rPr lang="hr-HR" dirty="0"/>
              <a:t>D</a:t>
            </a:r>
            <a:r>
              <a:rPr lang="en-US" dirty="0" err="1"/>
              <a:t>elivered</a:t>
            </a:r>
            <a:r>
              <a:rPr lang="en-US" dirty="0"/>
              <a:t> together with the HW as a type 2 SW.</a:t>
            </a:r>
            <a:endParaRPr lang="hr-HR" dirty="0"/>
          </a:p>
          <a:p>
            <a:pPr>
              <a:defRPr/>
            </a:pPr>
            <a:r>
              <a:rPr lang="hr-HR" dirty="0"/>
              <a:t>T</a:t>
            </a:r>
            <a:r>
              <a:rPr lang="en-US" dirty="0"/>
              <a:t>he first SW started on Radio after power-on and cold restart.</a:t>
            </a:r>
            <a:endParaRPr lang="hr-HR" dirty="0"/>
          </a:p>
          <a:p>
            <a:pPr>
              <a:defRPr/>
            </a:pPr>
            <a:endParaRPr lang="hr-HR" dirty="0"/>
          </a:p>
          <a:p>
            <a:pPr>
              <a:defRPr/>
            </a:pPr>
            <a:r>
              <a:rPr lang="hr-HR" dirty="0"/>
              <a:t>N</a:t>
            </a:r>
            <a:r>
              <a:rPr lang="en-GB" dirty="0"/>
              <a:t>o radio resources are activated by the </a:t>
            </a:r>
            <a:r>
              <a:rPr lang="en-GB" dirty="0" err="1"/>
              <a:t>AUBoot</a:t>
            </a:r>
            <a:r>
              <a:rPr lang="hr-HR" dirty="0"/>
              <a:t>.</a:t>
            </a:r>
          </a:p>
          <a:p>
            <a:pPr>
              <a:defRPr/>
            </a:pPr>
            <a:r>
              <a:rPr lang="hr-HR" dirty="0"/>
              <a:t>O</a:t>
            </a:r>
            <a:r>
              <a:rPr lang="en-GB" dirty="0" err="1"/>
              <a:t>nly</a:t>
            </a:r>
            <a:r>
              <a:rPr lang="en-GB" dirty="0"/>
              <a:t> the drivers to load the COM FPGA</a:t>
            </a:r>
            <a:r>
              <a:rPr lang="hr-HR" dirty="0"/>
              <a:t>, </a:t>
            </a:r>
            <a:r>
              <a:rPr lang="en-GB" dirty="0"/>
              <a:t>setup the LTU and the synthesizers are linked into this variant of the Radio Application.</a:t>
            </a:r>
            <a:endParaRPr lang="en-US" dirty="0"/>
          </a:p>
          <a:p>
            <a:pPr>
              <a:defRPr/>
            </a:pPr>
            <a:endParaRPr lang="hr-HR" kern="0" dirty="0"/>
          </a:p>
        </p:txBody>
      </p:sp>
    </p:spTree>
    <p:extLst>
      <p:ext uri="{BB962C8B-B14F-4D97-AF65-F5344CB8AC3E}">
        <p14:creationId xmlns:p14="http://schemas.microsoft.com/office/powerpoint/2010/main" val="30031010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552094-B242-41D3-BF07-7B62CD5E4446}"/>
              </a:ext>
            </a:extLst>
          </p:cNvPr>
          <p:cNvSpPr>
            <a:spLocks noGrp="1"/>
          </p:cNvSpPr>
          <p:nvPr>
            <p:ph idx="1"/>
          </p:nvPr>
        </p:nvSpPr>
        <p:spPr>
          <a:xfrm>
            <a:off x="396875" y="1800225"/>
            <a:ext cx="8351838" cy="4433888"/>
          </a:xfrm>
        </p:spPr>
        <p:txBody>
          <a:bodyPr/>
          <a:lstStyle/>
          <a:p>
            <a:pPr marL="0" indent="0">
              <a:buFont typeface="Arial" charset="0"/>
              <a:buNone/>
              <a:defRPr/>
            </a:pPr>
            <a:endParaRPr lang="en-US" dirty="0"/>
          </a:p>
          <a:p>
            <a:pPr>
              <a:buFont typeface="Arial" charset="0"/>
              <a:buChar char="›"/>
              <a:defRPr/>
            </a:pPr>
            <a:endParaRPr lang="en-US" dirty="0"/>
          </a:p>
          <a:p>
            <a:pPr>
              <a:buFont typeface="Arial" charset="0"/>
              <a:buChar char="›"/>
              <a:defRPr/>
            </a:pPr>
            <a:endParaRPr lang="en-US" dirty="0"/>
          </a:p>
        </p:txBody>
      </p:sp>
      <p:sp>
        <p:nvSpPr>
          <p:cNvPr id="138243" name="Title 2">
            <a:extLst>
              <a:ext uri="{FF2B5EF4-FFF2-40B4-BE49-F238E27FC236}">
                <a16:creationId xmlns:a16="http://schemas.microsoft.com/office/drawing/2014/main" id="{0D31A215-1A2D-480C-B319-CE3A0304AD2C}"/>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AUBoot (2)</a:t>
            </a:r>
            <a:endParaRPr lang="en-US" altLang="en-US">
              <a:latin typeface="Ericsson Capital TT" panose="02000503000000020004" pitchFamily="2" charset="0"/>
            </a:endParaRPr>
          </a:p>
        </p:txBody>
      </p:sp>
      <p:sp>
        <p:nvSpPr>
          <p:cNvPr id="4" name="Content Placeholder 1">
            <a:extLst>
              <a:ext uri="{FF2B5EF4-FFF2-40B4-BE49-F238E27FC236}">
                <a16:creationId xmlns:a16="http://schemas.microsoft.com/office/drawing/2014/main" id="{353C8EC3-BAFD-4B7A-8815-9FFC47B1F67E}"/>
              </a:ext>
            </a:extLst>
          </p:cNvPr>
          <p:cNvSpPr txBox="1">
            <a:spLocks/>
          </p:cNvSpPr>
          <p:nvPr/>
        </p:nvSpPr>
        <p:spPr bwMode="auto">
          <a:xfrm>
            <a:off x="549275" y="1952625"/>
            <a:ext cx="8351838"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Font typeface="Arial" charset="0"/>
              <a:buNone/>
              <a:defRPr/>
            </a:pPr>
            <a:endParaRPr lang="en-US" kern="0"/>
          </a:p>
          <a:p>
            <a:pPr>
              <a:defRPr/>
            </a:pPr>
            <a:endParaRPr lang="en-US" kern="0"/>
          </a:p>
          <a:p>
            <a:pPr>
              <a:defRPr/>
            </a:pPr>
            <a:endParaRPr lang="en-US" kern="0" dirty="0"/>
          </a:p>
        </p:txBody>
      </p:sp>
      <p:sp>
        <p:nvSpPr>
          <p:cNvPr id="5" name="Content Placeholder 1">
            <a:extLst>
              <a:ext uri="{FF2B5EF4-FFF2-40B4-BE49-F238E27FC236}">
                <a16:creationId xmlns:a16="http://schemas.microsoft.com/office/drawing/2014/main" id="{C44E7FFF-CEE4-4EF1-A23C-C8A59498B148}"/>
              </a:ext>
            </a:extLst>
          </p:cNvPr>
          <p:cNvSpPr txBox="1">
            <a:spLocks/>
          </p:cNvSpPr>
          <p:nvPr/>
        </p:nvSpPr>
        <p:spPr bwMode="auto">
          <a:xfrm>
            <a:off x="396875" y="1800225"/>
            <a:ext cx="835183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defRPr/>
            </a:pPr>
            <a:r>
              <a:rPr lang="hr-HR" dirty="0"/>
              <a:t>A </a:t>
            </a:r>
            <a:r>
              <a:rPr lang="en-US" dirty="0"/>
              <a:t>limited subset of O&amp;M procedures</a:t>
            </a:r>
            <a:r>
              <a:rPr lang="hr-HR" dirty="0"/>
              <a:t>:</a:t>
            </a:r>
            <a:endParaRPr lang="en-US" dirty="0"/>
          </a:p>
          <a:p>
            <a:pPr lvl="1">
              <a:defRPr/>
            </a:pPr>
            <a:r>
              <a:rPr lang="en-US" dirty="0">
                <a:cs typeface="Arial" charset="0"/>
              </a:rPr>
              <a:t>Fetching board capabilities</a:t>
            </a:r>
          </a:p>
          <a:p>
            <a:pPr lvl="1">
              <a:defRPr/>
            </a:pPr>
            <a:r>
              <a:rPr lang="en-US" dirty="0">
                <a:cs typeface="Arial" charset="0"/>
              </a:rPr>
              <a:t>Acquiring resources (multi-client locking)</a:t>
            </a:r>
          </a:p>
          <a:p>
            <a:pPr lvl="1">
              <a:defRPr/>
            </a:pPr>
            <a:r>
              <a:rPr lang="en-US" dirty="0">
                <a:cs typeface="Arial" charset="0"/>
              </a:rPr>
              <a:t>Fetching HW PID</a:t>
            </a:r>
          </a:p>
          <a:p>
            <a:pPr lvl="1">
              <a:defRPr/>
            </a:pPr>
            <a:r>
              <a:rPr lang="en-US" dirty="0">
                <a:cs typeface="Arial" charset="0"/>
              </a:rPr>
              <a:t>All procedures concerning the LMC (inventory list, fetching the running LMC identity, loading, selection, deleting, retrieving the compatibility list?)</a:t>
            </a:r>
          </a:p>
          <a:p>
            <a:pPr lvl="1">
              <a:defRPr/>
            </a:pPr>
            <a:r>
              <a:rPr lang="en-US" dirty="0">
                <a:cs typeface="Arial" charset="0"/>
              </a:rPr>
              <a:t>MMI/LED handling</a:t>
            </a:r>
          </a:p>
          <a:p>
            <a:pPr lvl="1">
              <a:defRPr/>
            </a:pPr>
            <a:r>
              <a:rPr lang="en-US" dirty="0">
                <a:cs typeface="Arial" charset="0"/>
              </a:rPr>
              <a:t>Setting real time clock</a:t>
            </a:r>
          </a:p>
          <a:p>
            <a:pPr>
              <a:defRPr/>
            </a:pPr>
            <a:endParaRPr lang="en-US" dirty="0"/>
          </a:p>
          <a:p>
            <a:pPr>
              <a:defRPr/>
            </a:pPr>
            <a:endParaRPr lang="hr-HR" kern="0" dirty="0"/>
          </a:p>
        </p:txBody>
      </p:sp>
    </p:spTree>
    <p:extLst>
      <p:ext uri="{BB962C8B-B14F-4D97-AF65-F5344CB8AC3E}">
        <p14:creationId xmlns:p14="http://schemas.microsoft.com/office/powerpoint/2010/main" val="18529187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710DDA-CA6C-414C-A839-8BA9FF346923}"/>
              </a:ext>
            </a:extLst>
          </p:cNvPr>
          <p:cNvSpPr>
            <a:spLocks noGrp="1"/>
          </p:cNvSpPr>
          <p:nvPr>
            <p:ph idx="1"/>
          </p:nvPr>
        </p:nvSpPr>
        <p:spPr>
          <a:xfrm>
            <a:off x="396875" y="1800225"/>
            <a:ext cx="8351838" cy="4433888"/>
          </a:xfrm>
        </p:spPr>
        <p:txBody>
          <a:bodyPr/>
          <a:lstStyle/>
          <a:p>
            <a:pPr marL="0" indent="0">
              <a:buFont typeface="Arial" charset="0"/>
              <a:buNone/>
              <a:defRPr/>
            </a:pPr>
            <a:endParaRPr lang="en-US" dirty="0"/>
          </a:p>
          <a:p>
            <a:pPr>
              <a:buFont typeface="Arial" charset="0"/>
              <a:buChar char="›"/>
              <a:defRPr/>
            </a:pPr>
            <a:endParaRPr lang="en-US" dirty="0"/>
          </a:p>
          <a:p>
            <a:pPr>
              <a:buFont typeface="Arial" charset="0"/>
              <a:buChar char="›"/>
              <a:defRPr/>
            </a:pPr>
            <a:endParaRPr lang="en-US" dirty="0"/>
          </a:p>
        </p:txBody>
      </p:sp>
      <p:sp>
        <p:nvSpPr>
          <p:cNvPr id="140291" name="Title 2">
            <a:extLst>
              <a:ext uri="{FF2B5EF4-FFF2-40B4-BE49-F238E27FC236}">
                <a16:creationId xmlns:a16="http://schemas.microsoft.com/office/drawing/2014/main" id="{C35CBB8C-1186-45BF-87FC-C927E0167BB7}"/>
              </a:ext>
            </a:extLst>
          </p:cNvPr>
          <p:cNvSpPr>
            <a:spLocks noGrp="1" noChangeArrowheads="1"/>
          </p:cNvSpPr>
          <p:nvPr>
            <p:ph type="title"/>
          </p:nvPr>
        </p:nvSpPr>
        <p:spPr>
          <a:xfrm>
            <a:off x="393700" y="239713"/>
            <a:ext cx="7494588" cy="1085850"/>
          </a:xfrm>
        </p:spPr>
        <p:txBody>
          <a:bodyPr/>
          <a:lstStyle/>
          <a:p>
            <a:r>
              <a:rPr lang="hr-HR" altLang="en-US">
                <a:latin typeface="Ericsson Capital TT" panose="02000503000000020004" pitchFamily="2" charset="0"/>
              </a:rPr>
              <a:t>Pre-installed SW (PIS)</a:t>
            </a:r>
            <a:endParaRPr lang="en-US" altLang="en-US">
              <a:latin typeface="Ericsson Capital TT" panose="02000503000000020004" pitchFamily="2" charset="0"/>
            </a:endParaRPr>
          </a:p>
        </p:txBody>
      </p:sp>
      <p:sp>
        <p:nvSpPr>
          <p:cNvPr id="4" name="Content Placeholder 1">
            <a:extLst>
              <a:ext uri="{FF2B5EF4-FFF2-40B4-BE49-F238E27FC236}">
                <a16:creationId xmlns:a16="http://schemas.microsoft.com/office/drawing/2014/main" id="{3875CB17-C796-4ADD-AD22-71704C9EA877}"/>
              </a:ext>
            </a:extLst>
          </p:cNvPr>
          <p:cNvSpPr txBox="1">
            <a:spLocks/>
          </p:cNvSpPr>
          <p:nvPr/>
        </p:nvSpPr>
        <p:spPr bwMode="auto">
          <a:xfrm>
            <a:off x="396875" y="1800225"/>
            <a:ext cx="8351838" cy="465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defRPr/>
            </a:pPr>
            <a:r>
              <a:rPr lang="en-US" kern="0" dirty="0"/>
              <a:t>Similar to the Radio Application, backwards compatible on a black box level</a:t>
            </a:r>
          </a:p>
          <a:p>
            <a:pPr>
              <a:defRPr/>
            </a:pPr>
            <a:r>
              <a:rPr lang="en-US" kern="0" dirty="0"/>
              <a:t>Distributed together with Radio HW as Type2 SW, factory loaded in flash slot 1, protected</a:t>
            </a:r>
          </a:p>
          <a:p>
            <a:pPr>
              <a:defRPr/>
            </a:pPr>
            <a:endParaRPr lang="en-US" kern="0" dirty="0"/>
          </a:p>
          <a:p>
            <a:pPr>
              <a:defRPr/>
            </a:pPr>
            <a:r>
              <a:rPr lang="en-US" dirty="0"/>
              <a:t>PIS is loaded into RAM and started if there is no other suitable Radio Application LMC available in the base station.</a:t>
            </a:r>
          </a:p>
          <a:p>
            <a:pPr>
              <a:defRPr/>
            </a:pPr>
            <a:endParaRPr lang="en-US" kern="0" dirty="0"/>
          </a:p>
          <a:p>
            <a:pPr>
              <a:defRPr/>
            </a:pPr>
            <a:r>
              <a:rPr lang="en-US" kern="0" dirty="0"/>
              <a:t>The goal is to enable selling of new radio HW (which requires new SW) to customers running older SW</a:t>
            </a:r>
          </a:p>
        </p:txBody>
      </p:sp>
    </p:spTree>
    <p:extLst>
      <p:ext uri="{BB962C8B-B14F-4D97-AF65-F5344CB8AC3E}">
        <p14:creationId xmlns:p14="http://schemas.microsoft.com/office/powerpoint/2010/main" val="12562413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Design WoW</a:t>
            </a:r>
          </a:p>
        </p:txBody>
      </p:sp>
    </p:spTree>
    <p:extLst>
      <p:ext uri="{BB962C8B-B14F-4D97-AF65-F5344CB8AC3E}">
        <p14:creationId xmlns:p14="http://schemas.microsoft.com/office/powerpoint/2010/main" val="37834219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4"/>
          <p:cNvSpPr>
            <a:spLocks noGrp="1"/>
          </p:cNvSpPr>
          <p:nvPr>
            <p:ph idx="1"/>
          </p:nvPr>
        </p:nvSpPr>
        <p:spPr>
          <a:xfrm>
            <a:off x="396875" y="1645921"/>
            <a:ext cx="5732992" cy="3357880"/>
          </a:xfrm>
        </p:spPr>
        <p:txBody>
          <a:bodyPr/>
          <a:lstStyle/>
          <a:p>
            <a:pPr marL="0" indent="0" eaLnBrk="1" hangingPunct="1">
              <a:buNone/>
            </a:pPr>
            <a:r>
              <a:rPr lang="en-US" sz="2000" dirty="0"/>
              <a:t>we needed to improve HW/SW decoupling and that we should implement a HALI-1 interface. Furthermore, it was also driven by new modelized SW architect.</a:t>
            </a:r>
            <a:br>
              <a:rPr lang="en-US" sz="2000" dirty="0"/>
            </a:br>
            <a:br>
              <a:rPr lang="en-US" sz="2000" dirty="0"/>
            </a:br>
            <a:r>
              <a:rPr lang="en-US" sz="2000" dirty="0"/>
              <a:t>According to the system definition, the HALI-1 interface is an interface towards low level device drivers. It would facilitate replacement of one device with a device of a similar class, e.g. replace an SPI connected ADC with another one.</a:t>
            </a:r>
          </a:p>
          <a:p>
            <a:pPr marL="0" indent="0" eaLnBrk="1" hangingPunct="1">
              <a:buNone/>
            </a:pPr>
            <a:br>
              <a:rPr lang="en-US" sz="2000" b="1" dirty="0"/>
            </a:br>
            <a:endParaRPr lang="en-US" sz="2000" b="1" dirty="0"/>
          </a:p>
        </p:txBody>
      </p:sp>
      <p:sp>
        <p:nvSpPr>
          <p:cNvPr id="4099" name="Title 3"/>
          <p:cNvSpPr>
            <a:spLocks noGrp="1"/>
          </p:cNvSpPr>
          <p:nvPr>
            <p:ph type="title"/>
          </p:nvPr>
        </p:nvSpPr>
        <p:spPr>
          <a:xfrm>
            <a:off x="393700" y="239713"/>
            <a:ext cx="7494588" cy="1085850"/>
          </a:xfrm>
        </p:spPr>
        <p:txBody>
          <a:bodyPr/>
          <a:lstStyle/>
          <a:p>
            <a:pPr eaLnBrk="1" hangingPunct="1"/>
            <a:r>
              <a:rPr lang="en-US">
                <a:latin typeface="Ericsson Capital TT" pitchFamily="2" charset="0"/>
              </a:rPr>
              <a:t>How it all started</a:t>
            </a:r>
          </a:p>
        </p:txBody>
      </p:sp>
      <p:sp>
        <p:nvSpPr>
          <p:cNvPr id="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Content Placeholder 4"/>
          <p:cNvSpPr txBox="1">
            <a:spLocks/>
          </p:cNvSpPr>
          <p:nvPr/>
        </p:nvSpPr>
        <p:spPr bwMode="auto">
          <a:xfrm>
            <a:off x="391796" y="5353050"/>
            <a:ext cx="8438832" cy="66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eaLnBrk="1" hangingPunct="1">
              <a:buFont typeface="Arial" charset="0"/>
              <a:buNone/>
            </a:pPr>
            <a:r>
              <a:rPr lang="en-US" sz="2000" b="1" dirty="0"/>
              <a:t>The general idea was that HALI-1 would make it easier to support new radio variants.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766" y="1455964"/>
            <a:ext cx="3068457" cy="2773136"/>
          </a:xfrm>
          <a:prstGeom prst="rect">
            <a:avLst/>
          </a:prstGeom>
        </p:spPr>
      </p:pic>
    </p:spTree>
    <p:extLst>
      <p:ext uri="{BB962C8B-B14F-4D97-AF65-F5344CB8AC3E}">
        <p14:creationId xmlns:p14="http://schemas.microsoft.com/office/powerpoint/2010/main" val="39861473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4"/>
          <p:cNvSpPr>
            <a:spLocks noGrp="1"/>
          </p:cNvSpPr>
          <p:nvPr>
            <p:ph idx="1"/>
          </p:nvPr>
        </p:nvSpPr>
        <p:spPr>
          <a:xfrm>
            <a:off x="396875" y="1455419"/>
            <a:ext cx="8351838" cy="4967605"/>
          </a:xfrm>
        </p:spPr>
        <p:txBody>
          <a:bodyPr/>
          <a:lstStyle/>
          <a:p>
            <a:pPr marL="0" indent="0" eaLnBrk="1" hangingPunct="1">
              <a:buNone/>
              <a:defRPr/>
            </a:pPr>
            <a:r>
              <a:rPr lang="en-US" dirty="0"/>
              <a:t>Device driver interface already exist. It wasn’t a problem to support new devices. But </a:t>
            </a:r>
            <a:r>
              <a:rPr lang="en-US" b="1" dirty="0"/>
              <a:t>We want to have an interface on a slightly higher level of abstraction where the objects were not devices but “resources” with a property.</a:t>
            </a:r>
          </a:p>
          <a:p>
            <a:pPr marL="0" indent="0" eaLnBrk="1" hangingPunct="1">
              <a:buNone/>
              <a:defRPr/>
            </a:pPr>
            <a:endParaRPr lang="en-US" sz="1800" dirty="0"/>
          </a:p>
          <a:p>
            <a:pPr marL="0" indent="0" eaLnBrk="1" hangingPunct="1">
              <a:buNone/>
              <a:defRPr/>
            </a:pPr>
            <a:r>
              <a:rPr lang="en-US" dirty="0"/>
              <a:t>Our experiences with the radio told us that the device oriented interface isn’t enough to hide common HW changes which are bigger than just the replacement of a device.</a:t>
            </a:r>
          </a:p>
          <a:p>
            <a:pPr marL="0" indent="0" eaLnBrk="1" hangingPunct="1">
              <a:buFont typeface="Arial" charset="0"/>
              <a:buNone/>
              <a:defRPr/>
            </a:pPr>
            <a:endParaRPr lang="en-US" dirty="0"/>
          </a:p>
        </p:txBody>
      </p:sp>
      <p:sp>
        <p:nvSpPr>
          <p:cNvPr id="5123" name="Title 3"/>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Old story</a:t>
            </a:r>
          </a:p>
        </p:txBody>
      </p:sp>
    </p:spTree>
    <p:extLst>
      <p:ext uri="{BB962C8B-B14F-4D97-AF65-F5344CB8AC3E}">
        <p14:creationId xmlns:p14="http://schemas.microsoft.com/office/powerpoint/2010/main" val="3776649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4"/>
          <p:cNvSpPr>
            <a:spLocks noGrp="1"/>
          </p:cNvSpPr>
          <p:nvPr>
            <p:ph idx="1"/>
          </p:nvPr>
        </p:nvSpPr>
        <p:spPr>
          <a:xfrm>
            <a:off x="393700" y="4183063"/>
            <a:ext cx="8351838" cy="2460625"/>
          </a:xfrm>
        </p:spPr>
        <p:txBody>
          <a:bodyPr/>
          <a:lstStyle/>
          <a:p>
            <a:pPr eaLnBrk="1" hangingPunct="1"/>
            <a:r>
              <a:rPr lang="en-US" dirty="0"/>
              <a:t>The DPD can be in the Xenon or in an FPGA, it’s not the chip we want to publish, it’s the DPD block.</a:t>
            </a:r>
          </a:p>
          <a:p>
            <a:pPr eaLnBrk="1" hangingPunct="1"/>
            <a:r>
              <a:rPr lang="en-US" dirty="0"/>
              <a:t>Two 4-channel ADCs can be replaced with one 8-channel ADC. It’s the channels (I/</a:t>
            </a:r>
            <a:r>
              <a:rPr lang="en-US" dirty="0" err="1"/>
              <a:t>Os</a:t>
            </a:r>
            <a:r>
              <a:rPr lang="en-US" dirty="0"/>
              <a:t>) that are common between designs, not the number of devices.</a:t>
            </a:r>
          </a:p>
        </p:txBody>
      </p:sp>
      <p:sp>
        <p:nvSpPr>
          <p:cNvPr id="14339" name="Title 3"/>
          <p:cNvSpPr>
            <a:spLocks noGrp="1"/>
          </p:cNvSpPr>
          <p:nvPr>
            <p:ph type="title"/>
          </p:nvPr>
        </p:nvSpPr>
        <p:spPr>
          <a:xfrm>
            <a:off x="393700" y="239713"/>
            <a:ext cx="7494588" cy="1085850"/>
          </a:xfrm>
        </p:spPr>
        <p:txBody>
          <a:bodyPr/>
          <a:lstStyle/>
          <a:p>
            <a:pPr eaLnBrk="1" hangingPunct="1"/>
            <a:r>
              <a:rPr lang="en-US">
                <a:latin typeface="Ericsson Capital TT" pitchFamily="2" charset="0"/>
              </a:rPr>
              <a:t>Level of Abstraction</a:t>
            </a:r>
          </a:p>
        </p:txBody>
      </p:sp>
      <p:sp>
        <p:nvSpPr>
          <p:cNvPr id="14340" name="Rounded Rectangle 3"/>
          <p:cNvSpPr>
            <a:spLocks noChangeArrowheads="1"/>
          </p:cNvSpPr>
          <p:nvPr/>
        </p:nvSpPr>
        <p:spPr bwMode="auto">
          <a:xfrm>
            <a:off x="1541463" y="3181350"/>
            <a:ext cx="762000" cy="762000"/>
          </a:xfrm>
          <a:prstGeom prst="roundRect">
            <a:avLst>
              <a:gd name="adj" fmla="val 16667"/>
            </a:avLst>
          </a:prstGeom>
          <a:solidFill>
            <a:schemeClr val="accent1"/>
          </a:solidFill>
          <a:ln w="12700" algn="ctr">
            <a:solidFill>
              <a:schemeClr val="tx1"/>
            </a:solidFill>
            <a:round/>
            <a:headEnd/>
            <a:tailEnd/>
          </a:ln>
        </p:spPr>
        <p:txBody>
          <a:bodyPr wrap="none" lIns="72000" rIns="72000" anchor="ctr"/>
          <a:lstStyle/>
          <a:p>
            <a:pPr algn="ctr">
              <a:spcBef>
                <a:spcPct val="50000"/>
              </a:spcBef>
            </a:pPr>
            <a:r>
              <a:rPr lang="en-US" sz="1800" dirty="0">
                <a:solidFill>
                  <a:schemeClr val="bg1"/>
                </a:solidFill>
              </a:rPr>
              <a:t>Xenon</a:t>
            </a:r>
          </a:p>
        </p:txBody>
      </p:sp>
      <p:sp>
        <p:nvSpPr>
          <p:cNvPr id="14341" name="Rectangle 5"/>
          <p:cNvSpPr>
            <a:spLocks noChangeArrowheads="1"/>
          </p:cNvSpPr>
          <p:nvPr/>
        </p:nvSpPr>
        <p:spPr bwMode="auto">
          <a:xfrm>
            <a:off x="1585913" y="2000250"/>
            <a:ext cx="671512" cy="593725"/>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800">
                <a:solidFill>
                  <a:schemeClr val="bg1"/>
                </a:solidFill>
              </a:rPr>
              <a:t>DPD</a:t>
            </a:r>
          </a:p>
        </p:txBody>
      </p:sp>
      <p:sp>
        <p:nvSpPr>
          <p:cNvPr id="14342" name="Rounded Rectangle 8"/>
          <p:cNvSpPr>
            <a:spLocks noChangeArrowheads="1"/>
          </p:cNvSpPr>
          <p:nvPr/>
        </p:nvSpPr>
        <p:spPr bwMode="auto">
          <a:xfrm>
            <a:off x="2668588" y="3181350"/>
            <a:ext cx="762000" cy="762000"/>
          </a:xfrm>
          <a:prstGeom prst="roundRect">
            <a:avLst>
              <a:gd name="adj" fmla="val 16667"/>
            </a:avLst>
          </a:prstGeom>
          <a:solidFill>
            <a:schemeClr val="accent2"/>
          </a:solidFill>
          <a:ln w="12700" algn="ctr">
            <a:solidFill>
              <a:schemeClr val="tx1"/>
            </a:solidFill>
            <a:round/>
            <a:headEnd/>
            <a:tailEnd/>
          </a:ln>
        </p:spPr>
        <p:txBody>
          <a:bodyPr wrap="none" lIns="72000" rIns="72000" anchor="ctr"/>
          <a:lstStyle/>
          <a:p>
            <a:pPr algn="ctr">
              <a:spcBef>
                <a:spcPct val="50000"/>
              </a:spcBef>
            </a:pPr>
            <a:r>
              <a:rPr lang="en-US" sz="1800">
                <a:solidFill>
                  <a:schemeClr val="bg1"/>
                </a:solidFill>
              </a:rPr>
              <a:t>FPGA</a:t>
            </a:r>
          </a:p>
        </p:txBody>
      </p:sp>
      <p:cxnSp>
        <p:nvCxnSpPr>
          <p:cNvPr id="14343" name="Elbow Connector 12"/>
          <p:cNvCxnSpPr>
            <a:cxnSpLocks noChangeShapeType="1"/>
            <a:stCxn id="14341" idx="2"/>
            <a:endCxn id="14340" idx="0"/>
          </p:cNvCxnSpPr>
          <p:nvPr/>
        </p:nvCxnSpPr>
        <p:spPr bwMode="auto">
          <a:xfrm rot="5400000">
            <a:off x="1628775" y="2887663"/>
            <a:ext cx="587375" cy="0"/>
          </a:xfrm>
          <a:prstGeom prst="bentConnector3">
            <a:avLst>
              <a:gd name="adj1" fmla="val 50000"/>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cxnSp>
        <p:nvCxnSpPr>
          <p:cNvPr id="14344" name="Straight Connector 17"/>
          <p:cNvCxnSpPr>
            <a:cxnSpLocks noChangeShapeType="1"/>
            <a:stCxn id="14341" idx="0"/>
          </p:cNvCxnSpPr>
          <p:nvPr/>
        </p:nvCxnSpPr>
        <p:spPr bwMode="auto">
          <a:xfrm flipV="1">
            <a:off x="1922463" y="1512888"/>
            <a:ext cx="0" cy="487362"/>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345" name="Straight Connector 22"/>
          <p:cNvCxnSpPr>
            <a:cxnSpLocks noChangeShapeType="1"/>
          </p:cNvCxnSpPr>
          <p:nvPr/>
        </p:nvCxnSpPr>
        <p:spPr bwMode="auto">
          <a:xfrm>
            <a:off x="1381125" y="2887663"/>
            <a:ext cx="71374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4346" name="Straight Connector 25"/>
          <p:cNvCxnSpPr>
            <a:cxnSpLocks noChangeShapeType="1"/>
          </p:cNvCxnSpPr>
          <p:nvPr/>
        </p:nvCxnSpPr>
        <p:spPr bwMode="auto">
          <a:xfrm>
            <a:off x="1381125" y="1744663"/>
            <a:ext cx="7137400" cy="1111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4347" name="TextBox 24"/>
          <p:cNvSpPr txBox="1">
            <a:spLocks noChangeArrowheads="1"/>
          </p:cNvSpPr>
          <p:nvPr/>
        </p:nvSpPr>
        <p:spPr bwMode="auto">
          <a:xfrm>
            <a:off x="430213" y="2565400"/>
            <a:ext cx="88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en-US" sz="1800"/>
              <a:t>Device</a:t>
            </a:r>
            <a:br>
              <a:rPr lang="en-US" sz="1800"/>
            </a:br>
            <a:r>
              <a:rPr lang="en-US" sz="1800"/>
              <a:t>level</a:t>
            </a:r>
          </a:p>
        </p:txBody>
      </p:sp>
      <p:sp>
        <p:nvSpPr>
          <p:cNvPr id="14348" name="TextBox 27"/>
          <p:cNvSpPr txBox="1">
            <a:spLocks noChangeArrowheads="1"/>
          </p:cNvSpPr>
          <p:nvPr/>
        </p:nvSpPr>
        <p:spPr bwMode="auto">
          <a:xfrm>
            <a:off x="288925" y="1422400"/>
            <a:ext cx="1171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r>
              <a:rPr lang="en-US" sz="1800"/>
              <a:t>Resource</a:t>
            </a:r>
            <a:br>
              <a:rPr lang="en-US" sz="1800"/>
            </a:br>
            <a:r>
              <a:rPr lang="en-US" sz="1800"/>
              <a:t>level</a:t>
            </a:r>
          </a:p>
        </p:txBody>
      </p:sp>
      <p:sp>
        <p:nvSpPr>
          <p:cNvPr id="14349" name="Rectangle 28"/>
          <p:cNvSpPr>
            <a:spLocks noChangeArrowheads="1"/>
          </p:cNvSpPr>
          <p:nvPr/>
        </p:nvSpPr>
        <p:spPr bwMode="auto">
          <a:xfrm>
            <a:off x="2714625" y="2000250"/>
            <a:ext cx="669925" cy="593725"/>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800">
                <a:solidFill>
                  <a:schemeClr val="bg1"/>
                </a:solidFill>
              </a:rPr>
              <a:t>DPD</a:t>
            </a:r>
          </a:p>
        </p:txBody>
      </p:sp>
      <p:cxnSp>
        <p:nvCxnSpPr>
          <p:cNvPr id="14350" name="Elbow Connector 29"/>
          <p:cNvCxnSpPr>
            <a:cxnSpLocks noChangeShapeType="1"/>
          </p:cNvCxnSpPr>
          <p:nvPr/>
        </p:nvCxnSpPr>
        <p:spPr bwMode="auto">
          <a:xfrm rot="5400000">
            <a:off x="2760662" y="2887663"/>
            <a:ext cx="587375" cy="0"/>
          </a:xfrm>
          <a:prstGeom prst="bentConnector3">
            <a:avLst>
              <a:gd name="adj1" fmla="val 50000"/>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cxnSp>
        <p:nvCxnSpPr>
          <p:cNvPr id="14351" name="Straight Connector 30"/>
          <p:cNvCxnSpPr>
            <a:cxnSpLocks noChangeShapeType="1"/>
          </p:cNvCxnSpPr>
          <p:nvPr/>
        </p:nvCxnSpPr>
        <p:spPr bwMode="auto">
          <a:xfrm flipV="1">
            <a:off x="3049588" y="1501775"/>
            <a:ext cx="0" cy="487363"/>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352" name="Rounded Rectangle 26"/>
          <p:cNvSpPr>
            <a:spLocks noChangeArrowheads="1"/>
          </p:cNvSpPr>
          <p:nvPr/>
        </p:nvSpPr>
        <p:spPr bwMode="auto">
          <a:xfrm>
            <a:off x="4583113" y="3175000"/>
            <a:ext cx="639762" cy="546100"/>
          </a:xfrm>
          <a:prstGeom prst="roundRect">
            <a:avLst>
              <a:gd name="adj" fmla="val 16667"/>
            </a:avLst>
          </a:prstGeom>
          <a:solidFill>
            <a:srgbClr val="FF0000"/>
          </a:solidFill>
          <a:ln w="12700" algn="ctr">
            <a:solidFill>
              <a:schemeClr val="tx1"/>
            </a:solidFill>
            <a:round/>
            <a:headEnd/>
            <a:tailEnd/>
          </a:ln>
        </p:spPr>
        <p:txBody>
          <a:bodyPr wrap="none" lIns="72000" rIns="72000" anchor="ctr"/>
          <a:lstStyle/>
          <a:p>
            <a:pPr algn="ctr">
              <a:spcBef>
                <a:spcPct val="50000"/>
              </a:spcBef>
            </a:pPr>
            <a:r>
              <a:rPr lang="en-US" sz="1400">
                <a:solidFill>
                  <a:schemeClr val="bg1"/>
                </a:solidFill>
              </a:rPr>
              <a:t>ADC</a:t>
            </a:r>
            <a:br>
              <a:rPr lang="en-US" sz="1400">
                <a:solidFill>
                  <a:schemeClr val="bg1"/>
                </a:solidFill>
              </a:rPr>
            </a:br>
            <a:r>
              <a:rPr lang="en-US" sz="1400">
                <a:solidFill>
                  <a:schemeClr val="bg1"/>
                </a:solidFill>
              </a:rPr>
              <a:t>4 ch</a:t>
            </a:r>
          </a:p>
        </p:txBody>
      </p:sp>
      <p:sp>
        <p:nvSpPr>
          <p:cNvPr id="14353" name="Rounded Rectangle 32"/>
          <p:cNvSpPr>
            <a:spLocks noChangeArrowheads="1"/>
          </p:cNvSpPr>
          <p:nvPr/>
        </p:nvSpPr>
        <p:spPr bwMode="auto">
          <a:xfrm>
            <a:off x="5449888" y="3175000"/>
            <a:ext cx="639762" cy="546100"/>
          </a:xfrm>
          <a:prstGeom prst="roundRect">
            <a:avLst>
              <a:gd name="adj" fmla="val 16667"/>
            </a:avLst>
          </a:prstGeom>
          <a:solidFill>
            <a:srgbClr val="FF0000"/>
          </a:solidFill>
          <a:ln w="12700" algn="ctr">
            <a:solidFill>
              <a:schemeClr val="tx1"/>
            </a:solidFill>
            <a:round/>
            <a:headEnd/>
            <a:tailEnd/>
          </a:ln>
        </p:spPr>
        <p:txBody>
          <a:bodyPr wrap="none" lIns="72000" rIns="72000" anchor="ctr"/>
          <a:lstStyle/>
          <a:p>
            <a:pPr algn="ctr">
              <a:spcBef>
                <a:spcPct val="50000"/>
              </a:spcBef>
            </a:pPr>
            <a:r>
              <a:rPr lang="en-US" sz="1400">
                <a:solidFill>
                  <a:schemeClr val="bg1"/>
                </a:solidFill>
              </a:rPr>
              <a:t>ADC</a:t>
            </a:r>
            <a:br>
              <a:rPr lang="en-US" sz="1400">
                <a:solidFill>
                  <a:schemeClr val="bg1"/>
                </a:solidFill>
              </a:rPr>
            </a:br>
            <a:r>
              <a:rPr lang="en-US" sz="1400">
                <a:solidFill>
                  <a:schemeClr val="bg1"/>
                </a:solidFill>
              </a:rPr>
              <a:t>4 ch</a:t>
            </a:r>
          </a:p>
        </p:txBody>
      </p:sp>
      <p:sp>
        <p:nvSpPr>
          <p:cNvPr id="14354" name="Rounded Rectangle 33"/>
          <p:cNvSpPr>
            <a:spLocks noChangeArrowheads="1"/>
          </p:cNvSpPr>
          <p:nvPr/>
        </p:nvSpPr>
        <p:spPr bwMode="auto">
          <a:xfrm>
            <a:off x="6694488" y="3175000"/>
            <a:ext cx="936625" cy="546100"/>
          </a:xfrm>
          <a:prstGeom prst="roundRect">
            <a:avLst>
              <a:gd name="adj" fmla="val 16667"/>
            </a:avLst>
          </a:prstGeom>
          <a:solidFill>
            <a:srgbClr val="FF0000"/>
          </a:solidFill>
          <a:ln w="12700" algn="ctr">
            <a:solidFill>
              <a:schemeClr val="tx1"/>
            </a:solidFill>
            <a:round/>
            <a:headEnd/>
            <a:tailEnd/>
          </a:ln>
        </p:spPr>
        <p:txBody>
          <a:bodyPr wrap="none" lIns="72000" rIns="72000" anchor="ctr"/>
          <a:lstStyle/>
          <a:p>
            <a:pPr algn="ctr">
              <a:spcBef>
                <a:spcPct val="50000"/>
              </a:spcBef>
            </a:pPr>
            <a:r>
              <a:rPr lang="en-US" sz="1400" dirty="0">
                <a:solidFill>
                  <a:schemeClr val="bg1"/>
                </a:solidFill>
              </a:rPr>
              <a:t>ADC</a:t>
            </a:r>
            <a:br>
              <a:rPr lang="en-US" sz="1400" dirty="0">
                <a:solidFill>
                  <a:schemeClr val="bg1"/>
                </a:solidFill>
              </a:rPr>
            </a:br>
            <a:r>
              <a:rPr lang="en-US" sz="1400" dirty="0">
                <a:solidFill>
                  <a:schemeClr val="bg1"/>
                </a:solidFill>
              </a:rPr>
              <a:t>8 </a:t>
            </a:r>
            <a:r>
              <a:rPr lang="en-US" sz="1400" dirty="0" err="1">
                <a:solidFill>
                  <a:schemeClr val="bg1"/>
                </a:solidFill>
              </a:rPr>
              <a:t>ch</a:t>
            </a:r>
            <a:endParaRPr lang="en-US" sz="1400" dirty="0">
              <a:solidFill>
                <a:schemeClr val="bg1"/>
              </a:solidFill>
            </a:endParaRPr>
          </a:p>
        </p:txBody>
      </p:sp>
      <p:sp>
        <p:nvSpPr>
          <p:cNvPr id="14355" name="Rectangle 34"/>
          <p:cNvSpPr>
            <a:spLocks noChangeArrowheads="1"/>
          </p:cNvSpPr>
          <p:nvPr/>
        </p:nvSpPr>
        <p:spPr bwMode="auto">
          <a:xfrm>
            <a:off x="4632325" y="2068513"/>
            <a:ext cx="541338" cy="438150"/>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600">
                <a:solidFill>
                  <a:schemeClr val="bg1"/>
                </a:solidFill>
              </a:rPr>
              <a:t>Temp</a:t>
            </a:r>
          </a:p>
        </p:txBody>
      </p:sp>
      <p:sp>
        <p:nvSpPr>
          <p:cNvPr id="14356" name="Rectangle 35"/>
          <p:cNvSpPr>
            <a:spLocks noChangeArrowheads="1"/>
          </p:cNvSpPr>
          <p:nvPr/>
        </p:nvSpPr>
        <p:spPr bwMode="auto">
          <a:xfrm>
            <a:off x="5487988" y="2068513"/>
            <a:ext cx="541337" cy="438150"/>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600">
                <a:solidFill>
                  <a:schemeClr val="bg1"/>
                </a:solidFill>
              </a:rPr>
              <a:t>LNA</a:t>
            </a:r>
          </a:p>
        </p:txBody>
      </p:sp>
      <p:cxnSp>
        <p:nvCxnSpPr>
          <p:cNvPr id="14357" name="Elbow Connector 39"/>
          <p:cNvCxnSpPr>
            <a:cxnSpLocks noChangeShapeType="1"/>
            <a:endCxn id="14352" idx="0"/>
          </p:cNvCxnSpPr>
          <p:nvPr/>
        </p:nvCxnSpPr>
        <p:spPr bwMode="auto">
          <a:xfrm rot="5400000">
            <a:off x="4569619" y="2840832"/>
            <a:ext cx="668337" cy="0"/>
          </a:xfrm>
          <a:prstGeom prst="bentConnector3">
            <a:avLst>
              <a:gd name="adj1" fmla="val 50000"/>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cxnSp>
        <p:nvCxnSpPr>
          <p:cNvPr id="14358" name="Straight Connector 41"/>
          <p:cNvCxnSpPr>
            <a:cxnSpLocks noChangeShapeType="1"/>
          </p:cNvCxnSpPr>
          <p:nvPr/>
        </p:nvCxnSpPr>
        <p:spPr bwMode="auto">
          <a:xfrm flipV="1">
            <a:off x="4903788" y="1490663"/>
            <a:ext cx="0" cy="566737"/>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359" name="Straight Connector 44"/>
          <p:cNvCxnSpPr>
            <a:cxnSpLocks noChangeShapeType="1"/>
          </p:cNvCxnSpPr>
          <p:nvPr/>
        </p:nvCxnSpPr>
        <p:spPr bwMode="auto">
          <a:xfrm flipV="1">
            <a:off x="5764213" y="1501775"/>
            <a:ext cx="0" cy="56673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360" name="Rectangle 45"/>
          <p:cNvSpPr>
            <a:spLocks noChangeArrowheads="1"/>
          </p:cNvSpPr>
          <p:nvPr/>
        </p:nvSpPr>
        <p:spPr bwMode="auto">
          <a:xfrm>
            <a:off x="6492875" y="2070100"/>
            <a:ext cx="539750" cy="438150"/>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600">
                <a:solidFill>
                  <a:schemeClr val="bg1"/>
                </a:solidFill>
              </a:rPr>
              <a:t>Temp</a:t>
            </a:r>
          </a:p>
        </p:txBody>
      </p:sp>
      <p:sp>
        <p:nvSpPr>
          <p:cNvPr id="14361" name="Rectangle 46"/>
          <p:cNvSpPr>
            <a:spLocks noChangeArrowheads="1"/>
          </p:cNvSpPr>
          <p:nvPr/>
        </p:nvSpPr>
        <p:spPr bwMode="auto">
          <a:xfrm>
            <a:off x="7218363" y="2070100"/>
            <a:ext cx="539750" cy="438150"/>
          </a:xfrm>
          <a:prstGeom prst="rect">
            <a:avLst/>
          </a:prstGeom>
          <a:solidFill>
            <a:schemeClr val="tx2"/>
          </a:solidFill>
          <a:ln w="12700" algn="ctr">
            <a:solidFill>
              <a:schemeClr val="tx1"/>
            </a:solidFill>
            <a:round/>
            <a:headEnd/>
            <a:tailEnd/>
          </a:ln>
        </p:spPr>
        <p:txBody>
          <a:bodyPr wrap="none" lIns="72000" rIns="72000" anchor="ctr"/>
          <a:lstStyle/>
          <a:p>
            <a:pPr algn="ctr">
              <a:spcBef>
                <a:spcPct val="50000"/>
              </a:spcBef>
            </a:pPr>
            <a:r>
              <a:rPr lang="en-US" sz="1600">
                <a:solidFill>
                  <a:schemeClr val="bg1"/>
                </a:solidFill>
              </a:rPr>
              <a:t>LNA</a:t>
            </a:r>
          </a:p>
        </p:txBody>
      </p:sp>
      <p:cxnSp>
        <p:nvCxnSpPr>
          <p:cNvPr id="14362" name="Straight Connector 47"/>
          <p:cNvCxnSpPr>
            <a:cxnSpLocks noChangeShapeType="1"/>
          </p:cNvCxnSpPr>
          <p:nvPr/>
        </p:nvCxnSpPr>
        <p:spPr bwMode="auto">
          <a:xfrm flipV="1">
            <a:off x="6762750" y="1501775"/>
            <a:ext cx="0" cy="56673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363" name="Straight Connector 48"/>
          <p:cNvCxnSpPr>
            <a:cxnSpLocks noChangeShapeType="1"/>
          </p:cNvCxnSpPr>
          <p:nvPr/>
        </p:nvCxnSpPr>
        <p:spPr bwMode="auto">
          <a:xfrm flipV="1">
            <a:off x="7488238" y="1501775"/>
            <a:ext cx="0" cy="56673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364" name="Elbow Connector 49"/>
          <p:cNvCxnSpPr>
            <a:cxnSpLocks noChangeShapeType="1"/>
            <a:stCxn id="14360" idx="2"/>
          </p:cNvCxnSpPr>
          <p:nvPr/>
        </p:nvCxnSpPr>
        <p:spPr bwMode="auto">
          <a:xfrm rot="16200000" flipH="1">
            <a:off x="6564312" y="2706687"/>
            <a:ext cx="666751" cy="269875"/>
          </a:xfrm>
          <a:prstGeom prst="bentConnector3">
            <a:avLst>
              <a:gd name="adj1" fmla="val 32857"/>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cxnSp>
        <p:nvCxnSpPr>
          <p:cNvPr id="14365" name="Elbow Connector 52"/>
          <p:cNvCxnSpPr>
            <a:cxnSpLocks noChangeShapeType="1"/>
            <a:stCxn id="14361" idx="2"/>
          </p:cNvCxnSpPr>
          <p:nvPr/>
        </p:nvCxnSpPr>
        <p:spPr bwMode="auto">
          <a:xfrm rot="5400000">
            <a:off x="7073504" y="2760266"/>
            <a:ext cx="666751" cy="162719"/>
          </a:xfrm>
          <a:prstGeom prst="bentConnector3">
            <a:avLst>
              <a:gd name="adj1" fmla="val 32857"/>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cxnSp>
        <p:nvCxnSpPr>
          <p:cNvPr id="14366" name="Elbow Connector 37"/>
          <p:cNvCxnSpPr>
            <a:cxnSpLocks noChangeShapeType="1"/>
          </p:cNvCxnSpPr>
          <p:nvPr/>
        </p:nvCxnSpPr>
        <p:spPr bwMode="auto">
          <a:xfrm rot="5400000">
            <a:off x="5435600" y="2840038"/>
            <a:ext cx="669925" cy="0"/>
          </a:xfrm>
          <a:prstGeom prst="bentConnector3">
            <a:avLst>
              <a:gd name="adj1" fmla="val 50000"/>
            </a:avLst>
          </a:prstGeom>
          <a:noFill/>
          <a:ln w="12700" algn="ctr">
            <a:solidFill>
              <a:schemeClr val="tx1"/>
            </a:solidFill>
            <a:prstDash val="dash"/>
            <a:round/>
            <a:headEnd type="diamond" w="lg" len="lg"/>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33302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Content Placeholder 1"/>
          <p:cNvSpPr>
            <a:spLocks noGrp="1"/>
          </p:cNvSpPr>
          <p:nvPr>
            <p:ph idx="1"/>
          </p:nvPr>
        </p:nvSpPr>
        <p:spPr>
          <a:xfrm>
            <a:off x="396875" y="1668781"/>
            <a:ext cx="8351838" cy="4772840"/>
          </a:xfrm>
        </p:spPr>
        <p:txBody>
          <a:bodyPr/>
          <a:lstStyle/>
          <a:p>
            <a:pPr marL="0" indent="0" eaLnBrk="1" hangingPunct="1">
              <a:buNone/>
            </a:pPr>
            <a:r>
              <a:rPr lang="en-US" dirty="0"/>
              <a:t>Eventually there was a consensus where the higher abstraction level of our driver interface, and the focus on resources rather than devices, was chosen as the way forward.</a:t>
            </a:r>
          </a:p>
          <a:p>
            <a:pPr marL="0" indent="0" eaLnBrk="1" hangingPunct="1">
              <a:buNone/>
            </a:pPr>
            <a:endParaRPr lang="en-US" sz="1800" dirty="0"/>
          </a:p>
          <a:p>
            <a:pPr marL="0" indent="0" eaLnBrk="1" hangingPunct="1">
              <a:buNone/>
            </a:pPr>
            <a:r>
              <a:rPr lang="en-US" dirty="0"/>
              <a:t>Given that these resources are common in many radio designs, they will facilitate development of new radio variants.</a:t>
            </a:r>
          </a:p>
          <a:p>
            <a:pPr marL="0" indent="0" eaLnBrk="1" hangingPunct="1">
              <a:buNone/>
            </a:pPr>
            <a:endParaRPr lang="en-US" sz="1800" dirty="0"/>
          </a:p>
          <a:p>
            <a:pPr marL="0" indent="0" eaLnBrk="1" hangingPunct="1">
              <a:buNone/>
            </a:pPr>
            <a:r>
              <a:rPr lang="en-US" dirty="0"/>
              <a:t>New driver interface (aka HALI-1) on top of our old developed as part of the RU SW modularization.</a:t>
            </a:r>
          </a:p>
          <a:p>
            <a:pPr eaLnBrk="1" hangingPunct="1"/>
            <a:endParaRPr lang="en-US" dirty="0"/>
          </a:p>
          <a:p>
            <a:pPr eaLnBrk="1" hangingPunct="1"/>
            <a:endParaRPr lang="en-US" dirty="0"/>
          </a:p>
        </p:txBody>
      </p:sp>
      <p:sp>
        <p:nvSpPr>
          <p:cNvPr id="7171" name="Title 2"/>
          <p:cNvSpPr>
            <a:spLocks noGrp="1"/>
          </p:cNvSpPr>
          <p:nvPr>
            <p:ph type="title"/>
          </p:nvPr>
        </p:nvSpPr>
        <p:spPr>
          <a:xfrm>
            <a:off x="393700" y="239713"/>
            <a:ext cx="7494588" cy="1085850"/>
          </a:xfrm>
        </p:spPr>
        <p:txBody>
          <a:bodyPr/>
          <a:lstStyle/>
          <a:p>
            <a:pPr eaLnBrk="1" hangingPunct="1"/>
            <a:r>
              <a:rPr lang="en-US" sz="3600" dirty="0">
                <a:latin typeface="Ericsson Capital TT" pitchFamily="2" charset="0"/>
              </a:rPr>
              <a:t>The Driver Interface </a:t>
            </a:r>
            <a:br>
              <a:rPr lang="en-US" sz="3600" dirty="0">
                <a:latin typeface="Ericsson Capital TT" pitchFamily="2" charset="0"/>
              </a:rPr>
            </a:br>
            <a:r>
              <a:rPr lang="en-US" sz="3600" dirty="0">
                <a:latin typeface="Ericsson Capital TT" pitchFamily="2" charset="0"/>
              </a:rPr>
              <a:t>aka HALI-1</a:t>
            </a:r>
          </a:p>
        </p:txBody>
      </p:sp>
    </p:spTree>
    <p:extLst>
      <p:ext uri="{BB962C8B-B14F-4D97-AF65-F5344CB8AC3E}">
        <p14:creationId xmlns:p14="http://schemas.microsoft.com/office/powerpoint/2010/main" val="1585309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3"/>
          <p:cNvSpPr>
            <a:spLocks noGrp="1"/>
          </p:cNvSpPr>
          <p:nvPr>
            <p:ph type="title"/>
          </p:nvPr>
        </p:nvSpPr>
        <p:spPr>
          <a:xfrm>
            <a:off x="250825" y="25664"/>
            <a:ext cx="7494587" cy="1085850"/>
          </a:xfrm>
        </p:spPr>
        <p:txBody>
          <a:bodyPr/>
          <a:lstStyle/>
          <a:p>
            <a:pPr eaLnBrk="1" hangingPunct="1"/>
            <a:r>
              <a:rPr lang="en-US" altLang="en-US" dirty="0">
                <a:latin typeface="Arial" panose="020B0604020202020204" pitchFamily="34" charset="0"/>
              </a:rPr>
              <a:t>Long </a:t>
            </a:r>
            <a:r>
              <a:rPr lang="en-US" altLang="en-US" dirty="0" err="1">
                <a:latin typeface="Arial" panose="020B0604020202020204" pitchFamily="34" charset="0"/>
              </a:rPr>
              <a:t>Long</a:t>
            </a:r>
            <a:r>
              <a:rPr lang="en-US" altLang="en-US" dirty="0">
                <a:latin typeface="Arial" panose="020B0604020202020204" pitchFamily="34" charset="0"/>
              </a:rPr>
              <a:t> time Ago…</a:t>
            </a:r>
          </a:p>
        </p:txBody>
      </p:sp>
      <p:grpSp>
        <p:nvGrpSpPr>
          <p:cNvPr id="9219" name="Group 14"/>
          <p:cNvGrpSpPr>
            <a:grpSpLocks/>
          </p:cNvGrpSpPr>
          <p:nvPr/>
        </p:nvGrpSpPr>
        <p:grpSpPr bwMode="auto">
          <a:xfrm>
            <a:off x="250825" y="1662113"/>
            <a:ext cx="5543550" cy="3905250"/>
            <a:chOff x="1047" y="1433"/>
            <a:chExt cx="4570" cy="2418"/>
          </a:xfrm>
        </p:grpSpPr>
        <p:pic>
          <p:nvPicPr>
            <p:cNvPr id="92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 y="1433"/>
              <a:ext cx="4570" cy="2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Rounded Rectangle 7"/>
            <p:cNvSpPr>
              <a:spLocks noChangeArrowheads="1"/>
            </p:cNvSpPr>
            <p:nvPr/>
          </p:nvSpPr>
          <p:spPr bwMode="auto">
            <a:xfrm>
              <a:off x="1123" y="3273"/>
              <a:ext cx="453" cy="281"/>
            </a:xfrm>
            <a:prstGeom prst="roundRect">
              <a:avLst>
                <a:gd name="adj" fmla="val 16667"/>
              </a:avLst>
            </a:prstGeom>
            <a:solidFill>
              <a:schemeClr val="accent1"/>
            </a:solidFill>
            <a:ln w="12700" algn="ctr">
              <a:solidFill>
                <a:schemeClr val="tx1"/>
              </a:solidFill>
              <a:round/>
              <a:headEnd/>
              <a:tailEnd/>
            </a:ln>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en-US" sz="1600" b="0" dirty="0"/>
                <a:t>RICR</a:t>
              </a:r>
            </a:p>
          </p:txBody>
        </p:sp>
        <p:sp>
          <p:nvSpPr>
            <p:cNvPr id="9231" name="Rounded Rectangle 8"/>
            <p:cNvSpPr>
              <a:spLocks noChangeArrowheads="1"/>
            </p:cNvSpPr>
            <p:nvPr/>
          </p:nvSpPr>
          <p:spPr bwMode="auto">
            <a:xfrm>
              <a:off x="2233" y="3680"/>
              <a:ext cx="2252" cy="171"/>
            </a:xfrm>
            <a:prstGeom prst="roundRect">
              <a:avLst>
                <a:gd name="adj" fmla="val 16667"/>
              </a:avLst>
            </a:prstGeom>
            <a:solidFill>
              <a:schemeClr val="accent1"/>
            </a:solidFill>
            <a:ln w="12700" algn="ctr">
              <a:solidFill>
                <a:schemeClr val="tx1"/>
              </a:solidFill>
              <a:round/>
              <a:headEnd/>
              <a:tailEnd/>
            </a:ln>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US" altLang="en-US" sz="1600" b="0"/>
                <a:t>XPP</a:t>
              </a:r>
            </a:p>
          </p:txBody>
        </p:sp>
      </p:grpSp>
      <p:pic>
        <p:nvPicPr>
          <p:cNvPr id="39939" name="Picture 3" descr="/vobs/rbs/hw/re/sw/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375" y="1630363"/>
            <a:ext cx="28702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AutoShape 8"/>
          <p:cNvSpPr>
            <a:spLocks noChangeArrowheads="1"/>
          </p:cNvSpPr>
          <p:nvPr/>
        </p:nvSpPr>
        <p:spPr bwMode="auto">
          <a:xfrm>
            <a:off x="2593975" y="1189038"/>
            <a:ext cx="1504950" cy="609600"/>
          </a:xfrm>
          <a:prstGeom prst="wedgeRectCallout">
            <a:avLst>
              <a:gd name="adj1" fmla="val -71940"/>
              <a:gd name="adj2" fmla="val 63542"/>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External Interfaces for Radio Operation and Management</a:t>
            </a:r>
          </a:p>
        </p:txBody>
      </p:sp>
      <p:sp>
        <p:nvSpPr>
          <p:cNvPr id="39945" name="AutoShape 9"/>
          <p:cNvSpPr>
            <a:spLocks noChangeArrowheads="1"/>
          </p:cNvSpPr>
          <p:nvPr/>
        </p:nvSpPr>
        <p:spPr bwMode="auto">
          <a:xfrm>
            <a:off x="4289425" y="2460625"/>
            <a:ext cx="1504950" cy="471488"/>
          </a:xfrm>
          <a:prstGeom prst="wedgeRectCallout">
            <a:avLst>
              <a:gd name="adj1" fmla="val -94306"/>
              <a:gd name="adj2" fmla="val 110269"/>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Configuration, and resource management</a:t>
            </a:r>
          </a:p>
        </p:txBody>
      </p:sp>
      <p:sp>
        <p:nvSpPr>
          <p:cNvPr id="39946" name="AutoShape 10"/>
          <p:cNvSpPr>
            <a:spLocks noChangeArrowheads="1"/>
          </p:cNvSpPr>
          <p:nvPr/>
        </p:nvSpPr>
        <p:spPr bwMode="auto">
          <a:xfrm>
            <a:off x="4098925" y="3333750"/>
            <a:ext cx="1504950" cy="649288"/>
          </a:xfrm>
          <a:prstGeom prst="wedgeRectCallout">
            <a:avLst>
              <a:gd name="adj1" fmla="val -81963"/>
              <a:gd name="adj2" fmla="val 3679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Hardware Abstraction layer. Facilitate HW configuration and Supervision</a:t>
            </a:r>
          </a:p>
        </p:txBody>
      </p:sp>
      <p:sp>
        <p:nvSpPr>
          <p:cNvPr id="39947" name="AutoShape 11"/>
          <p:cNvSpPr>
            <a:spLocks noChangeArrowheads="1"/>
          </p:cNvSpPr>
          <p:nvPr/>
        </p:nvSpPr>
        <p:spPr bwMode="auto">
          <a:xfrm>
            <a:off x="4638675" y="1020763"/>
            <a:ext cx="1155700" cy="609600"/>
          </a:xfrm>
          <a:prstGeom prst="wedgeRectCallout">
            <a:avLst>
              <a:gd name="adj1" fmla="val -58931"/>
              <a:gd name="adj2" fmla="val 7161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No layer rules enforcement resulting in</a:t>
            </a:r>
          </a:p>
        </p:txBody>
      </p:sp>
      <p:sp>
        <p:nvSpPr>
          <p:cNvPr id="39948" name="AutoShape 12"/>
          <p:cNvSpPr>
            <a:spLocks noChangeArrowheads="1"/>
          </p:cNvSpPr>
          <p:nvPr/>
        </p:nvSpPr>
        <p:spPr bwMode="auto">
          <a:xfrm rot="2081710">
            <a:off x="5665788" y="1509713"/>
            <a:ext cx="552450" cy="304800"/>
          </a:xfrm>
          <a:prstGeom prst="rightArrow">
            <a:avLst>
              <a:gd name="adj1" fmla="val 50000"/>
              <a:gd name="adj2" fmla="val 453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2000" b="0"/>
          </a:p>
        </p:txBody>
      </p:sp>
      <p:sp>
        <p:nvSpPr>
          <p:cNvPr id="39954" name="AutoShape 18"/>
          <p:cNvSpPr>
            <a:spLocks noChangeArrowheads="1"/>
          </p:cNvSpPr>
          <p:nvPr/>
        </p:nvSpPr>
        <p:spPr bwMode="auto">
          <a:xfrm>
            <a:off x="139700" y="1020763"/>
            <a:ext cx="1504950" cy="609600"/>
          </a:xfrm>
          <a:prstGeom prst="wedgeRectCallout">
            <a:avLst>
              <a:gd name="adj1" fmla="val -21519"/>
              <a:gd name="adj2" fmla="val 13125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Common Functions and Radio Control</a:t>
            </a:r>
          </a:p>
        </p:txBody>
      </p:sp>
      <p:sp>
        <p:nvSpPr>
          <p:cNvPr id="39955" name="AutoShape 19"/>
          <p:cNvSpPr>
            <a:spLocks noChangeArrowheads="1"/>
          </p:cNvSpPr>
          <p:nvPr/>
        </p:nvSpPr>
        <p:spPr bwMode="auto">
          <a:xfrm>
            <a:off x="4638675" y="5489575"/>
            <a:ext cx="914400" cy="358775"/>
          </a:xfrm>
          <a:prstGeom prst="wedgeRectCallout">
            <a:avLst>
              <a:gd name="adj1" fmla="val -86634"/>
              <a:gd name="adj2" fmla="val -25619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Drivers</a:t>
            </a:r>
          </a:p>
        </p:txBody>
      </p:sp>
      <p:sp>
        <p:nvSpPr>
          <p:cNvPr id="39956" name="AutoShape 20"/>
          <p:cNvSpPr>
            <a:spLocks noChangeArrowheads="1"/>
          </p:cNvSpPr>
          <p:nvPr/>
        </p:nvSpPr>
        <p:spPr bwMode="auto">
          <a:xfrm>
            <a:off x="1644650" y="5848350"/>
            <a:ext cx="914400" cy="523875"/>
          </a:xfrm>
          <a:prstGeom prst="wedgeRectCallout">
            <a:avLst>
              <a:gd name="adj1" fmla="val 47745"/>
              <a:gd name="adj2" fmla="val -10394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a:t>Operating system &amp; Services</a:t>
            </a:r>
          </a:p>
        </p:txBody>
      </p:sp>
    </p:spTree>
    <p:extLst>
      <p:ext uri="{BB962C8B-B14F-4D97-AF65-F5344CB8AC3E}">
        <p14:creationId xmlns:p14="http://schemas.microsoft.com/office/powerpoint/2010/main" val="3850240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54"/>
                                        </p:tgtEl>
                                        <p:attrNameLst>
                                          <p:attrName>style.visibility</p:attrName>
                                        </p:attrNameLst>
                                      </p:cBhvr>
                                      <p:to>
                                        <p:strVal val="visible"/>
                                      </p:to>
                                    </p:set>
                                    <p:animEffect transition="in" filter="blinds(horizontal)">
                                      <p:cBhvr>
                                        <p:cTn id="7" dur="2000"/>
                                        <p:tgtEl>
                                          <p:spTgt spid="399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944"/>
                                        </p:tgtEl>
                                        <p:attrNameLst>
                                          <p:attrName>style.visibility</p:attrName>
                                        </p:attrNameLst>
                                      </p:cBhvr>
                                      <p:to>
                                        <p:strVal val="visible"/>
                                      </p:to>
                                    </p:set>
                                    <p:animEffect transition="in" filter="blinds(horizontal)">
                                      <p:cBhvr>
                                        <p:cTn id="10" dur="2000"/>
                                        <p:tgtEl>
                                          <p:spTgt spid="399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945"/>
                                        </p:tgtEl>
                                        <p:attrNameLst>
                                          <p:attrName>style.visibility</p:attrName>
                                        </p:attrNameLst>
                                      </p:cBhvr>
                                      <p:to>
                                        <p:strVal val="visible"/>
                                      </p:to>
                                    </p:set>
                                    <p:animEffect transition="in" filter="blinds(horizontal)">
                                      <p:cBhvr>
                                        <p:cTn id="13" dur="2000"/>
                                        <p:tgtEl>
                                          <p:spTgt spid="3994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9946"/>
                                        </p:tgtEl>
                                        <p:attrNameLst>
                                          <p:attrName>style.visibility</p:attrName>
                                        </p:attrNameLst>
                                      </p:cBhvr>
                                      <p:to>
                                        <p:strVal val="visible"/>
                                      </p:to>
                                    </p:set>
                                    <p:animEffect transition="in" filter="blinds(horizontal)">
                                      <p:cBhvr>
                                        <p:cTn id="16" dur="2000"/>
                                        <p:tgtEl>
                                          <p:spTgt spid="3994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9955"/>
                                        </p:tgtEl>
                                        <p:attrNameLst>
                                          <p:attrName>style.visibility</p:attrName>
                                        </p:attrNameLst>
                                      </p:cBhvr>
                                      <p:to>
                                        <p:strVal val="visible"/>
                                      </p:to>
                                    </p:set>
                                    <p:animEffect transition="in" filter="blinds(horizontal)">
                                      <p:cBhvr>
                                        <p:cTn id="19" dur="2000"/>
                                        <p:tgtEl>
                                          <p:spTgt spid="3995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9956"/>
                                        </p:tgtEl>
                                        <p:attrNameLst>
                                          <p:attrName>style.visibility</p:attrName>
                                        </p:attrNameLst>
                                      </p:cBhvr>
                                      <p:to>
                                        <p:strVal val="visible"/>
                                      </p:to>
                                    </p:set>
                                    <p:animEffect transition="in" filter="blinds(horizontal)">
                                      <p:cBhvr>
                                        <p:cTn id="22" dur="2000"/>
                                        <p:tgtEl>
                                          <p:spTgt spid="399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9947"/>
                                        </p:tgtEl>
                                        <p:attrNameLst>
                                          <p:attrName>style.visibility</p:attrName>
                                        </p:attrNameLst>
                                      </p:cBhvr>
                                      <p:to>
                                        <p:strVal val="visible"/>
                                      </p:to>
                                    </p:set>
                                    <p:animEffect transition="in" filter="checkerboard(across)">
                                      <p:cBhvr>
                                        <p:cTn id="27" dur="2000"/>
                                        <p:tgtEl>
                                          <p:spTgt spid="39947"/>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9948"/>
                                        </p:tgtEl>
                                        <p:attrNameLst>
                                          <p:attrName>style.visibility</p:attrName>
                                        </p:attrNameLst>
                                      </p:cBhvr>
                                      <p:to>
                                        <p:strVal val="visible"/>
                                      </p:to>
                                    </p:set>
                                    <p:animEffect transition="in" filter="checkerboard(across)">
                                      <p:cBhvr>
                                        <p:cTn id="30" dur="2000"/>
                                        <p:tgtEl>
                                          <p:spTgt spid="39948"/>
                                        </p:tgtEl>
                                      </p:cBhvr>
                                    </p:animEffect>
                                  </p:childTnLst>
                                </p:cTn>
                              </p:par>
                              <p:par>
                                <p:cTn id="31" presetID="5" presetClass="entr" presetSubtype="10" fill="hold" nodeType="withEffect">
                                  <p:stCondLst>
                                    <p:cond delay="0"/>
                                  </p:stCondLst>
                                  <p:childTnLst>
                                    <p:set>
                                      <p:cBhvr>
                                        <p:cTn id="32" dur="1" fill="hold">
                                          <p:stCondLst>
                                            <p:cond delay="0"/>
                                          </p:stCondLst>
                                        </p:cTn>
                                        <p:tgtEl>
                                          <p:spTgt spid="39939"/>
                                        </p:tgtEl>
                                        <p:attrNameLst>
                                          <p:attrName>style.visibility</p:attrName>
                                        </p:attrNameLst>
                                      </p:cBhvr>
                                      <p:to>
                                        <p:strVal val="visible"/>
                                      </p:to>
                                    </p:set>
                                    <p:animEffect transition="in" filter="checkerboard(across)">
                                      <p:cBhvr>
                                        <p:cTn id="33" dur="20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animBg="1"/>
      <p:bldP spid="39945" grpId="0" animBg="1"/>
      <p:bldP spid="39946" grpId="0" animBg="1"/>
      <p:bldP spid="39947" grpId="0" animBg="1"/>
      <p:bldP spid="39948" grpId="0" animBg="1"/>
      <p:bldP spid="39954" grpId="0" animBg="1"/>
      <p:bldP spid="39955" grpId="0" animBg="1"/>
      <p:bldP spid="3995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396875" y="1526721"/>
            <a:ext cx="8351838" cy="4896304"/>
          </a:xfrm>
        </p:spPr>
        <p:txBody>
          <a:bodyPr/>
          <a:lstStyle/>
          <a:p>
            <a:pPr eaLnBrk="1" hangingPunct="1"/>
            <a:r>
              <a:rPr lang="en-US" sz="2000" dirty="0"/>
              <a:t>Easy to use for SW designers</a:t>
            </a:r>
          </a:p>
          <a:p>
            <a:pPr lvl="1" eaLnBrk="1" hangingPunct="1"/>
            <a:r>
              <a:rPr lang="en-US" dirty="0"/>
              <a:t>Small, simple interfaces</a:t>
            </a:r>
          </a:p>
          <a:p>
            <a:pPr lvl="1" eaLnBrk="1" hangingPunct="1"/>
            <a:r>
              <a:rPr lang="en-US" dirty="0"/>
              <a:t>Type safety</a:t>
            </a:r>
          </a:p>
          <a:p>
            <a:pPr lvl="1" eaLnBrk="1" hangingPunct="1"/>
            <a:r>
              <a:rPr lang="en-US" dirty="0"/>
              <a:t>Object based</a:t>
            </a:r>
          </a:p>
          <a:p>
            <a:pPr eaLnBrk="1" hangingPunct="1"/>
            <a:r>
              <a:rPr lang="en-US" sz="2000" dirty="0"/>
              <a:t>Designed for testability</a:t>
            </a:r>
          </a:p>
          <a:p>
            <a:pPr lvl="1" eaLnBrk="1" hangingPunct="1"/>
            <a:r>
              <a:rPr lang="en-US" dirty="0"/>
              <a:t>Unit test framework with mock objects</a:t>
            </a:r>
          </a:p>
          <a:p>
            <a:pPr lvl="1" eaLnBrk="1" hangingPunct="1"/>
            <a:r>
              <a:rPr lang="en-US" dirty="0"/>
              <a:t>Small testable objects, no inheritance</a:t>
            </a:r>
          </a:p>
          <a:p>
            <a:pPr lvl="1" eaLnBrk="1" hangingPunct="1"/>
            <a:r>
              <a:rPr lang="en-US" dirty="0"/>
              <a:t>Command line access to all resources</a:t>
            </a:r>
          </a:p>
          <a:p>
            <a:pPr eaLnBrk="1" hangingPunct="1"/>
            <a:r>
              <a:rPr lang="en-US" sz="2000" dirty="0"/>
              <a:t>Designed for scalability</a:t>
            </a:r>
          </a:p>
          <a:p>
            <a:pPr lvl="1" eaLnBrk="1" hangingPunct="1"/>
            <a:r>
              <a:rPr lang="en-US" dirty="0"/>
              <a:t>Easily scalable to more Rx/Tx branches</a:t>
            </a:r>
          </a:p>
          <a:p>
            <a:pPr lvl="1" eaLnBrk="1" hangingPunct="1"/>
            <a:r>
              <a:rPr lang="en-US" dirty="0"/>
              <a:t>A branch is never explicitly specified in the driver interface</a:t>
            </a:r>
          </a:p>
          <a:p>
            <a:pPr lvl="1" eaLnBrk="1" hangingPunct="1"/>
            <a:r>
              <a:rPr lang="sv-SE" dirty="0"/>
              <a:t>New interface </a:t>
            </a:r>
            <a:r>
              <a:rPr lang="sv-SE" dirty="0" err="1"/>
              <a:t>can</a:t>
            </a:r>
            <a:r>
              <a:rPr lang="sv-SE" dirty="0"/>
              <a:t> be </a:t>
            </a:r>
            <a:r>
              <a:rPr lang="sv-SE" dirty="0" err="1"/>
              <a:t>added</a:t>
            </a:r>
            <a:r>
              <a:rPr lang="sv-SE" dirty="0"/>
              <a:t> on for </a:t>
            </a:r>
            <a:r>
              <a:rPr lang="sv-SE" dirty="0" err="1"/>
              <a:t>every</a:t>
            </a:r>
            <a:r>
              <a:rPr lang="sv-SE" dirty="0"/>
              <a:t> new RU </a:t>
            </a:r>
            <a:r>
              <a:rPr lang="sv-SE" dirty="0" err="1"/>
              <a:t>without</a:t>
            </a:r>
            <a:r>
              <a:rPr lang="sv-SE" dirty="0"/>
              <a:t> </a:t>
            </a:r>
            <a:r>
              <a:rPr lang="sv-SE" dirty="0" err="1"/>
              <a:t>legacy</a:t>
            </a:r>
            <a:r>
              <a:rPr lang="sv-SE" dirty="0"/>
              <a:t> </a:t>
            </a:r>
            <a:r>
              <a:rPr lang="sv-SE" dirty="0" err="1"/>
              <a:t>impact</a:t>
            </a:r>
            <a:r>
              <a:rPr lang="sv-SE" dirty="0"/>
              <a:t>.</a:t>
            </a:r>
            <a:endParaRPr lang="en-US" dirty="0"/>
          </a:p>
        </p:txBody>
      </p:sp>
      <p:sp>
        <p:nvSpPr>
          <p:cNvPr id="11267" name="Title 3"/>
          <p:cNvSpPr>
            <a:spLocks noGrp="1"/>
          </p:cNvSpPr>
          <p:nvPr>
            <p:ph type="title"/>
          </p:nvPr>
        </p:nvSpPr>
        <p:spPr>
          <a:xfrm>
            <a:off x="393700" y="239713"/>
            <a:ext cx="7851140" cy="1085850"/>
          </a:xfrm>
        </p:spPr>
        <p:txBody>
          <a:bodyPr/>
          <a:lstStyle/>
          <a:p>
            <a:pPr eaLnBrk="1" hangingPunct="1"/>
            <a:r>
              <a:rPr lang="en-US" dirty="0">
                <a:latin typeface="Ericsson Capital TT" pitchFamily="2" charset="0"/>
              </a:rPr>
              <a:t>Design advantages</a:t>
            </a:r>
          </a:p>
        </p:txBody>
      </p:sp>
    </p:spTree>
    <p:extLst>
      <p:ext uri="{BB962C8B-B14F-4D97-AF65-F5344CB8AC3E}">
        <p14:creationId xmlns:p14="http://schemas.microsoft.com/office/powerpoint/2010/main" val="37182187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409700"/>
            <a:ext cx="8351838" cy="4241801"/>
          </a:xfrm>
        </p:spPr>
        <p:txBody>
          <a:bodyPr/>
          <a:lstStyle/>
          <a:p>
            <a:pPr marL="0" indent="0" eaLnBrk="1" hangingPunct="1">
              <a:buNone/>
              <a:defRPr/>
            </a:pPr>
            <a:r>
              <a:rPr lang="en-US" dirty="0"/>
              <a:t>Two different categories: Resources and Blocks</a:t>
            </a:r>
          </a:p>
          <a:p>
            <a:pPr marL="0" indent="0" eaLnBrk="1" hangingPunct="1">
              <a:buNone/>
              <a:defRPr/>
            </a:pPr>
            <a:endParaRPr lang="en-US" sz="1800" dirty="0"/>
          </a:p>
          <a:p>
            <a:pPr eaLnBrk="1" hangingPunct="1">
              <a:defRPr/>
            </a:pPr>
            <a:r>
              <a:rPr lang="en-US" dirty="0"/>
              <a:t>Resources represent components, analog and digital I/O.</a:t>
            </a:r>
          </a:p>
          <a:p>
            <a:pPr eaLnBrk="1" hangingPunct="1">
              <a:defRPr/>
            </a:pPr>
            <a:r>
              <a:rPr lang="en-US" dirty="0"/>
              <a:t>Blocks are more complex and usually reflect functional modules. </a:t>
            </a:r>
          </a:p>
          <a:p>
            <a:pPr eaLnBrk="1" hangingPunct="1">
              <a:defRPr/>
            </a:pPr>
            <a:endParaRPr lang="en-US" dirty="0"/>
          </a:p>
        </p:txBody>
      </p:sp>
      <p:sp>
        <p:nvSpPr>
          <p:cNvPr id="15363"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Interface Objects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 y="3953548"/>
            <a:ext cx="7871396" cy="209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5936914" y="6326237"/>
            <a:ext cx="198120" cy="160020"/>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 name="TextBox 3"/>
          <p:cNvSpPr txBox="1"/>
          <p:nvPr/>
        </p:nvSpPr>
        <p:spPr>
          <a:xfrm>
            <a:off x="6226473" y="6236970"/>
            <a:ext cx="1061509" cy="338554"/>
          </a:xfrm>
          <a:prstGeom prst="rect">
            <a:avLst/>
          </a:prstGeom>
          <a:noFill/>
        </p:spPr>
        <p:txBody>
          <a:bodyPr wrap="none" rtlCol="0">
            <a:spAutoFit/>
          </a:bodyPr>
          <a:lstStyle/>
          <a:p>
            <a:r>
              <a:rPr lang="en-US" sz="1600" dirty="0"/>
              <a:t>Resource</a:t>
            </a:r>
          </a:p>
        </p:txBody>
      </p:sp>
      <p:sp>
        <p:nvSpPr>
          <p:cNvPr id="7" name="Rounded Rectangle 6"/>
          <p:cNvSpPr/>
          <p:nvPr/>
        </p:nvSpPr>
        <p:spPr bwMode="auto">
          <a:xfrm>
            <a:off x="7521874" y="6328410"/>
            <a:ext cx="198120" cy="160020"/>
          </a:xfrm>
          <a:prstGeom prst="roundRect">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 name="TextBox 7"/>
          <p:cNvSpPr txBox="1"/>
          <p:nvPr/>
        </p:nvSpPr>
        <p:spPr>
          <a:xfrm>
            <a:off x="7811433" y="6239143"/>
            <a:ext cx="684803" cy="338554"/>
          </a:xfrm>
          <a:prstGeom prst="rect">
            <a:avLst/>
          </a:prstGeom>
          <a:noFill/>
        </p:spPr>
        <p:txBody>
          <a:bodyPr wrap="none" rtlCol="0">
            <a:spAutoFit/>
          </a:bodyPr>
          <a:lstStyle/>
          <a:p>
            <a:r>
              <a:rPr lang="en-US" sz="1600" dirty="0"/>
              <a:t>Block</a:t>
            </a:r>
          </a:p>
        </p:txBody>
      </p:sp>
      <p:sp>
        <p:nvSpPr>
          <p:cNvPr id="5" name="Rectangle 4"/>
          <p:cNvSpPr/>
          <p:nvPr/>
        </p:nvSpPr>
        <p:spPr>
          <a:xfrm>
            <a:off x="1725445" y="3869411"/>
            <a:ext cx="495241" cy="923330"/>
          </a:xfrm>
          <a:prstGeom prst="rect">
            <a:avLst/>
          </a:prstGeom>
          <a:noFill/>
        </p:spPr>
        <p:txBody>
          <a:bodyPr wrap="square" lIns="91440" tIns="45720" rIns="91440" bIns="45720">
            <a:spAutoFit/>
          </a:bodyPr>
          <a:lstStyle/>
          <a:p>
            <a:pPr algn="ctr"/>
            <a:r>
              <a:rPr lang="sv-SE" sz="5400" dirty="0">
                <a:ln w="0"/>
                <a:solidFill>
                  <a:srgbClr val="FF0000"/>
                </a:solidFill>
                <a:effectLst>
                  <a:outerShdw blurRad="38100" dist="25400" dir="5400000" algn="ctr" rotWithShape="0">
                    <a:srgbClr val="6E747A">
                      <a:alpha val="43000"/>
                    </a:srgbClr>
                  </a:outerShdw>
                </a:effectLst>
              </a:rPr>
              <a:t>X</a:t>
            </a:r>
            <a:endParaRPr lang="en-US" sz="5400" b="0" cap="none" spc="0" dirty="0">
              <a:ln w="0"/>
              <a:solidFill>
                <a:srgbClr val="FF0000"/>
              </a:solidFill>
              <a:effectLst>
                <a:outerShdw blurRad="38100" dist="25400" dir="5400000" algn="ctr" rotWithShape="0">
                  <a:srgbClr val="6E747A">
                    <a:alpha val="43000"/>
                  </a:srgbClr>
                </a:outerShdw>
              </a:effectLst>
            </a:endParaRPr>
          </a:p>
        </p:txBody>
      </p:sp>
      <p:sp>
        <p:nvSpPr>
          <p:cNvPr id="10" name="Rectangle 9"/>
          <p:cNvSpPr/>
          <p:nvPr/>
        </p:nvSpPr>
        <p:spPr>
          <a:xfrm>
            <a:off x="5540733" y="3869411"/>
            <a:ext cx="495241" cy="923330"/>
          </a:xfrm>
          <a:prstGeom prst="rect">
            <a:avLst/>
          </a:prstGeom>
          <a:noFill/>
        </p:spPr>
        <p:txBody>
          <a:bodyPr wrap="square" lIns="91440" tIns="45720" rIns="91440" bIns="45720">
            <a:spAutoFit/>
          </a:bodyPr>
          <a:lstStyle/>
          <a:p>
            <a:pPr algn="ctr"/>
            <a:r>
              <a:rPr lang="sv-SE" sz="5400" dirty="0">
                <a:ln w="0"/>
                <a:solidFill>
                  <a:srgbClr val="FF0000"/>
                </a:solidFill>
                <a:effectLst>
                  <a:outerShdw blurRad="38100" dist="25400" dir="5400000" algn="ctr" rotWithShape="0">
                    <a:srgbClr val="6E747A">
                      <a:alpha val="43000"/>
                    </a:srgbClr>
                  </a:outerShdw>
                </a:effectLst>
              </a:rPr>
              <a:t>X</a:t>
            </a:r>
            <a:endParaRPr lang="en-US" sz="5400" b="0"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534416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396875" y="1464733"/>
            <a:ext cx="8351838" cy="4186768"/>
          </a:xfrm>
        </p:spPr>
        <p:txBody>
          <a:bodyPr/>
          <a:lstStyle/>
          <a:p>
            <a:pPr eaLnBrk="1" hangingPunct="1"/>
            <a:r>
              <a:rPr lang="en-US" dirty="0"/>
              <a:t>A block is a collection of registers, a bit pattern, that can exist as one or many instances and in any ASIC or FPGA.</a:t>
            </a:r>
          </a:p>
          <a:p>
            <a:pPr eaLnBrk="1" hangingPunct="1"/>
            <a:r>
              <a:rPr lang="en-US" dirty="0"/>
              <a:t>There is a 1-to-1 mapping between HW blocks and SW blocks (scaling is normally per branch).</a:t>
            </a:r>
          </a:p>
          <a:p>
            <a:pPr eaLnBrk="1" hangingPunct="1"/>
            <a:r>
              <a:rPr lang="en-US" dirty="0"/>
              <a:t>A new HW implementation could still require a new block driver implementation even though the block </a:t>
            </a:r>
            <a:r>
              <a:rPr lang="en-US" i="1" dirty="0"/>
              <a:t>interface</a:t>
            </a:r>
            <a:r>
              <a:rPr lang="en-US" dirty="0"/>
              <a:t> remains the same. </a:t>
            </a:r>
          </a:p>
          <a:p>
            <a:pPr eaLnBrk="1" hangingPunct="1"/>
            <a:r>
              <a:rPr lang="sv-SE" dirty="0"/>
              <a:t>The </a:t>
            </a:r>
            <a:r>
              <a:rPr lang="sv-SE" dirty="0" err="1"/>
              <a:t>code</a:t>
            </a:r>
            <a:r>
              <a:rPr lang="sv-SE" dirty="0"/>
              <a:t> is </a:t>
            </a:r>
            <a:r>
              <a:rPr lang="sv-SE" dirty="0" err="1"/>
              <a:t>found</a:t>
            </a:r>
            <a:r>
              <a:rPr lang="sv-SE" dirty="0"/>
              <a:t> in </a:t>
            </a:r>
            <a:r>
              <a:rPr lang="sv-SE" dirty="0" err="1">
                <a:latin typeface="Courier New" panose="02070309020205020404" pitchFamily="49" charset="0"/>
                <a:cs typeface="Courier New" panose="02070309020205020404" pitchFamily="49" charset="0"/>
              </a:rPr>
              <a:t>radiosw</a:t>
            </a:r>
            <a:r>
              <a:rPr lang="sv-SE" dirty="0">
                <a:latin typeface="Courier New" panose="02070309020205020404" pitchFamily="49" charset="0"/>
                <a:cs typeface="Courier New" panose="02070309020205020404" pitchFamily="49" charset="0"/>
              </a:rPr>
              <a:t>/</a:t>
            </a:r>
            <a:r>
              <a:rPr lang="sv-SE" dirty="0" err="1">
                <a:latin typeface="Courier New" panose="02070309020205020404" pitchFamily="49" charset="0"/>
                <a:cs typeface="Courier New" panose="02070309020205020404" pitchFamily="49" charset="0"/>
              </a:rPr>
              <a:t>app</a:t>
            </a:r>
            <a:r>
              <a:rPr lang="sv-SE" dirty="0">
                <a:latin typeface="Courier New" panose="02070309020205020404" pitchFamily="49" charset="0"/>
                <a:cs typeface="Courier New" panose="02070309020205020404" pitchFamily="49" charset="0"/>
              </a:rPr>
              <a:t>/</a:t>
            </a:r>
            <a:r>
              <a:rPr lang="sv-SE" dirty="0" err="1">
                <a:latin typeface="Courier New" panose="02070309020205020404" pitchFamily="49" charset="0"/>
                <a:cs typeface="Courier New" panose="02070309020205020404" pitchFamily="49" charset="0"/>
              </a:rPr>
              <a:t>drv</a:t>
            </a:r>
            <a:r>
              <a:rPr lang="sv-SE" dirty="0">
                <a:latin typeface="Courier New" panose="02070309020205020404" pitchFamily="49" charset="0"/>
                <a:cs typeface="Courier New" panose="02070309020205020404" pitchFamily="49" charset="0"/>
              </a:rPr>
              <a:t>/hali1/</a:t>
            </a:r>
            <a:r>
              <a:rPr lang="sv-SE" dirty="0" err="1">
                <a:latin typeface="Courier New" panose="02070309020205020404" pitchFamily="49" charset="0"/>
                <a:cs typeface="Courier New" panose="02070309020205020404" pitchFamily="49" charset="0"/>
              </a:rPr>
              <a:t>if</a:t>
            </a:r>
            <a:r>
              <a:rPr lang="sv-SE" dirty="0">
                <a:latin typeface="Courier New" panose="02070309020205020404" pitchFamily="49" charset="0"/>
                <a:cs typeface="Courier New" panose="02070309020205020404" pitchFamily="49" charset="0"/>
              </a:rPr>
              <a:t>/blockinterface</a:t>
            </a:r>
            <a:endParaRPr lang="en-US" dirty="0">
              <a:latin typeface="Courier New" panose="02070309020205020404" pitchFamily="49" charset="0"/>
              <a:cs typeface="Courier New" panose="02070309020205020404" pitchFamily="49" charset="0"/>
            </a:endParaRPr>
          </a:p>
          <a:p>
            <a:pPr eaLnBrk="1" hangingPunct="1"/>
            <a:endParaRPr lang="en-US" dirty="0"/>
          </a:p>
        </p:txBody>
      </p:sp>
      <p:sp>
        <p:nvSpPr>
          <p:cNvPr id="16387"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Blocks</a:t>
            </a:r>
          </a:p>
        </p:txBody>
      </p:sp>
    </p:spTree>
    <p:extLst>
      <p:ext uri="{BB962C8B-B14F-4D97-AF65-F5344CB8AC3E}">
        <p14:creationId xmlns:p14="http://schemas.microsoft.com/office/powerpoint/2010/main" val="29731023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396875" y="1464733"/>
            <a:ext cx="8351838" cy="4186768"/>
          </a:xfrm>
        </p:spPr>
        <p:txBody>
          <a:bodyPr/>
          <a:lstStyle/>
          <a:p>
            <a:pPr eaLnBrk="1" hangingPunct="1"/>
            <a:r>
              <a:rPr lang="en-US" dirty="0"/>
              <a:t>The purpose of a block interface is to hide the location of the HW block and details like field widths and bit order.</a:t>
            </a:r>
          </a:p>
          <a:p>
            <a:pPr eaLnBrk="1" hangingPunct="1"/>
            <a:r>
              <a:rPr lang="en-US" b="1" dirty="0"/>
              <a:t>New functionality in a HW block means that it will be treated as a new block with no relation to previous versions other than possibly the name.</a:t>
            </a:r>
          </a:p>
        </p:txBody>
      </p:sp>
      <p:sp>
        <p:nvSpPr>
          <p:cNvPr id="16387"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Blocks</a:t>
            </a:r>
          </a:p>
        </p:txBody>
      </p:sp>
    </p:spTree>
    <p:extLst>
      <p:ext uri="{BB962C8B-B14F-4D97-AF65-F5344CB8AC3E}">
        <p14:creationId xmlns:p14="http://schemas.microsoft.com/office/powerpoint/2010/main" val="12329216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Blocks Cont.</a:t>
            </a:r>
          </a:p>
        </p:txBody>
      </p:sp>
      <p:grpSp>
        <p:nvGrpSpPr>
          <p:cNvPr id="10" name="Group 9"/>
          <p:cNvGrpSpPr>
            <a:grpSpLocks noChangeAspect="1"/>
          </p:cNvGrpSpPr>
          <p:nvPr/>
        </p:nvGrpSpPr>
        <p:grpSpPr>
          <a:xfrm>
            <a:off x="1857375" y="5719694"/>
            <a:ext cx="674826" cy="712318"/>
            <a:chOff x="1203960" y="3642360"/>
            <a:chExt cx="822960" cy="868680"/>
          </a:xfrm>
        </p:grpSpPr>
        <p:sp>
          <p:nvSpPr>
            <p:cNvPr id="4" name="Rectangle 3"/>
            <p:cNvSpPr/>
            <p:nvPr/>
          </p:nvSpPr>
          <p:spPr bwMode="auto">
            <a:xfrm>
              <a:off x="1203960" y="364236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ON</a:t>
              </a:r>
            </a:p>
          </p:txBody>
        </p:sp>
        <p:sp>
          <p:nvSpPr>
            <p:cNvPr id="5" name="Rectangle 4"/>
            <p:cNvSpPr/>
            <p:nvPr/>
          </p:nvSpPr>
          <p:spPr bwMode="auto">
            <a:xfrm>
              <a:off x="1203960" y="393192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OFF</a:t>
              </a:r>
            </a:p>
          </p:txBody>
        </p:sp>
        <p:sp>
          <p:nvSpPr>
            <p:cNvPr id="6" name="Rectangle 5"/>
            <p:cNvSpPr/>
            <p:nvPr/>
          </p:nvSpPr>
          <p:spPr bwMode="auto">
            <a:xfrm>
              <a:off x="1203960" y="422148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STAT</a:t>
              </a:r>
            </a:p>
          </p:txBody>
        </p:sp>
      </p:grpSp>
      <p:grpSp>
        <p:nvGrpSpPr>
          <p:cNvPr id="13" name="Group 12"/>
          <p:cNvGrpSpPr>
            <a:grpSpLocks noChangeAspect="1"/>
          </p:cNvGrpSpPr>
          <p:nvPr/>
        </p:nvGrpSpPr>
        <p:grpSpPr>
          <a:xfrm>
            <a:off x="7569026" y="5487762"/>
            <a:ext cx="761522" cy="1187196"/>
            <a:chOff x="3977640" y="4084320"/>
            <a:chExt cx="822960" cy="1447800"/>
          </a:xfrm>
        </p:grpSpPr>
        <p:sp>
          <p:nvSpPr>
            <p:cNvPr id="7" name="Rectangle 6"/>
            <p:cNvSpPr/>
            <p:nvPr/>
          </p:nvSpPr>
          <p:spPr bwMode="auto">
            <a:xfrm>
              <a:off x="3977640" y="408432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ON</a:t>
              </a:r>
            </a:p>
          </p:txBody>
        </p:sp>
        <p:sp>
          <p:nvSpPr>
            <p:cNvPr id="8" name="Rectangle 7"/>
            <p:cNvSpPr/>
            <p:nvPr/>
          </p:nvSpPr>
          <p:spPr bwMode="auto">
            <a:xfrm>
              <a:off x="3977640" y="437388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OFF</a:t>
              </a:r>
            </a:p>
          </p:txBody>
        </p:sp>
        <p:sp>
          <p:nvSpPr>
            <p:cNvPr id="9" name="Rectangle 8"/>
            <p:cNvSpPr/>
            <p:nvPr/>
          </p:nvSpPr>
          <p:spPr bwMode="auto">
            <a:xfrm>
              <a:off x="3977640" y="466344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rgbClr val="FF0000"/>
                  </a:solidFill>
                  <a:effectLst/>
                  <a:latin typeface="Arial" charset="0"/>
                </a:rPr>
                <a:t>F_MEAS</a:t>
              </a:r>
            </a:p>
          </p:txBody>
        </p:sp>
        <p:sp>
          <p:nvSpPr>
            <p:cNvPr id="11" name="Rectangle 10"/>
            <p:cNvSpPr/>
            <p:nvPr/>
          </p:nvSpPr>
          <p:spPr bwMode="auto">
            <a:xfrm>
              <a:off x="3977640" y="495300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rgbClr val="FF0000"/>
                  </a:solidFill>
                  <a:effectLst/>
                  <a:latin typeface="Arial" charset="0"/>
                </a:rPr>
                <a:t>F_COMP</a:t>
              </a:r>
            </a:p>
          </p:txBody>
        </p:sp>
        <p:sp>
          <p:nvSpPr>
            <p:cNvPr id="12" name="Rectangle 11"/>
            <p:cNvSpPr/>
            <p:nvPr/>
          </p:nvSpPr>
          <p:spPr bwMode="auto">
            <a:xfrm>
              <a:off x="3977640" y="524256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STAT</a:t>
              </a:r>
            </a:p>
          </p:txBody>
        </p:sp>
      </p:grpSp>
      <p:grpSp>
        <p:nvGrpSpPr>
          <p:cNvPr id="24" name="Group 23"/>
          <p:cNvGrpSpPr>
            <a:grpSpLocks noChangeAspect="1"/>
          </p:cNvGrpSpPr>
          <p:nvPr/>
        </p:nvGrpSpPr>
        <p:grpSpPr>
          <a:xfrm>
            <a:off x="3517991" y="4195920"/>
            <a:ext cx="837286" cy="837286"/>
            <a:chOff x="3223260" y="2545080"/>
            <a:chExt cx="1021080" cy="1021080"/>
          </a:xfrm>
          <a:solidFill>
            <a:schemeClr val="accent2"/>
          </a:solidFill>
        </p:grpSpPr>
        <p:sp>
          <p:nvSpPr>
            <p:cNvPr id="16" name="Rounded Rectangle 15"/>
            <p:cNvSpPr/>
            <p:nvPr/>
          </p:nvSpPr>
          <p:spPr bwMode="auto">
            <a:xfrm>
              <a:off x="3223260" y="2545080"/>
              <a:ext cx="1021080" cy="1021080"/>
            </a:xfrm>
            <a:prstGeom prst="roundRect">
              <a:avLst/>
            </a:prstGeom>
            <a:grpFill/>
            <a:ln w="12700" cap="flat" cmpd="sng" algn="ctr">
              <a:solidFill>
                <a:schemeClr val="tx1"/>
              </a:solidFill>
              <a:prstDash val="solid"/>
              <a:round/>
              <a:headEnd type="none" w="med" len="med"/>
              <a:tailEnd type="none" w="med" len="med"/>
            </a:ln>
            <a:effectLst/>
          </p:spPr>
          <p:txBody>
            <a:bodyPr vert="vert270"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FPGA 1</a:t>
              </a:r>
            </a:p>
          </p:txBody>
        </p:sp>
        <p:sp>
          <p:nvSpPr>
            <p:cNvPr id="20" name="Rectangle 19"/>
            <p:cNvSpPr/>
            <p:nvPr/>
          </p:nvSpPr>
          <p:spPr bwMode="auto">
            <a:xfrm>
              <a:off x="3728938" y="3120390"/>
              <a:ext cx="228600" cy="281940"/>
            </a:xfrm>
            <a:prstGeom prst="rect">
              <a:avLst/>
            </a:prstGeom>
            <a:grp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grpSp>
      <p:grpSp>
        <p:nvGrpSpPr>
          <p:cNvPr id="23" name="Group 22"/>
          <p:cNvGrpSpPr>
            <a:grpSpLocks noChangeAspect="1"/>
          </p:cNvGrpSpPr>
          <p:nvPr/>
        </p:nvGrpSpPr>
        <p:grpSpPr>
          <a:xfrm>
            <a:off x="1343026" y="3902245"/>
            <a:ext cx="1330124" cy="1130961"/>
            <a:chOff x="902970" y="2186940"/>
            <a:chExt cx="1622102" cy="1379220"/>
          </a:xfrm>
        </p:grpSpPr>
        <p:sp>
          <p:nvSpPr>
            <p:cNvPr id="14" name="Rounded Rectangle 13"/>
            <p:cNvSpPr/>
            <p:nvPr/>
          </p:nvSpPr>
          <p:spPr bwMode="auto">
            <a:xfrm>
              <a:off x="902970" y="2186940"/>
              <a:ext cx="1622102" cy="1379220"/>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vert270"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Warp</a:t>
              </a:r>
            </a:p>
          </p:txBody>
        </p:sp>
        <p:sp>
          <p:nvSpPr>
            <p:cNvPr id="19" name="Rectangle 18"/>
            <p:cNvSpPr/>
            <p:nvPr/>
          </p:nvSpPr>
          <p:spPr bwMode="auto">
            <a:xfrm>
              <a:off x="1644013" y="3108960"/>
              <a:ext cx="228600" cy="28194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21" name="Rectangle 20"/>
            <p:cNvSpPr/>
            <p:nvPr/>
          </p:nvSpPr>
          <p:spPr bwMode="auto">
            <a:xfrm>
              <a:off x="1971673" y="3108960"/>
              <a:ext cx="228600" cy="281940"/>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grpSp>
      <p:grpSp>
        <p:nvGrpSpPr>
          <p:cNvPr id="25" name="Group 24"/>
          <p:cNvGrpSpPr>
            <a:grpSpLocks noChangeAspect="1"/>
          </p:cNvGrpSpPr>
          <p:nvPr/>
        </p:nvGrpSpPr>
        <p:grpSpPr>
          <a:xfrm>
            <a:off x="4819323" y="4196727"/>
            <a:ext cx="837286" cy="837286"/>
            <a:chOff x="3223260" y="2545080"/>
            <a:chExt cx="1021080" cy="1021080"/>
          </a:xfrm>
          <a:solidFill>
            <a:schemeClr val="accent2"/>
          </a:solidFill>
        </p:grpSpPr>
        <p:sp>
          <p:nvSpPr>
            <p:cNvPr id="26" name="Rounded Rectangle 25"/>
            <p:cNvSpPr/>
            <p:nvPr/>
          </p:nvSpPr>
          <p:spPr bwMode="auto">
            <a:xfrm>
              <a:off x="3223260" y="2545080"/>
              <a:ext cx="1021080" cy="1021080"/>
            </a:xfrm>
            <a:prstGeom prst="roundRect">
              <a:avLst/>
            </a:prstGeom>
            <a:grpFill/>
            <a:ln w="12700" cap="flat" cmpd="sng" algn="ctr">
              <a:solidFill>
                <a:schemeClr val="tx1"/>
              </a:solidFill>
              <a:prstDash val="solid"/>
              <a:round/>
              <a:headEnd type="none" w="med" len="med"/>
              <a:tailEnd type="none" w="med" len="med"/>
            </a:ln>
            <a:effectLst/>
          </p:spPr>
          <p:txBody>
            <a:bodyPr vert="vert270"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bg1"/>
                  </a:solidFill>
                  <a:effectLst/>
                  <a:latin typeface="Arial" charset="0"/>
                </a:rPr>
                <a:t>FPGA 2</a:t>
              </a:r>
            </a:p>
          </p:txBody>
        </p:sp>
        <p:sp>
          <p:nvSpPr>
            <p:cNvPr id="27" name="Rectangle 26"/>
            <p:cNvSpPr/>
            <p:nvPr/>
          </p:nvSpPr>
          <p:spPr bwMode="auto">
            <a:xfrm>
              <a:off x="3733800" y="3120390"/>
              <a:ext cx="228600" cy="281940"/>
            </a:xfrm>
            <a:prstGeom prst="rect">
              <a:avLst/>
            </a:prstGeom>
            <a:grp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grpSp>
      <p:cxnSp>
        <p:nvCxnSpPr>
          <p:cNvPr id="29" name="Straight Connector 28"/>
          <p:cNvCxnSpPr>
            <a:cxnSpLocks noChangeAspect="1"/>
          </p:cNvCxnSpPr>
          <p:nvPr/>
        </p:nvCxnSpPr>
        <p:spPr bwMode="auto">
          <a:xfrm>
            <a:off x="3274214" y="1253673"/>
            <a:ext cx="0" cy="4050920"/>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30" name="TextBox 29"/>
          <p:cNvSpPr txBox="1">
            <a:spLocks noChangeAspect="1"/>
          </p:cNvSpPr>
          <p:nvPr/>
        </p:nvSpPr>
        <p:spPr>
          <a:xfrm>
            <a:off x="1643784" y="1026089"/>
            <a:ext cx="801823" cy="307777"/>
          </a:xfrm>
          <a:prstGeom prst="rect">
            <a:avLst/>
          </a:prstGeom>
          <a:noFill/>
        </p:spPr>
        <p:txBody>
          <a:bodyPr wrap="none" rtlCol="0">
            <a:spAutoFit/>
          </a:bodyPr>
          <a:lstStyle/>
          <a:p>
            <a:r>
              <a:rPr lang="en-US" sz="1400" i="1" dirty="0"/>
              <a:t>Radio 1</a:t>
            </a:r>
          </a:p>
        </p:txBody>
      </p:sp>
      <p:sp>
        <p:nvSpPr>
          <p:cNvPr id="31" name="TextBox 30"/>
          <p:cNvSpPr txBox="1">
            <a:spLocks noChangeAspect="1"/>
          </p:cNvSpPr>
          <p:nvPr/>
        </p:nvSpPr>
        <p:spPr>
          <a:xfrm>
            <a:off x="4316490" y="1026089"/>
            <a:ext cx="801823" cy="307777"/>
          </a:xfrm>
          <a:prstGeom prst="rect">
            <a:avLst/>
          </a:prstGeom>
          <a:noFill/>
        </p:spPr>
        <p:txBody>
          <a:bodyPr wrap="none" rtlCol="0">
            <a:spAutoFit/>
          </a:bodyPr>
          <a:lstStyle/>
          <a:p>
            <a:r>
              <a:rPr lang="en-US" sz="1400" i="1" dirty="0"/>
              <a:t>Radio 2</a:t>
            </a:r>
          </a:p>
        </p:txBody>
      </p:sp>
      <p:sp>
        <p:nvSpPr>
          <p:cNvPr id="32" name="TextBox 31"/>
          <p:cNvSpPr txBox="1">
            <a:spLocks noChangeAspect="1"/>
          </p:cNvSpPr>
          <p:nvPr/>
        </p:nvSpPr>
        <p:spPr>
          <a:xfrm>
            <a:off x="456738" y="5885227"/>
            <a:ext cx="849913" cy="276999"/>
          </a:xfrm>
          <a:prstGeom prst="rect">
            <a:avLst/>
          </a:prstGeom>
          <a:noFill/>
        </p:spPr>
        <p:txBody>
          <a:bodyPr wrap="none" rtlCol="0">
            <a:spAutoFit/>
          </a:bodyPr>
          <a:lstStyle/>
          <a:p>
            <a:r>
              <a:rPr lang="en-US" sz="1200" i="1" dirty="0" err="1"/>
              <a:t>My_Block</a:t>
            </a:r>
            <a:endParaRPr lang="en-US" sz="1200" i="1" dirty="0"/>
          </a:p>
        </p:txBody>
      </p:sp>
      <p:cxnSp>
        <p:nvCxnSpPr>
          <p:cNvPr id="34" name="Straight Arrow Connector 33"/>
          <p:cNvCxnSpPr>
            <a:cxnSpLocks noChangeAspect="1"/>
            <a:stCxn id="4" idx="0"/>
            <a:endCxn id="19" idx="2"/>
          </p:cNvCxnSpPr>
          <p:nvPr/>
        </p:nvCxnSpPr>
        <p:spPr bwMode="auto">
          <a:xfrm flipH="1" flipV="1">
            <a:off x="2044407" y="4889493"/>
            <a:ext cx="150381" cy="83020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36" name="Straight Arrow Connector 35"/>
          <p:cNvCxnSpPr>
            <a:cxnSpLocks noChangeAspect="1"/>
            <a:stCxn id="4" idx="0"/>
            <a:endCxn id="21" idx="2"/>
          </p:cNvCxnSpPr>
          <p:nvPr/>
        </p:nvCxnSpPr>
        <p:spPr bwMode="auto">
          <a:xfrm flipV="1">
            <a:off x="2194788" y="4889493"/>
            <a:ext cx="118301" cy="83020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38" name="Straight Arrow Connector 37"/>
          <p:cNvCxnSpPr>
            <a:cxnSpLocks noChangeAspect="1"/>
            <a:stCxn id="5" idx="3"/>
            <a:endCxn id="20" idx="2"/>
          </p:cNvCxnSpPr>
          <p:nvPr/>
        </p:nvCxnSpPr>
        <p:spPr bwMode="auto">
          <a:xfrm flipV="1">
            <a:off x="2532201" y="4898865"/>
            <a:ext cx="1494172" cy="11769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40" name="Straight Arrow Connector 39"/>
          <p:cNvCxnSpPr>
            <a:cxnSpLocks noChangeAspect="1"/>
            <a:stCxn id="5" idx="3"/>
            <a:endCxn id="27" idx="2"/>
          </p:cNvCxnSpPr>
          <p:nvPr/>
        </p:nvCxnSpPr>
        <p:spPr bwMode="auto">
          <a:xfrm flipV="1">
            <a:off x="2532201" y="4899672"/>
            <a:ext cx="2799491" cy="117618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43" name="Straight Connector 42"/>
          <p:cNvCxnSpPr>
            <a:cxnSpLocks noChangeAspect="1"/>
          </p:cNvCxnSpPr>
          <p:nvPr/>
        </p:nvCxnSpPr>
        <p:spPr bwMode="auto">
          <a:xfrm>
            <a:off x="274320" y="2166485"/>
            <a:ext cx="8377899"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4" name="TextBox 43"/>
          <p:cNvSpPr txBox="1">
            <a:spLocks noChangeAspect="1"/>
          </p:cNvSpPr>
          <p:nvPr/>
        </p:nvSpPr>
        <p:spPr>
          <a:xfrm>
            <a:off x="160023" y="3767993"/>
            <a:ext cx="593431" cy="830997"/>
          </a:xfrm>
          <a:prstGeom prst="rect">
            <a:avLst/>
          </a:prstGeom>
          <a:noFill/>
        </p:spPr>
        <p:txBody>
          <a:bodyPr wrap="none" rtlCol="0">
            <a:spAutoFit/>
          </a:bodyPr>
          <a:lstStyle/>
          <a:p>
            <a:pPr algn="ctr"/>
            <a:r>
              <a:rPr lang="en-US" sz="1200" dirty="0"/>
              <a:t>Driver</a:t>
            </a:r>
            <a:br>
              <a:rPr lang="en-US" sz="1200" dirty="0"/>
            </a:br>
            <a:r>
              <a:rPr lang="en-US" sz="1200" dirty="0"/>
              <a:t>Layer</a:t>
            </a:r>
            <a:br>
              <a:rPr lang="en-US" sz="1200" dirty="0"/>
            </a:br>
            <a:r>
              <a:rPr lang="en-US" sz="1200" dirty="0"/>
              <a:t>&amp;</a:t>
            </a:r>
          </a:p>
          <a:p>
            <a:pPr algn="ctr"/>
            <a:r>
              <a:rPr lang="sv-SE" sz="1200" dirty="0"/>
              <a:t>HW</a:t>
            </a:r>
            <a:endParaRPr lang="en-US" sz="1200" dirty="0"/>
          </a:p>
        </p:txBody>
      </p:sp>
      <p:sp>
        <p:nvSpPr>
          <p:cNvPr id="47" name="Right Arrow 46"/>
          <p:cNvSpPr>
            <a:spLocks noChangeAspect="1"/>
          </p:cNvSpPr>
          <p:nvPr/>
        </p:nvSpPr>
        <p:spPr bwMode="auto">
          <a:xfrm>
            <a:off x="2794849" y="6126281"/>
            <a:ext cx="3871767" cy="219652"/>
          </a:xfrm>
          <a:prstGeom prst="rightArrow">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8" name="TextBox 47"/>
          <p:cNvSpPr txBox="1">
            <a:spLocks noChangeAspect="1"/>
          </p:cNvSpPr>
          <p:nvPr/>
        </p:nvSpPr>
        <p:spPr>
          <a:xfrm>
            <a:off x="3525676" y="5885229"/>
            <a:ext cx="1061509" cy="276999"/>
          </a:xfrm>
          <a:prstGeom prst="rect">
            <a:avLst/>
          </a:prstGeom>
          <a:noFill/>
        </p:spPr>
        <p:txBody>
          <a:bodyPr wrap="none" rtlCol="0">
            <a:spAutoFit/>
          </a:bodyPr>
          <a:lstStyle/>
          <a:p>
            <a:r>
              <a:rPr lang="en-US" sz="1200" dirty="0"/>
              <a:t>New revision</a:t>
            </a:r>
          </a:p>
        </p:txBody>
      </p:sp>
      <p:sp>
        <p:nvSpPr>
          <p:cNvPr id="49" name="TextBox 48"/>
          <p:cNvSpPr txBox="1">
            <a:spLocks noChangeAspect="1"/>
          </p:cNvSpPr>
          <p:nvPr/>
        </p:nvSpPr>
        <p:spPr>
          <a:xfrm>
            <a:off x="5750036" y="5712773"/>
            <a:ext cx="1019831" cy="276999"/>
          </a:xfrm>
          <a:prstGeom prst="rect">
            <a:avLst/>
          </a:prstGeom>
          <a:noFill/>
        </p:spPr>
        <p:txBody>
          <a:bodyPr wrap="none" rtlCol="0">
            <a:spAutoFit/>
          </a:bodyPr>
          <a:lstStyle/>
          <a:p>
            <a:r>
              <a:rPr lang="en-US" sz="1200" i="1" dirty="0"/>
              <a:t>My_Block_2</a:t>
            </a:r>
          </a:p>
        </p:txBody>
      </p:sp>
      <p:cxnSp>
        <p:nvCxnSpPr>
          <p:cNvPr id="50" name="Straight Connector 49"/>
          <p:cNvCxnSpPr>
            <a:cxnSpLocks noChangeAspect="1"/>
          </p:cNvCxnSpPr>
          <p:nvPr/>
        </p:nvCxnSpPr>
        <p:spPr bwMode="auto">
          <a:xfrm>
            <a:off x="6108854" y="1253673"/>
            <a:ext cx="0" cy="4050920"/>
          </a:xfrm>
          <a:prstGeom prst="line">
            <a:avLst/>
          </a:prstGeom>
          <a:solidFill>
            <a:schemeClr val="accent1"/>
          </a:solidFill>
          <a:ln w="12700" cap="flat" cmpd="sng" algn="ctr">
            <a:solidFill>
              <a:schemeClr val="tx1"/>
            </a:solidFill>
            <a:prstDash val="dash"/>
            <a:round/>
            <a:headEnd type="none" w="med" len="med"/>
            <a:tailEnd type="none" w="med" len="med"/>
          </a:ln>
          <a:effectLst/>
        </p:spPr>
      </p:cxnSp>
      <p:grpSp>
        <p:nvGrpSpPr>
          <p:cNvPr id="51" name="Group 50"/>
          <p:cNvGrpSpPr>
            <a:grpSpLocks noChangeAspect="1"/>
          </p:cNvGrpSpPr>
          <p:nvPr/>
        </p:nvGrpSpPr>
        <p:grpSpPr>
          <a:xfrm>
            <a:off x="6390327" y="3902245"/>
            <a:ext cx="1330124" cy="1130961"/>
            <a:chOff x="902970" y="2186940"/>
            <a:chExt cx="1622102" cy="1379220"/>
          </a:xfrm>
          <a:solidFill>
            <a:schemeClr val="tx2">
              <a:lumMod val="25000"/>
              <a:lumOff val="75000"/>
            </a:schemeClr>
          </a:solidFill>
        </p:grpSpPr>
        <p:sp>
          <p:nvSpPr>
            <p:cNvPr id="52" name="Rounded Rectangle 51"/>
            <p:cNvSpPr/>
            <p:nvPr/>
          </p:nvSpPr>
          <p:spPr bwMode="auto">
            <a:xfrm>
              <a:off x="902970" y="2186940"/>
              <a:ext cx="1622102" cy="1379220"/>
            </a:xfrm>
            <a:prstGeom prst="roundRect">
              <a:avLst/>
            </a:prstGeom>
            <a:grpFill/>
            <a:ln w="12700" cap="flat" cmpd="sng" algn="ctr">
              <a:solidFill>
                <a:schemeClr val="tx1"/>
              </a:solidFill>
              <a:prstDash val="solid"/>
              <a:round/>
              <a:headEnd type="none" w="med" len="med"/>
              <a:tailEnd type="none" w="med" len="med"/>
            </a:ln>
            <a:effectLst/>
          </p:spPr>
          <p:txBody>
            <a:bodyPr vert="vert270"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400" dirty="0">
                  <a:solidFill>
                    <a:schemeClr val="bg1"/>
                  </a:solidFill>
                </a:rPr>
                <a:t>Xenon</a:t>
              </a:r>
              <a:endParaRPr kumimoji="0" lang="en-US" sz="1400" b="0" i="0" u="none" strike="noStrike" cap="none" normalizeH="0" baseline="0" dirty="0">
                <a:ln>
                  <a:noFill/>
                </a:ln>
                <a:solidFill>
                  <a:schemeClr val="bg1"/>
                </a:solidFill>
                <a:effectLst/>
              </a:endParaRPr>
            </a:p>
          </p:txBody>
        </p:sp>
        <p:sp>
          <p:nvSpPr>
            <p:cNvPr id="53" name="Rectangle 52"/>
            <p:cNvSpPr/>
            <p:nvPr/>
          </p:nvSpPr>
          <p:spPr bwMode="auto">
            <a:xfrm>
              <a:off x="1798320" y="2950964"/>
              <a:ext cx="228600" cy="439936"/>
            </a:xfrm>
            <a:prstGeom prst="rect">
              <a:avLst/>
            </a:prstGeom>
            <a:grp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54" name="Rectangle 53"/>
            <p:cNvSpPr/>
            <p:nvPr/>
          </p:nvSpPr>
          <p:spPr bwMode="auto">
            <a:xfrm>
              <a:off x="2125980" y="2950964"/>
              <a:ext cx="228600" cy="439936"/>
            </a:xfrm>
            <a:prstGeom prst="rect">
              <a:avLst/>
            </a:prstGeom>
            <a:grp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grpSp>
      <p:sp>
        <p:nvSpPr>
          <p:cNvPr id="56" name="TextBox 55"/>
          <p:cNvSpPr txBox="1">
            <a:spLocks noChangeAspect="1"/>
          </p:cNvSpPr>
          <p:nvPr/>
        </p:nvSpPr>
        <p:spPr>
          <a:xfrm>
            <a:off x="7031569" y="1026089"/>
            <a:ext cx="801823" cy="307777"/>
          </a:xfrm>
          <a:prstGeom prst="rect">
            <a:avLst/>
          </a:prstGeom>
          <a:noFill/>
        </p:spPr>
        <p:txBody>
          <a:bodyPr wrap="none" rtlCol="0">
            <a:spAutoFit/>
          </a:bodyPr>
          <a:lstStyle/>
          <a:p>
            <a:r>
              <a:rPr lang="en-US" sz="1400" i="1" dirty="0"/>
              <a:t>Radio 3</a:t>
            </a:r>
          </a:p>
        </p:txBody>
      </p:sp>
      <p:cxnSp>
        <p:nvCxnSpPr>
          <p:cNvPr id="58" name="Straight Arrow Connector 57"/>
          <p:cNvCxnSpPr>
            <a:cxnSpLocks noChangeAspect="1"/>
            <a:stCxn id="102" idx="0"/>
            <a:endCxn id="53" idx="2"/>
          </p:cNvCxnSpPr>
          <p:nvPr/>
        </p:nvCxnSpPr>
        <p:spPr bwMode="auto">
          <a:xfrm flipV="1">
            <a:off x="7188265" y="4889493"/>
            <a:ext cx="29975" cy="59786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0" name="Straight Arrow Connector 59"/>
          <p:cNvCxnSpPr>
            <a:cxnSpLocks noChangeAspect="1"/>
            <a:stCxn id="102" idx="0"/>
            <a:endCxn id="54" idx="2"/>
          </p:cNvCxnSpPr>
          <p:nvPr/>
        </p:nvCxnSpPr>
        <p:spPr bwMode="auto">
          <a:xfrm flipV="1">
            <a:off x="7188265" y="4889493"/>
            <a:ext cx="298656" cy="59786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nvGrpSpPr>
          <p:cNvPr id="66" name="Group 65"/>
          <p:cNvGrpSpPr>
            <a:grpSpLocks noChangeAspect="1"/>
          </p:cNvGrpSpPr>
          <p:nvPr/>
        </p:nvGrpSpPr>
        <p:grpSpPr>
          <a:xfrm>
            <a:off x="898634" y="2513340"/>
            <a:ext cx="827912" cy="815831"/>
            <a:chOff x="1343024" y="1333500"/>
            <a:chExt cx="1009649" cy="731520"/>
          </a:xfrm>
        </p:grpSpPr>
        <p:sp>
          <p:nvSpPr>
            <p:cNvPr id="63" name="Rectangle 62"/>
            <p:cNvSpPr/>
            <p:nvPr/>
          </p:nvSpPr>
          <p:spPr bwMode="auto">
            <a:xfrm>
              <a:off x="1343024" y="1569183"/>
              <a:ext cx="1009649" cy="495837"/>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lang="en-US" sz="1000" dirty="0"/>
                <a:t>o</a:t>
              </a:r>
              <a:r>
                <a:rPr kumimoji="0" lang="en-US" sz="1000" b="0" i="0" u="none" strike="noStrike" cap="none" normalizeH="0" baseline="0" dirty="0">
                  <a:ln>
                    <a:noFill/>
                  </a:ln>
                  <a:solidFill>
                    <a:schemeClr val="tx1"/>
                  </a:solidFill>
                  <a:effectLst/>
                </a:rPr>
                <a:t>n()</a:t>
              </a:r>
              <a:br>
                <a:rPr kumimoji="0" lang="en-US" sz="1000" b="0" i="0" u="none" strike="noStrike" cap="none" normalizeH="0" baseline="0" dirty="0">
                  <a:ln>
                    <a:noFill/>
                  </a:ln>
                  <a:solidFill>
                    <a:schemeClr val="tx1"/>
                  </a:solidFill>
                  <a:effectLst/>
                </a:rPr>
              </a:br>
              <a:r>
                <a:rPr kumimoji="0" lang="en-US" sz="1000" b="0" i="0" u="none" strike="noStrike" cap="none" normalizeH="0" baseline="0" dirty="0">
                  <a:ln>
                    <a:noFill/>
                  </a:ln>
                  <a:solidFill>
                    <a:schemeClr val="tx1"/>
                  </a:solidFill>
                  <a:effectLst/>
                </a:rPr>
                <a:t>off()</a:t>
              </a:r>
              <a:br>
                <a:rPr kumimoji="0" lang="en-US" sz="1000" b="0" i="0" u="none" strike="noStrike" cap="none" normalizeH="0" baseline="0" dirty="0">
                  <a:ln>
                    <a:noFill/>
                  </a:ln>
                  <a:solidFill>
                    <a:schemeClr val="tx1"/>
                  </a:solidFill>
                  <a:effectLst/>
                </a:rPr>
              </a:br>
              <a:r>
                <a:rPr kumimoji="0" lang="en-US" sz="1000" b="0" i="0" u="none" strike="noStrike" cap="none" normalizeH="0" baseline="0" dirty="0">
                  <a:ln>
                    <a:noFill/>
                  </a:ln>
                  <a:solidFill>
                    <a:schemeClr val="tx1"/>
                  </a:solidFill>
                  <a:effectLst/>
                </a:rPr>
                <a:t>status()</a:t>
              </a:r>
            </a:p>
          </p:txBody>
        </p:sp>
        <p:sp>
          <p:nvSpPr>
            <p:cNvPr id="65" name="Rectangle 64"/>
            <p:cNvSpPr/>
            <p:nvPr/>
          </p:nvSpPr>
          <p:spPr bwMode="auto">
            <a:xfrm>
              <a:off x="1343025" y="1333500"/>
              <a:ext cx="1009648" cy="235683"/>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MyBlock</a:t>
              </a:r>
              <a:endParaRPr kumimoji="0" lang="en-US" sz="1200" b="0" i="0" u="none" strike="noStrike" cap="none" normalizeH="0" baseline="0" dirty="0">
                <a:ln>
                  <a:noFill/>
                </a:ln>
                <a:solidFill>
                  <a:schemeClr val="tx1"/>
                </a:solidFill>
                <a:effectLst/>
              </a:endParaRPr>
            </a:p>
          </p:txBody>
        </p:sp>
      </p:grpSp>
      <p:grpSp>
        <p:nvGrpSpPr>
          <p:cNvPr id="67" name="Group 66"/>
          <p:cNvGrpSpPr>
            <a:grpSpLocks noChangeAspect="1"/>
          </p:cNvGrpSpPr>
          <p:nvPr/>
        </p:nvGrpSpPr>
        <p:grpSpPr>
          <a:xfrm>
            <a:off x="2095861" y="2513340"/>
            <a:ext cx="827912" cy="815831"/>
            <a:chOff x="1343024" y="1333500"/>
            <a:chExt cx="1009649" cy="731520"/>
          </a:xfrm>
        </p:grpSpPr>
        <p:sp>
          <p:nvSpPr>
            <p:cNvPr id="68" name="Rectangle 67"/>
            <p:cNvSpPr/>
            <p:nvPr/>
          </p:nvSpPr>
          <p:spPr bwMode="auto">
            <a:xfrm>
              <a:off x="1343024" y="1569183"/>
              <a:ext cx="1009649" cy="495837"/>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spcBef>
                  <a:spcPct val="50000"/>
                </a:spcBef>
              </a:pPr>
              <a:r>
                <a:rPr lang="en-US" sz="1000" dirty="0"/>
                <a:t>on()</a:t>
              </a:r>
              <a:br>
                <a:rPr lang="en-US" sz="1000" dirty="0"/>
              </a:br>
              <a:r>
                <a:rPr lang="en-US" sz="1000" dirty="0"/>
                <a:t>off()</a:t>
              </a:r>
              <a:br>
                <a:rPr lang="en-US" sz="1000" dirty="0"/>
              </a:br>
              <a:r>
                <a:rPr lang="en-US" sz="1000" dirty="0"/>
                <a:t>status()</a:t>
              </a:r>
            </a:p>
          </p:txBody>
        </p:sp>
        <p:sp>
          <p:nvSpPr>
            <p:cNvPr id="69" name="Rectangle 68"/>
            <p:cNvSpPr/>
            <p:nvPr/>
          </p:nvSpPr>
          <p:spPr bwMode="auto">
            <a:xfrm>
              <a:off x="1343025" y="1333500"/>
              <a:ext cx="1009648" cy="235683"/>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err="1">
                  <a:ln>
                    <a:noFill/>
                  </a:ln>
                  <a:solidFill>
                    <a:schemeClr val="tx1"/>
                  </a:solidFill>
                  <a:effectLst/>
                  <a:latin typeface="Arial" charset="0"/>
                </a:rPr>
                <a:t>MyBlock</a:t>
              </a:r>
              <a:endParaRPr kumimoji="0" lang="en-US" sz="1200" b="0" i="0" u="none" strike="noStrike" cap="none" normalizeH="0" baseline="0" dirty="0">
                <a:ln>
                  <a:noFill/>
                </a:ln>
                <a:solidFill>
                  <a:schemeClr val="tx1"/>
                </a:solidFill>
                <a:effectLst/>
                <a:latin typeface="Arial" charset="0"/>
              </a:endParaRPr>
            </a:p>
          </p:txBody>
        </p:sp>
      </p:grpSp>
      <p:grpSp>
        <p:nvGrpSpPr>
          <p:cNvPr id="79" name="Group 78"/>
          <p:cNvGrpSpPr>
            <a:grpSpLocks noChangeAspect="1"/>
          </p:cNvGrpSpPr>
          <p:nvPr/>
        </p:nvGrpSpPr>
        <p:grpSpPr>
          <a:xfrm>
            <a:off x="4917737" y="2513340"/>
            <a:ext cx="827912" cy="815831"/>
            <a:chOff x="1343024" y="1333500"/>
            <a:chExt cx="1009649" cy="731520"/>
          </a:xfrm>
        </p:grpSpPr>
        <p:sp>
          <p:nvSpPr>
            <p:cNvPr id="80" name="Rectangle 79"/>
            <p:cNvSpPr/>
            <p:nvPr/>
          </p:nvSpPr>
          <p:spPr bwMode="auto">
            <a:xfrm>
              <a:off x="1343024" y="1569183"/>
              <a:ext cx="1009649" cy="495837"/>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spcBef>
                  <a:spcPct val="50000"/>
                </a:spcBef>
              </a:pPr>
              <a:r>
                <a:rPr lang="en-US" sz="1000" dirty="0"/>
                <a:t>on()</a:t>
              </a:r>
              <a:br>
                <a:rPr lang="en-US" sz="1000" dirty="0"/>
              </a:br>
              <a:r>
                <a:rPr lang="en-US" sz="1000" dirty="0"/>
                <a:t>off()</a:t>
              </a:r>
              <a:br>
                <a:rPr lang="en-US" sz="1000" dirty="0"/>
              </a:br>
              <a:r>
                <a:rPr lang="en-US" sz="1000" dirty="0"/>
                <a:t>status()</a:t>
              </a:r>
            </a:p>
          </p:txBody>
        </p:sp>
        <p:sp>
          <p:nvSpPr>
            <p:cNvPr id="81" name="Rectangle 80"/>
            <p:cNvSpPr/>
            <p:nvPr/>
          </p:nvSpPr>
          <p:spPr bwMode="auto">
            <a:xfrm>
              <a:off x="1343025" y="1333500"/>
              <a:ext cx="1009648" cy="235683"/>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err="1">
                  <a:ln>
                    <a:noFill/>
                  </a:ln>
                  <a:solidFill>
                    <a:schemeClr val="tx1"/>
                  </a:solidFill>
                  <a:effectLst/>
                  <a:latin typeface="Arial" charset="0"/>
                </a:rPr>
                <a:t>MyBlock</a:t>
              </a:r>
              <a:endParaRPr kumimoji="0" lang="en-US" sz="1200" b="0" i="0" u="none" strike="noStrike" cap="none" normalizeH="0" baseline="0" dirty="0">
                <a:ln>
                  <a:noFill/>
                </a:ln>
                <a:solidFill>
                  <a:schemeClr val="tx1"/>
                </a:solidFill>
                <a:effectLst/>
                <a:latin typeface="Arial" charset="0"/>
              </a:endParaRPr>
            </a:p>
          </p:txBody>
        </p:sp>
      </p:grpSp>
      <p:grpSp>
        <p:nvGrpSpPr>
          <p:cNvPr id="82" name="Group 81"/>
          <p:cNvGrpSpPr>
            <a:grpSpLocks noChangeAspect="1"/>
          </p:cNvGrpSpPr>
          <p:nvPr/>
        </p:nvGrpSpPr>
        <p:grpSpPr>
          <a:xfrm>
            <a:off x="3589967" y="2513340"/>
            <a:ext cx="827912" cy="815831"/>
            <a:chOff x="1343024" y="1333500"/>
            <a:chExt cx="1009649" cy="731520"/>
          </a:xfrm>
        </p:grpSpPr>
        <p:sp>
          <p:nvSpPr>
            <p:cNvPr id="83" name="Rectangle 82"/>
            <p:cNvSpPr/>
            <p:nvPr/>
          </p:nvSpPr>
          <p:spPr bwMode="auto">
            <a:xfrm>
              <a:off x="1343024" y="1569183"/>
              <a:ext cx="1009649" cy="495837"/>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spcBef>
                  <a:spcPct val="50000"/>
                </a:spcBef>
              </a:pPr>
              <a:r>
                <a:rPr lang="en-US" sz="1000" dirty="0"/>
                <a:t>on()</a:t>
              </a:r>
              <a:br>
                <a:rPr lang="en-US" sz="1000" dirty="0"/>
              </a:br>
              <a:r>
                <a:rPr lang="en-US" sz="1000" dirty="0"/>
                <a:t>off()</a:t>
              </a:r>
              <a:br>
                <a:rPr lang="en-US" sz="1000" dirty="0"/>
              </a:br>
              <a:r>
                <a:rPr lang="en-US" sz="1000" dirty="0"/>
                <a:t>status()</a:t>
              </a:r>
            </a:p>
          </p:txBody>
        </p:sp>
        <p:sp>
          <p:nvSpPr>
            <p:cNvPr id="84" name="Rectangle 83"/>
            <p:cNvSpPr/>
            <p:nvPr/>
          </p:nvSpPr>
          <p:spPr bwMode="auto">
            <a:xfrm>
              <a:off x="1343025" y="1333500"/>
              <a:ext cx="1009648" cy="235683"/>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err="1">
                  <a:ln>
                    <a:noFill/>
                  </a:ln>
                  <a:solidFill>
                    <a:schemeClr val="tx1"/>
                  </a:solidFill>
                  <a:effectLst/>
                  <a:latin typeface="Arial" charset="0"/>
                </a:rPr>
                <a:t>MyBlock</a:t>
              </a:r>
              <a:endParaRPr kumimoji="0" lang="en-US" sz="1200" b="0" i="0" u="none" strike="noStrike" cap="none" normalizeH="0" baseline="0" dirty="0">
                <a:ln>
                  <a:noFill/>
                </a:ln>
                <a:solidFill>
                  <a:schemeClr val="tx1"/>
                </a:solidFill>
                <a:effectLst/>
                <a:latin typeface="Arial" charset="0"/>
              </a:endParaRPr>
            </a:p>
          </p:txBody>
        </p:sp>
      </p:grpSp>
      <p:cxnSp>
        <p:nvCxnSpPr>
          <p:cNvPr id="88" name="Straight Arrow Connector 87"/>
          <p:cNvCxnSpPr>
            <a:cxnSpLocks noChangeAspect="1"/>
            <a:stCxn id="80" idx="2"/>
            <a:endCxn id="27" idx="0"/>
          </p:cNvCxnSpPr>
          <p:nvPr/>
        </p:nvCxnSpPr>
        <p:spPr bwMode="auto">
          <a:xfrm flipH="1">
            <a:off x="5331692" y="3329171"/>
            <a:ext cx="1" cy="1339310"/>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1" name="Straight Arrow Connector 100"/>
          <p:cNvCxnSpPr>
            <a:cxnSpLocks noChangeAspect="1"/>
            <a:stCxn id="83" idx="2"/>
            <a:endCxn id="20" idx="0"/>
          </p:cNvCxnSpPr>
          <p:nvPr/>
        </p:nvCxnSpPr>
        <p:spPr bwMode="auto">
          <a:xfrm>
            <a:off x="4003923" y="3329171"/>
            <a:ext cx="22450" cy="1338503"/>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4" name="Straight Arrow Connector 103"/>
          <p:cNvCxnSpPr>
            <a:cxnSpLocks noChangeAspect="1"/>
            <a:stCxn id="68" idx="2"/>
            <a:endCxn id="21" idx="0"/>
          </p:cNvCxnSpPr>
          <p:nvPr/>
        </p:nvCxnSpPr>
        <p:spPr bwMode="auto">
          <a:xfrm flipH="1">
            <a:off x="2313089" y="3329171"/>
            <a:ext cx="196728" cy="1329131"/>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7" name="Straight Arrow Connector 106"/>
          <p:cNvCxnSpPr>
            <a:cxnSpLocks noChangeAspect="1"/>
            <a:stCxn id="63" idx="2"/>
            <a:endCxn id="19" idx="0"/>
          </p:cNvCxnSpPr>
          <p:nvPr/>
        </p:nvCxnSpPr>
        <p:spPr bwMode="auto">
          <a:xfrm>
            <a:off x="1312590" y="3329171"/>
            <a:ext cx="731817" cy="1329131"/>
          </a:xfrm>
          <a:prstGeom prst="straightConnector1">
            <a:avLst/>
          </a:prstGeom>
          <a:solidFill>
            <a:schemeClr val="accent1"/>
          </a:solidFill>
          <a:ln w="12700" cap="flat" cmpd="sng" algn="ctr">
            <a:solidFill>
              <a:schemeClr val="tx1"/>
            </a:solidFill>
            <a:prstDash val="dash"/>
            <a:round/>
            <a:headEnd type="diamond" w="lg" len="lg"/>
            <a:tailEnd type="none"/>
          </a:ln>
          <a:effectLst/>
        </p:spPr>
      </p:cxnSp>
      <p:grpSp>
        <p:nvGrpSpPr>
          <p:cNvPr id="110" name="Group 109"/>
          <p:cNvGrpSpPr>
            <a:grpSpLocks noChangeAspect="1"/>
          </p:cNvGrpSpPr>
          <p:nvPr/>
        </p:nvGrpSpPr>
        <p:grpSpPr>
          <a:xfrm>
            <a:off x="7613336" y="2331472"/>
            <a:ext cx="873995" cy="1171988"/>
            <a:chOff x="1343024" y="1333500"/>
            <a:chExt cx="1009649" cy="731520"/>
          </a:xfrm>
        </p:grpSpPr>
        <p:sp>
          <p:nvSpPr>
            <p:cNvPr id="111" name="Rectangle 110"/>
            <p:cNvSpPr/>
            <p:nvPr/>
          </p:nvSpPr>
          <p:spPr bwMode="auto">
            <a:xfrm>
              <a:off x="1343024" y="1501203"/>
              <a:ext cx="1009649" cy="563817"/>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spcBef>
                  <a:spcPct val="50000"/>
                </a:spcBef>
              </a:pPr>
              <a:r>
                <a:rPr lang="en-US" sz="1000" dirty="0"/>
                <a:t>on()</a:t>
              </a:r>
              <a:br>
                <a:rPr lang="en-US" sz="1000" dirty="0"/>
              </a:br>
              <a:r>
                <a:rPr lang="en-US" sz="1000" dirty="0"/>
                <a:t>off()</a:t>
              </a:r>
              <a:br>
                <a:rPr lang="en-US" sz="1000" dirty="0"/>
              </a:br>
              <a:r>
                <a:rPr lang="en-US" sz="1000" dirty="0"/>
                <a:t>status()</a:t>
              </a:r>
              <a:br>
                <a:rPr lang="en-US" sz="1000" dirty="0"/>
              </a:br>
              <a:r>
                <a:rPr lang="en-US" sz="1000" dirty="0"/>
                <a:t>measure()</a:t>
              </a:r>
              <a:br>
                <a:rPr lang="en-US" sz="1000" dirty="0"/>
              </a:br>
              <a:r>
                <a:rPr lang="en-US" sz="1000" dirty="0"/>
                <a:t>compensate()</a:t>
              </a:r>
            </a:p>
          </p:txBody>
        </p:sp>
        <p:sp>
          <p:nvSpPr>
            <p:cNvPr id="112" name="Rectangle 111"/>
            <p:cNvSpPr/>
            <p:nvPr/>
          </p:nvSpPr>
          <p:spPr bwMode="auto">
            <a:xfrm>
              <a:off x="1343025" y="1333500"/>
              <a:ext cx="1009648" cy="167703"/>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MyBlockV2</a:t>
              </a:r>
            </a:p>
          </p:txBody>
        </p:sp>
      </p:grpSp>
      <p:grpSp>
        <p:nvGrpSpPr>
          <p:cNvPr id="113" name="Group 112"/>
          <p:cNvGrpSpPr>
            <a:grpSpLocks noChangeAspect="1"/>
          </p:cNvGrpSpPr>
          <p:nvPr/>
        </p:nvGrpSpPr>
        <p:grpSpPr>
          <a:xfrm>
            <a:off x="6374605" y="2331472"/>
            <a:ext cx="865797" cy="1171988"/>
            <a:chOff x="1343024" y="1369310"/>
            <a:chExt cx="1009649" cy="751826"/>
          </a:xfrm>
        </p:grpSpPr>
        <p:sp>
          <p:nvSpPr>
            <p:cNvPr id="114" name="Rectangle 113"/>
            <p:cNvSpPr/>
            <p:nvPr/>
          </p:nvSpPr>
          <p:spPr bwMode="auto">
            <a:xfrm>
              <a:off x="1343024" y="1541668"/>
              <a:ext cx="1009649" cy="579468"/>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spcBef>
                  <a:spcPct val="50000"/>
                </a:spcBef>
              </a:pPr>
              <a:r>
                <a:rPr lang="en-US" sz="1000" dirty="0"/>
                <a:t>on()</a:t>
              </a:r>
              <a:br>
                <a:rPr lang="en-US" sz="1000" dirty="0"/>
              </a:br>
              <a:r>
                <a:rPr lang="en-US" sz="1000" dirty="0"/>
                <a:t>off()</a:t>
              </a:r>
              <a:br>
                <a:rPr lang="en-US" sz="1000" dirty="0"/>
              </a:br>
              <a:r>
                <a:rPr lang="en-US" sz="1000" dirty="0"/>
                <a:t>status()</a:t>
              </a:r>
              <a:br>
                <a:rPr lang="en-US" sz="1000" dirty="0"/>
              </a:br>
              <a:r>
                <a:rPr lang="en-US" sz="1000" dirty="0"/>
                <a:t>measure()</a:t>
              </a:r>
              <a:br>
                <a:rPr lang="en-US" sz="1000" dirty="0"/>
              </a:br>
              <a:r>
                <a:rPr lang="en-US" sz="1000" dirty="0"/>
                <a:t>compensate()</a:t>
              </a:r>
            </a:p>
          </p:txBody>
        </p:sp>
        <p:sp>
          <p:nvSpPr>
            <p:cNvPr id="115" name="Rectangle 114"/>
            <p:cNvSpPr/>
            <p:nvPr/>
          </p:nvSpPr>
          <p:spPr bwMode="auto">
            <a:xfrm>
              <a:off x="1343025" y="1369310"/>
              <a:ext cx="1009648" cy="172358"/>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MyBlockV2</a:t>
              </a:r>
            </a:p>
          </p:txBody>
        </p:sp>
      </p:grpSp>
      <p:cxnSp>
        <p:nvCxnSpPr>
          <p:cNvPr id="116" name="Straight Arrow Connector 115"/>
          <p:cNvCxnSpPr>
            <a:cxnSpLocks noChangeAspect="1"/>
            <a:stCxn id="114" idx="2"/>
            <a:endCxn id="53" idx="0"/>
          </p:cNvCxnSpPr>
          <p:nvPr/>
        </p:nvCxnSpPr>
        <p:spPr bwMode="auto">
          <a:xfrm>
            <a:off x="6807504" y="3503460"/>
            <a:ext cx="410736" cy="1025285"/>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19" name="Straight Arrow Connector 118"/>
          <p:cNvCxnSpPr>
            <a:cxnSpLocks noChangeAspect="1"/>
            <a:stCxn id="111" idx="2"/>
            <a:endCxn id="54" idx="0"/>
          </p:cNvCxnSpPr>
          <p:nvPr/>
        </p:nvCxnSpPr>
        <p:spPr bwMode="auto">
          <a:xfrm flipH="1">
            <a:off x="7486921" y="3503460"/>
            <a:ext cx="563413" cy="1025285"/>
          </a:xfrm>
          <a:prstGeom prst="straightConnector1">
            <a:avLst/>
          </a:prstGeom>
          <a:solidFill>
            <a:schemeClr val="accent1"/>
          </a:solidFill>
          <a:ln w="12700" cap="flat" cmpd="sng" algn="ctr">
            <a:solidFill>
              <a:schemeClr val="tx1"/>
            </a:solidFill>
            <a:prstDash val="dash"/>
            <a:round/>
            <a:headEnd type="diamond" w="lg" len="lg"/>
            <a:tailEnd type="none"/>
          </a:ln>
          <a:effectLst/>
        </p:spPr>
      </p:cxnSp>
      <p:sp>
        <p:nvSpPr>
          <p:cNvPr id="74" name="TextBox 73"/>
          <p:cNvSpPr txBox="1">
            <a:spLocks noChangeAspect="1"/>
          </p:cNvSpPr>
          <p:nvPr/>
        </p:nvSpPr>
        <p:spPr>
          <a:xfrm>
            <a:off x="2407" y="2276987"/>
            <a:ext cx="782587" cy="646331"/>
          </a:xfrm>
          <a:prstGeom prst="rect">
            <a:avLst/>
          </a:prstGeom>
          <a:noFill/>
        </p:spPr>
        <p:txBody>
          <a:bodyPr wrap="none" rtlCol="0">
            <a:spAutoFit/>
          </a:bodyPr>
          <a:lstStyle/>
          <a:p>
            <a:pPr algn="ctr"/>
            <a:r>
              <a:rPr lang="en-US" sz="1200" dirty="0"/>
              <a:t>Driver</a:t>
            </a:r>
            <a:br>
              <a:rPr lang="en-US" sz="1200" dirty="0"/>
            </a:br>
            <a:r>
              <a:rPr lang="en-US" sz="1200" dirty="0"/>
              <a:t>Interface</a:t>
            </a:r>
            <a:br>
              <a:rPr lang="en-US" sz="1200" dirty="0"/>
            </a:br>
            <a:r>
              <a:rPr lang="en-US" sz="1200" dirty="0"/>
              <a:t>Layer</a:t>
            </a:r>
          </a:p>
        </p:txBody>
      </p:sp>
      <p:cxnSp>
        <p:nvCxnSpPr>
          <p:cNvPr id="75" name="Straight Connector 74"/>
          <p:cNvCxnSpPr>
            <a:cxnSpLocks noChangeAspect="1"/>
          </p:cNvCxnSpPr>
          <p:nvPr/>
        </p:nvCxnSpPr>
        <p:spPr bwMode="auto">
          <a:xfrm>
            <a:off x="274320" y="3646454"/>
            <a:ext cx="837438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87" name="Rectangle 86"/>
          <p:cNvSpPr/>
          <p:nvPr/>
        </p:nvSpPr>
        <p:spPr bwMode="auto">
          <a:xfrm>
            <a:off x="898634"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Service:A</a:t>
            </a:r>
            <a:endParaRPr kumimoji="0" lang="en-US" sz="1200" b="0" i="0" u="none" strike="noStrike" cap="none" normalizeH="0" baseline="0" dirty="0">
              <a:ln>
                <a:noFill/>
              </a:ln>
              <a:solidFill>
                <a:schemeClr val="tx1"/>
              </a:solidFill>
              <a:effectLst/>
            </a:endParaRPr>
          </a:p>
        </p:txBody>
      </p:sp>
      <p:sp>
        <p:nvSpPr>
          <p:cNvPr id="89" name="Rectangle 88"/>
          <p:cNvSpPr/>
          <p:nvPr/>
        </p:nvSpPr>
        <p:spPr bwMode="auto">
          <a:xfrm>
            <a:off x="2095862"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Service:B</a:t>
            </a:r>
            <a:endParaRPr kumimoji="0" lang="en-US" sz="1200" b="0" i="0" u="none" strike="noStrike" cap="none" normalizeH="0" baseline="0" dirty="0">
              <a:ln>
                <a:noFill/>
              </a:ln>
              <a:solidFill>
                <a:schemeClr val="tx1"/>
              </a:solidFill>
              <a:effectLst/>
            </a:endParaRPr>
          </a:p>
        </p:txBody>
      </p:sp>
      <p:sp>
        <p:nvSpPr>
          <p:cNvPr id="90" name="Rectangle 89"/>
          <p:cNvSpPr/>
          <p:nvPr/>
        </p:nvSpPr>
        <p:spPr bwMode="auto">
          <a:xfrm>
            <a:off x="3589967"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Service:A</a:t>
            </a:r>
            <a:endParaRPr kumimoji="0" lang="en-US" sz="1200" b="0" i="0" u="none" strike="noStrike" cap="none" normalizeH="0" baseline="0" dirty="0">
              <a:ln>
                <a:noFill/>
              </a:ln>
              <a:solidFill>
                <a:schemeClr val="tx1"/>
              </a:solidFill>
              <a:effectLst/>
            </a:endParaRPr>
          </a:p>
        </p:txBody>
      </p:sp>
      <p:sp>
        <p:nvSpPr>
          <p:cNvPr id="91" name="Rectangle 90"/>
          <p:cNvSpPr/>
          <p:nvPr/>
        </p:nvSpPr>
        <p:spPr bwMode="auto">
          <a:xfrm>
            <a:off x="4917736"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Service:B</a:t>
            </a:r>
            <a:endParaRPr kumimoji="0" lang="en-US" sz="1200" b="0" i="0" u="none" strike="noStrike" cap="none" normalizeH="0" baseline="0" dirty="0">
              <a:ln>
                <a:noFill/>
              </a:ln>
              <a:solidFill>
                <a:schemeClr val="tx1"/>
              </a:solidFill>
              <a:effectLst/>
            </a:endParaRPr>
          </a:p>
        </p:txBody>
      </p:sp>
      <p:sp>
        <p:nvSpPr>
          <p:cNvPr id="92" name="Rectangle 91"/>
          <p:cNvSpPr/>
          <p:nvPr/>
        </p:nvSpPr>
        <p:spPr bwMode="auto">
          <a:xfrm>
            <a:off x="6393548"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Service:A</a:t>
            </a:r>
            <a:r>
              <a:rPr lang="en-US" sz="1200" dirty="0"/>
              <a:t>*</a:t>
            </a:r>
            <a:endParaRPr kumimoji="0" lang="en-US" sz="1200" b="0" i="0" u="none" strike="noStrike" cap="none" normalizeH="0" baseline="0" dirty="0">
              <a:ln>
                <a:noFill/>
              </a:ln>
              <a:solidFill>
                <a:schemeClr val="tx1"/>
              </a:solidFill>
              <a:effectLst/>
            </a:endParaRPr>
          </a:p>
        </p:txBody>
      </p:sp>
      <p:sp>
        <p:nvSpPr>
          <p:cNvPr id="93" name="Rectangle 92"/>
          <p:cNvSpPr/>
          <p:nvPr/>
        </p:nvSpPr>
        <p:spPr bwMode="auto">
          <a:xfrm>
            <a:off x="7636378" y="1488054"/>
            <a:ext cx="827911" cy="363606"/>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err="1"/>
              <a:t>Service:B</a:t>
            </a:r>
            <a:r>
              <a:rPr lang="en-US" sz="1200" dirty="0"/>
              <a:t>*</a:t>
            </a:r>
            <a:endParaRPr kumimoji="0" lang="en-US" sz="1200" b="0" i="0" u="none" strike="noStrike" cap="none" normalizeH="0" baseline="0" dirty="0">
              <a:ln>
                <a:noFill/>
              </a:ln>
              <a:solidFill>
                <a:schemeClr val="tx1"/>
              </a:solidFill>
              <a:effectLst/>
            </a:endParaRPr>
          </a:p>
        </p:txBody>
      </p:sp>
      <p:cxnSp>
        <p:nvCxnSpPr>
          <p:cNvPr id="94" name="Straight Arrow Connector 93"/>
          <p:cNvCxnSpPr>
            <a:cxnSpLocks noChangeAspect="1"/>
            <a:stCxn id="87" idx="2"/>
            <a:endCxn id="65" idx="0"/>
          </p:cNvCxnSpPr>
          <p:nvPr/>
        </p:nvCxnSpPr>
        <p:spPr bwMode="auto">
          <a:xfrm>
            <a:off x="1312590" y="1851660"/>
            <a:ext cx="1" cy="661680"/>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95" name="Straight Arrow Connector 94"/>
          <p:cNvCxnSpPr>
            <a:cxnSpLocks noChangeAspect="1"/>
            <a:stCxn id="89" idx="2"/>
            <a:endCxn id="69" idx="0"/>
          </p:cNvCxnSpPr>
          <p:nvPr/>
        </p:nvCxnSpPr>
        <p:spPr bwMode="auto">
          <a:xfrm>
            <a:off x="2509818" y="1851660"/>
            <a:ext cx="0" cy="661680"/>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97" name="Straight Arrow Connector 96"/>
          <p:cNvCxnSpPr>
            <a:cxnSpLocks noChangeAspect="1"/>
            <a:stCxn id="90" idx="2"/>
            <a:endCxn id="84" idx="0"/>
          </p:cNvCxnSpPr>
          <p:nvPr/>
        </p:nvCxnSpPr>
        <p:spPr bwMode="auto">
          <a:xfrm>
            <a:off x="4003923" y="1851660"/>
            <a:ext cx="1" cy="661680"/>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0" name="Straight Arrow Connector 99"/>
          <p:cNvCxnSpPr>
            <a:cxnSpLocks noChangeAspect="1"/>
            <a:stCxn id="91" idx="2"/>
            <a:endCxn id="81" idx="0"/>
          </p:cNvCxnSpPr>
          <p:nvPr/>
        </p:nvCxnSpPr>
        <p:spPr bwMode="auto">
          <a:xfrm>
            <a:off x="5331692" y="1851660"/>
            <a:ext cx="2" cy="661680"/>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3" name="Straight Arrow Connector 102"/>
          <p:cNvCxnSpPr>
            <a:cxnSpLocks noChangeAspect="1"/>
            <a:stCxn id="92" idx="2"/>
            <a:endCxn id="115" idx="0"/>
          </p:cNvCxnSpPr>
          <p:nvPr/>
        </p:nvCxnSpPr>
        <p:spPr bwMode="auto">
          <a:xfrm>
            <a:off x="6807504" y="1851660"/>
            <a:ext cx="0" cy="479812"/>
          </a:xfrm>
          <a:prstGeom prst="straightConnector1">
            <a:avLst/>
          </a:prstGeom>
          <a:solidFill>
            <a:schemeClr val="accent1"/>
          </a:solidFill>
          <a:ln w="12700" cap="flat" cmpd="sng" algn="ctr">
            <a:solidFill>
              <a:schemeClr val="tx1"/>
            </a:solidFill>
            <a:prstDash val="dash"/>
            <a:round/>
            <a:headEnd type="diamond" w="lg" len="lg"/>
            <a:tailEnd type="none"/>
          </a:ln>
          <a:effectLst/>
        </p:spPr>
      </p:cxnSp>
      <p:cxnSp>
        <p:nvCxnSpPr>
          <p:cNvPr id="106" name="Straight Arrow Connector 105"/>
          <p:cNvCxnSpPr>
            <a:cxnSpLocks noChangeAspect="1"/>
            <a:stCxn id="93" idx="2"/>
            <a:endCxn id="112" idx="0"/>
          </p:cNvCxnSpPr>
          <p:nvPr/>
        </p:nvCxnSpPr>
        <p:spPr bwMode="auto">
          <a:xfrm>
            <a:off x="8050334" y="1851660"/>
            <a:ext cx="0" cy="479812"/>
          </a:xfrm>
          <a:prstGeom prst="straightConnector1">
            <a:avLst/>
          </a:prstGeom>
          <a:solidFill>
            <a:schemeClr val="accent1"/>
          </a:solidFill>
          <a:ln w="12700" cap="flat" cmpd="sng" algn="ctr">
            <a:solidFill>
              <a:schemeClr val="tx1"/>
            </a:solidFill>
            <a:prstDash val="dash"/>
            <a:round/>
            <a:headEnd type="diamond" w="lg" len="lg"/>
            <a:tailEnd type="none"/>
          </a:ln>
          <a:effectLst/>
        </p:spPr>
      </p:cxnSp>
      <p:grpSp>
        <p:nvGrpSpPr>
          <p:cNvPr id="85" name="Group 84"/>
          <p:cNvGrpSpPr>
            <a:grpSpLocks noChangeAspect="1"/>
          </p:cNvGrpSpPr>
          <p:nvPr/>
        </p:nvGrpSpPr>
        <p:grpSpPr>
          <a:xfrm>
            <a:off x="1357333" y="5719694"/>
            <a:ext cx="500042" cy="712318"/>
            <a:chOff x="1203960" y="3642360"/>
            <a:chExt cx="822960" cy="868680"/>
          </a:xfrm>
        </p:grpSpPr>
        <p:sp>
          <p:nvSpPr>
            <p:cNvPr id="86" name="Rectangle 85"/>
            <p:cNvSpPr/>
            <p:nvPr/>
          </p:nvSpPr>
          <p:spPr bwMode="auto">
            <a:xfrm>
              <a:off x="1203960" y="364236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sv-SE" sz="1200" dirty="0"/>
                <a:t>0x120</a:t>
              </a:r>
              <a:endParaRPr kumimoji="0" lang="en-US" sz="1200" b="0" i="0" u="none" strike="noStrike" cap="none" normalizeH="0" baseline="0" dirty="0">
                <a:ln>
                  <a:noFill/>
                </a:ln>
                <a:solidFill>
                  <a:schemeClr val="tx1"/>
                </a:solidFill>
                <a:effectLst/>
                <a:latin typeface="Arial" charset="0"/>
              </a:endParaRPr>
            </a:p>
          </p:txBody>
        </p:sp>
        <p:sp>
          <p:nvSpPr>
            <p:cNvPr id="96" name="Rectangle 95"/>
            <p:cNvSpPr/>
            <p:nvPr/>
          </p:nvSpPr>
          <p:spPr bwMode="auto">
            <a:xfrm>
              <a:off x="1203960" y="393192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0x124</a:t>
              </a:r>
            </a:p>
          </p:txBody>
        </p:sp>
        <p:sp>
          <p:nvSpPr>
            <p:cNvPr id="98" name="Rectangle 97"/>
            <p:cNvSpPr/>
            <p:nvPr/>
          </p:nvSpPr>
          <p:spPr bwMode="auto">
            <a:xfrm>
              <a:off x="1203960" y="422148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0x128</a:t>
              </a:r>
            </a:p>
          </p:txBody>
        </p:sp>
      </p:grpSp>
      <p:grpSp>
        <p:nvGrpSpPr>
          <p:cNvPr id="99" name="Group 98"/>
          <p:cNvGrpSpPr>
            <a:grpSpLocks noChangeAspect="1"/>
          </p:cNvGrpSpPr>
          <p:nvPr/>
        </p:nvGrpSpPr>
        <p:grpSpPr>
          <a:xfrm>
            <a:off x="6807504" y="5487359"/>
            <a:ext cx="761522" cy="1187196"/>
            <a:chOff x="3977640" y="4084320"/>
            <a:chExt cx="822960" cy="1447800"/>
          </a:xfrm>
        </p:grpSpPr>
        <p:sp>
          <p:nvSpPr>
            <p:cNvPr id="102" name="Rectangle 101"/>
            <p:cNvSpPr/>
            <p:nvPr/>
          </p:nvSpPr>
          <p:spPr bwMode="auto">
            <a:xfrm>
              <a:off x="3977640" y="408432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0xA1000</a:t>
              </a:r>
            </a:p>
          </p:txBody>
        </p:sp>
        <p:sp>
          <p:nvSpPr>
            <p:cNvPr id="105" name="Rectangle 104"/>
            <p:cNvSpPr/>
            <p:nvPr/>
          </p:nvSpPr>
          <p:spPr bwMode="auto">
            <a:xfrm>
              <a:off x="3977640" y="437388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0xA1004</a:t>
              </a:r>
            </a:p>
          </p:txBody>
        </p:sp>
        <p:sp>
          <p:nvSpPr>
            <p:cNvPr id="108" name="Rectangle 107"/>
            <p:cNvSpPr/>
            <p:nvPr/>
          </p:nvSpPr>
          <p:spPr bwMode="auto">
            <a:xfrm>
              <a:off x="3977640" y="466344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effectLst/>
                  <a:latin typeface="Arial" charset="0"/>
                </a:rPr>
                <a:t>0xA1008</a:t>
              </a:r>
            </a:p>
          </p:txBody>
        </p:sp>
        <p:sp>
          <p:nvSpPr>
            <p:cNvPr id="109" name="Rectangle 108"/>
            <p:cNvSpPr/>
            <p:nvPr/>
          </p:nvSpPr>
          <p:spPr bwMode="auto">
            <a:xfrm>
              <a:off x="3977640" y="495300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effectLst/>
                  <a:latin typeface="Arial" charset="0"/>
                </a:rPr>
                <a:t>0xA100B</a:t>
              </a:r>
            </a:p>
          </p:txBody>
        </p:sp>
        <p:sp>
          <p:nvSpPr>
            <p:cNvPr id="117" name="Rectangle 116"/>
            <p:cNvSpPr/>
            <p:nvPr/>
          </p:nvSpPr>
          <p:spPr bwMode="auto">
            <a:xfrm>
              <a:off x="3977640" y="5242560"/>
              <a:ext cx="822960" cy="289560"/>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0xA1010</a:t>
              </a:r>
            </a:p>
          </p:txBody>
        </p:sp>
      </p:grpSp>
    </p:spTree>
    <p:extLst>
      <p:ext uri="{BB962C8B-B14F-4D97-AF65-F5344CB8AC3E}">
        <p14:creationId xmlns:p14="http://schemas.microsoft.com/office/powerpoint/2010/main" val="224140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1000"/>
                                        <p:tgtEl>
                                          <p:spTgt spid="82"/>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0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1000"/>
                                        <p:tgtEl>
                                          <p:spTgt spid="5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1000"/>
                                        <p:tgtEl>
                                          <p:spTgt spid="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1000"/>
                                        <p:tgtEl>
                                          <p:spTgt spid="91"/>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1000"/>
                                        <p:tgtEl>
                                          <p:spTgt spid="97"/>
                                        </p:tgtEl>
                                      </p:cBhvr>
                                    </p:animEffect>
                                  </p:childTnLst>
                                </p:cTn>
                              </p:par>
                              <p:par>
                                <p:cTn id="44" presetID="10" presetClass="entr" presetSubtype="0" fill="hold" nodeType="with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1000"/>
                                        <p:tgtEl>
                                          <p:spTgt spid="1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10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113"/>
                                        </p:tgtEl>
                                        <p:attrNameLst>
                                          <p:attrName>style.visibility</p:attrName>
                                        </p:attrNameLst>
                                      </p:cBhvr>
                                      <p:to>
                                        <p:strVal val="visible"/>
                                      </p:to>
                                    </p:set>
                                    <p:animEffect transition="in" filter="fade">
                                      <p:cBhvr>
                                        <p:cTn id="54" dur="1000"/>
                                        <p:tgtEl>
                                          <p:spTgt spid="113"/>
                                        </p:tgtEl>
                                      </p:cBhvr>
                                    </p:animEffect>
                                  </p:childTnLst>
                                </p:cTn>
                              </p:par>
                              <p:par>
                                <p:cTn id="55" presetID="10"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1000"/>
                                        <p:tgtEl>
                                          <p:spTgt spid="110"/>
                                        </p:tgtEl>
                                      </p:cBhvr>
                                    </p:animEffect>
                                  </p:childTnLst>
                                </p:cTn>
                              </p:par>
                              <p:par>
                                <p:cTn id="58" presetID="10" presetClass="entr" presetSubtype="0" fill="hold" nodeType="with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fade">
                                      <p:cBhvr>
                                        <p:cTn id="60" dur="1000"/>
                                        <p:tgtEl>
                                          <p:spTgt spid="116"/>
                                        </p:tgtEl>
                                      </p:cBhvr>
                                    </p:animEffect>
                                  </p:childTnLst>
                                </p:cTn>
                              </p:par>
                              <p:par>
                                <p:cTn id="61" presetID="10" presetClass="entr" presetSubtype="0" fill="hold"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fade">
                                      <p:cBhvr>
                                        <p:cTn id="63" dur="1000"/>
                                        <p:tgtEl>
                                          <p:spTgt spid="119"/>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10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1000"/>
                                        <p:tgtEl>
                                          <p:spTgt spid="58"/>
                                        </p:tgtEl>
                                      </p:cBhvr>
                                    </p:animEffect>
                                  </p:childTnLst>
                                </p:cTn>
                              </p:par>
                              <p:par>
                                <p:cTn id="70" presetID="10" presetClass="entr" presetSubtype="0"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1000"/>
                                        <p:tgtEl>
                                          <p:spTgt spid="60"/>
                                        </p:tgtEl>
                                      </p:cBhvr>
                                    </p:animEffect>
                                  </p:childTnLst>
                                </p:cTn>
                              </p:par>
                              <p:par>
                                <p:cTn id="73" presetID="10" presetClass="entr" presetSubtype="0" fill="hold"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1000"/>
                                        <p:tgtEl>
                                          <p:spTgt spid="1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10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1000"/>
                                        <p:tgtEl>
                                          <p:spTgt spid="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1000"/>
                                        <p:tgtEl>
                                          <p:spTgt spid="4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fade">
                                      <p:cBhvr>
                                        <p:cTn id="87" dur="1000"/>
                                        <p:tgtEl>
                                          <p:spTgt spid="9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1000"/>
                                        <p:tgtEl>
                                          <p:spTgt spid="93"/>
                                        </p:tgtEl>
                                      </p:cBhvr>
                                    </p:animEffect>
                                  </p:childTnLst>
                                </p:cTn>
                              </p:par>
                              <p:par>
                                <p:cTn id="91" presetID="10" presetClass="entr" presetSubtype="0" fill="hold" nodeType="with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1000"/>
                                        <p:tgtEl>
                                          <p:spTgt spid="103"/>
                                        </p:tgtEl>
                                      </p:cBhvr>
                                    </p:animEffect>
                                  </p:childTnLst>
                                </p:cTn>
                              </p:par>
                              <p:par>
                                <p:cTn id="94" presetID="10" presetClass="entr" presetSubtype="0" fill="hold" nodeType="withEffect">
                                  <p:stCondLst>
                                    <p:cond delay="0"/>
                                  </p:stCondLst>
                                  <p:childTnLst>
                                    <p:set>
                                      <p:cBhvr>
                                        <p:cTn id="95" dur="1" fill="hold">
                                          <p:stCondLst>
                                            <p:cond delay="0"/>
                                          </p:stCondLst>
                                        </p:cTn>
                                        <p:tgtEl>
                                          <p:spTgt spid="106"/>
                                        </p:tgtEl>
                                        <p:attrNameLst>
                                          <p:attrName>style.visibility</p:attrName>
                                        </p:attrNameLst>
                                      </p:cBhvr>
                                      <p:to>
                                        <p:strVal val="visible"/>
                                      </p:to>
                                    </p:set>
                                    <p:animEffect transition="in" filter="fade">
                                      <p:cBhvr>
                                        <p:cTn id="96" dur="1000"/>
                                        <p:tgtEl>
                                          <p:spTgt spid="106"/>
                                        </p:tgtEl>
                                      </p:cBhvr>
                                    </p:animEffect>
                                  </p:childTnLst>
                                </p:cTn>
                              </p:par>
                              <p:par>
                                <p:cTn id="97" presetID="10" presetClass="entr" presetSubtype="0"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fade">
                                      <p:cBhvr>
                                        <p:cTn id="99" dur="10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7" grpId="0" animBg="1"/>
      <p:bldP spid="48" grpId="0"/>
      <p:bldP spid="49" grpId="0"/>
      <p:bldP spid="56" grpId="0"/>
      <p:bldP spid="90" grpId="0" animBg="1"/>
      <p:bldP spid="91" grpId="0" animBg="1"/>
      <p:bldP spid="92" grpId="0" animBg="1"/>
      <p:bldP spid="93"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800000"/>
            <a:ext cx="8351839" cy="4151220"/>
          </a:xfrm>
        </p:spPr>
        <p:txBody>
          <a:bodyPr/>
          <a:lstStyle/>
          <a:p>
            <a:pPr eaLnBrk="1" hangingPunct="1"/>
            <a:r>
              <a:rPr lang="en-US" dirty="0"/>
              <a:t>The legacy Block Interfaces are a union of all the functions of </a:t>
            </a:r>
            <a:r>
              <a:rPr lang="en-US" b="1" dirty="0"/>
              <a:t>all</a:t>
            </a:r>
            <a:r>
              <a:rPr lang="en-US" dirty="0"/>
              <a:t> the versions of the block. The block implementations are forced to implement a lot of empty methods that do not apply to the specific HW.</a:t>
            </a:r>
          </a:p>
          <a:p>
            <a:pPr eaLnBrk="1" hangingPunct="1"/>
            <a:endParaRPr lang="en-US" dirty="0"/>
          </a:p>
          <a:p>
            <a:pPr eaLnBrk="1" hangingPunct="1"/>
            <a:r>
              <a:rPr lang="en-US" dirty="0"/>
              <a:t>The long-term goal for the blocks is that they will be smaller, more specific and hence more stable for any given HW block.</a:t>
            </a:r>
          </a:p>
          <a:p>
            <a:endParaRPr lang="en-US" dirty="0"/>
          </a:p>
        </p:txBody>
      </p:sp>
      <p:sp>
        <p:nvSpPr>
          <p:cNvPr id="3" name="Title 2"/>
          <p:cNvSpPr>
            <a:spLocks noGrp="1"/>
          </p:cNvSpPr>
          <p:nvPr>
            <p:ph type="title"/>
          </p:nvPr>
        </p:nvSpPr>
        <p:spPr/>
        <p:txBody>
          <a:bodyPr/>
          <a:lstStyle/>
          <a:p>
            <a:r>
              <a:rPr lang="en-US" dirty="0"/>
              <a:t>Legacy Blocks</a:t>
            </a:r>
          </a:p>
        </p:txBody>
      </p:sp>
    </p:spTree>
    <p:extLst>
      <p:ext uri="{BB962C8B-B14F-4D97-AF65-F5344CB8AC3E}">
        <p14:creationId xmlns:p14="http://schemas.microsoft.com/office/powerpoint/2010/main" val="34587595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19" y="239713"/>
            <a:ext cx="8686801" cy="1085371"/>
          </a:xfrm>
        </p:spPr>
        <p:txBody>
          <a:bodyPr/>
          <a:lstStyle/>
          <a:p>
            <a:r>
              <a:rPr lang="en-US" sz="3600" dirty="0"/>
              <a:t>Blocks – One Large interface</a:t>
            </a:r>
          </a:p>
        </p:txBody>
      </p:sp>
      <p:sp>
        <p:nvSpPr>
          <p:cNvPr id="6" name="Rectangle 5"/>
          <p:cNvSpPr/>
          <p:nvPr/>
        </p:nvSpPr>
        <p:spPr>
          <a:xfrm>
            <a:off x="1992468"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1</a:t>
            </a:r>
          </a:p>
        </p:txBody>
      </p:sp>
      <p:sp>
        <p:nvSpPr>
          <p:cNvPr id="7" name="Rectangle 6"/>
          <p:cNvSpPr/>
          <p:nvPr/>
        </p:nvSpPr>
        <p:spPr>
          <a:xfrm>
            <a:off x="1992468"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1</a:t>
            </a:r>
          </a:p>
        </p:txBody>
      </p:sp>
      <p:cxnSp>
        <p:nvCxnSpPr>
          <p:cNvPr id="8" name="Straight Arrow Connector 7"/>
          <p:cNvCxnSpPr/>
          <p:nvPr/>
        </p:nvCxnSpPr>
        <p:spPr>
          <a:xfrm>
            <a:off x="2136484" y="2400692"/>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72696" y="2400691"/>
            <a:ext cx="439544" cy="307777"/>
          </a:xfrm>
          <a:prstGeom prst="rect">
            <a:avLst/>
          </a:prstGeom>
          <a:noFill/>
        </p:spPr>
        <p:txBody>
          <a:bodyPr wrap="none" rtlCol="0">
            <a:spAutoFit/>
          </a:bodyPr>
          <a:lstStyle/>
          <a:p>
            <a:r>
              <a:rPr lang="en-US" sz="1400" dirty="0"/>
              <a:t>f1()</a:t>
            </a:r>
          </a:p>
        </p:txBody>
      </p:sp>
      <p:cxnSp>
        <p:nvCxnSpPr>
          <p:cNvPr id="10" name="Straight Arrow Connector 9"/>
          <p:cNvCxnSpPr/>
          <p:nvPr/>
        </p:nvCxnSpPr>
        <p:spPr>
          <a:xfrm>
            <a:off x="2520885"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57097" y="2606842"/>
            <a:ext cx="439544" cy="307777"/>
          </a:xfrm>
          <a:prstGeom prst="rect">
            <a:avLst/>
          </a:prstGeom>
          <a:noFill/>
        </p:spPr>
        <p:txBody>
          <a:bodyPr wrap="none" rtlCol="0">
            <a:spAutoFit/>
          </a:bodyPr>
          <a:lstStyle/>
          <a:p>
            <a:r>
              <a:rPr lang="en-US" sz="1400" dirty="0"/>
              <a:t>f2()</a:t>
            </a:r>
          </a:p>
        </p:txBody>
      </p:sp>
      <p:cxnSp>
        <p:nvCxnSpPr>
          <p:cNvPr id="12" name="Straight Arrow Connector 11"/>
          <p:cNvCxnSpPr/>
          <p:nvPr/>
        </p:nvCxnSpPr>
        <p:spPr>
          <a:xfrm>
            <a:off x="2884673" y="2400691"/>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20885" y="2887699"/>
            <a:ext cx="439544" cy="307777"/>
          </a:xfrm>
          <a:prstGeom prst="rect">
            <a:avLst/>
          </a:prstGeom>
          <a:noFill/>
        </p:spPr>
        <p:txBody>
          <a:bodyPr wrap="none" rtlCol="0">
            <a:spAutoFit/>
          </a:bodyPr>
          <a:lstStyle/>
          <a:p>
            <a:r>
              <a:rPr lang="en-US" sz="1400" dirty="0"/>
              <a:t>f3()</a:t>
            </a:r>
          </a:p>
        </p:txBody>
      </p:sp>
      <p:cxnSp>
        <p:nvCxnSpPr>
          <p:cNvPr id="14" name="Straight Arrow Connector 13"/>
          <p:cNvCxnSpPr/>
          <p:nvPr/>
        </p:nvCxnSpPr>
        <p:spPr>
          <a:xfrm flipH="1">
            <a:off x="3244965" y="2390813"/>
            <a:ext cx="3496" cy="10179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84673" y="3041587"/>
            <a:ext cx="439544" cy="307777"/>
          </a:xfrm>
          <a:prstGeom prst="rect">
            <a:avLst/>
          </a:prstGeom>
          <a:noFill/>
        </p:spPr>
        <p:txBody>
          <a:bodyPr wrap="none" rtlCol="0">
            <a:spAutoFit/>
          </a:bodyPr>
          <a:lstStyle/>
          <a:p>
            <a:r>
              <a:rPr lang="en-US" sz="1400" dirty="0"/>
              <a:t>f4()</a:t>
            </a:r>
          </a:p>
        </p:txBody>
      </p:sp>
      <p:sp>
        <p:nvSpPr>
          <p:cNvPr id="16" name="Rectangle 15"/>
          <p:cNvSpPr/>
          <p:nvPr/>
        </p:nvSpPr>
        <p:spPr>
          <a:xfrm>
            <a:off x="4080700"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1</a:t>
            </a:r>
          </a:p>
        </p:txBody>
      </p:sp>
      <p:sp>
        <p:nvSpPr>
          <p:cNvPr id="17" name="Rectangle 16"/>
          <p:cNvSpPr/>
          <p:nvPr/>
        </p:nvSpPr>
        <p:spPr>
          <a:xfrm>
            <a:off x="4080700"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2</a:t>
            </a:r>
          </a:p>
        </p:txBody>
      </p:sp>
      <p:cxnSp>
        <p:nvCxnSpPr>
          <p:cNvPr id="18" name="Straight Arrow Connector 17"/>
          <p:cNvCxnSpPr/>
          <p:nvPr/>
        </p:nvCxnSpPr>
        <p:spPr>
          <a:xfrm>
            <a:off x="4224716" y="2400692"/>
            <a:ext cx="0" cy="1008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57180" y="2405373"/>
            <a:ext cx="439544" cy="307777"/>
          </a:xfrm>
          <a:prstGeom prst="rect">
            <a:avLst/>
          </a:prstGeom>
          <a:noFill/>
        </p:spPr>
        <p:txBody>
          <a:bodyPr wrap="none" rtlCol="0">
            <a:spAutoFit/>
          </a:bodyPr>
          <a:lstStyle/>
          <a:p>
            <a:r>
              <a:rPr lang="en-US" sz="1400" dirty="0"/>
              <a:t>f1()</a:t>
            </a:r>
          </a:p>
        </p:txBody>
      </p:sp>
      <p:cxnSp>
        <p:nvCxnSpPr>
          <p:cNvPr id="20" name="Straight Arrow Connector 19"/>
          <p:cNvCxnSpPr/>
          <p:nvPr/>
        </p:nvCxnSpPr>
        <p:spPr>
          <a:xfrm>
            <a:off x="4609117"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41581" y="2611524"/>
            <a:ext cx="439544" cy="307777"/>
          </a:xfrm>
          <a:prstGeom prst="rect">
            <a:avLst/>
          </a:prstGeom>
          <a:noFill/>
        </p:spPr>
        <p:txBody>
          <a:bodyPr wrap="none" rtlCol="0">
            <a:spAutoFit/>
          </a:bodyPr>
          <a:lstStyle/>
          <a:p>
            <a:r>
              <a:rPr lang="en-US" sz="1400" dirty="0"/>
              <a:t>f2()</a:t>
            </a:r>
          </a:p>
        </p:txBody>
      </p:sp>
      <p:cxnSp>
        <p:nvCxnSpPr>
          <p:cNvPr id="22" name="Straight Arrow Connector 21"/>
          <p:cNvCxnSpPr/>
          <p:nvPr/>
        </p:nvCxnSpPr>
        <p:spPr>
          <a:xfrm>
            <a:off x="4972905" y="2400691"/>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09117" y="2887698"/>
            <a:ext cx="439544" cy="307777"/>
          </a:xfrm>
          <a:prstGeom prst="rect">
            <a:avLst/>
          </a:prstGeom>
          <a:noFill/>
        </p:spPr>
        <p:txBody>
          <a:bodyPr wrap="none" rtlCol="0">
            <a:spAutoFit/>
          </a:bodyPr>
          <a:lstStyle/>
          <a:p>
            <a:r>
              <a:rPr lang="en-US" sz="1400" dirty="0"/>
              <a:t>f3()</a:t>
            </a:r>
          </a:p>
        </p:txBody>
      </p:sp>
      <p:cxnSp>
        <p:nvCxnSpPr>
          <p:cNvPr id="24" name="Straight Arrow Connector 23"/>
          <p:cNvCxnSpPr/>
          <p:nvPr/>
        </p:nvCxnSpPr>
        <p:spPr>
          <a:xfrm>
            <a:off x="5336693" y="2390813"/>
            <a:ext cx="0" cy="10179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972905" y="3041586"/>
            <a:ext cx="439544" cy="307777"/>
          </a:xfrm>
          <a:prstGeom prst="rect">
            <a:avLst/>
          </a:prstGeom>
          <a:noFill/>
        </p:spPr>
        <p:txBody>
          <a:bodyPr wrap="none" rtlCol="0">
            <a:spAutoFit/>
          </a:bodyPr>
          <a:lstStyle/>
          <a:p>
            <a:r>
              <a:rPr lang="en-US" sz="1400" dirty="0"/>
              <a:t>f4()</a:t>
            </a:r>
          </a:p>
        </p:txBody>
      </p:sp>
      <p:sp>
        <p:nvSpPr>
          <p:cNvPr id="26" name="Rectangle 25"/>
          <p:cNvSpPr/>
          <p:nvPr/>
        </p:nvSpPr>
        <p:spPr>
          <a:xfrm>
            <a:off x="6240940"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1</a:t>
            </a:r>
          </a:p>
        </p:txBody>
      </p:sp>
      <p:sp>
        <p:nvSpPr>
          <p:cNvPr id="27" name="Rectangle 26"/>
          <p:cNvSpPr/>
          <p:nvPr/>
        </p:nvSpPr>
        <p:spPr>
          <a:xfrm>
            <a:off x="6240940"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3</a:t>
            </a:r>
          </a:p>
        </p:txBody>
      </p:sp>
      <p:cxnSp>
        <p:nvCxnSpPr>
          <p:cNvPr id="28" name="Straight Arrow Connector 27"/>
          <p:cNvCxnSpPr/>
          <p:nvPr/>
        </p:nvCxnSpPr>
        <p:spPr>
          <a:xfrm>
            <a:off x="6384956" y="2400692"/>
            <a:ext cx="0" cy="9982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017420" y="2405373"/>
            <a:ext cx="439544" cy="307777"/>
          </a:xfrm>
          <a:prstGeom prst="rect">
            <a:avLst/>
          </a:prstGeom>
          <a:noFill/>
        </p:spPr>
        <p:txBody>
          <a:bodyPr wrap="none" rtlCol="0">
            <a:spAutoFit/>
          </a:bodyPr>
          <a:lstStyle/>
          <a:p>
            <a:r>
              <a:rPr lang="en-US" sz="1400" dirty="0"/>
              <a:t>f1()</a:t>
            </a:r>
          </a:p>
        </p:txBody>
      </p:sp>
      <p:cxnSp>
        <p:nvCxnSpPr>
          <p:cNvPr id="30" name="Straight Arrow Connector 29"/>
          <p:cNvCxnSpPr/>
          <p:nvPr/>
        </p:nvCxnSpPr>
        <p:spPr>
          <a:xfrm>
            <a:off x="6769357" y="2390813"/>
            <a:ext cx="0" cy="10179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401821" y="2611524"/>
            <a:ext cx="439544" cy="307777"/>
          </a:xfrm>
          <a:prstGeom prst="rect">
            <a:avLst/>
          </a:prstGeom>
          <a:noFill/>
        </p:spPr>
        <p:txBody>
          <a:bodyPr wrap="none" rtlCol="0">
            <a:spAutoFit/>
          </a:bodyPr>
          <a:lstStyle/>
          <a:p>
            <a:r>
              <a:rPr lang="en-US" sz="1400" dirty="0"/>
              <a:t>f2()</a:t>
            </a:r>
          </a:p>
        </p:txBody>
      </p:sp>
      <p:cxnSp>
        <p:nvCxnSpPr>
          <p:cNvPr id="32" name="Straight Arrow Connector 31"/>
          <p:cNvCxnSpPr/>
          <p:nvPr/>
        </p:nvCxnSpPr>
        <p:spPr>
          <a:xfrm>
            <a:off x="7133145" y="2400691"/>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769357" y="2887698"/>
            <a:ext cx="439544" cy="307777"/>
          </a:xfrm>
          <a:prstGeom prst="rect">
            <a:avLst/>
          </a:prstGeom>
          <a:noFill/>
        </p:spPr>
        <p:txBody>
          <a:bodyPr wrap="none" rtlCol="0">
            <a:spAutoFit/>
          </a:bodyPr>
          <a:lstStyle/>
          <a:p>
            <a:r>
              <a:rPr lang="en-US" sz="1400" dirty="0"/>
              <a:t>f3()</a:t>
            </a:r>
          </a:p>
        </p:txBody>
      </p:sp>
      <p:cxnSp>
        <p:nvCxnSpPr>
          <p:cNvPr id="34" name="Straight Arrow Connector 33"/>
          <p:cNvCxnSpPr/>
          <p:nvPr/>
        </p:nvCxnSpPr>
        <p:spPr>
          <a:xfrm>
            <a:off x="7496933"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33145" y="3041586"/>
            <a:ext cx="439544" cy="307777"/>
          </a:xfrm>
          <a:prstGeom prst="rect">
            <a:avLst/>
          </a:prstGeom>
          <a:noFill/>
        </p:spPr>
        <p:txBody>
          <a:bodyPr wrap="none" rtlCol="0">
            <a:spAutoFit/>
          </a:bodyPr>
          <a:lstStyle/>
          <a:p>
            <a:r>
              <a:rPr lang="en-US" sz="1400" dirty="0"/>
              <a:t>f4()</a:t>
            </a:r>
          </a:p>
        </p:txBody>
      </p:sp>
      <p:sp>
        <p:nvSpPr>
          <p:cNvPr id="36" name="Rectangle 35"/>
          <p:cNvSpPr/>
          <p:nvPr/>
        </p:nvSpPr>
        <p:spPr>
          <a:xfrm>
            <a:off x="1992468" y="5281012"/>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1</a:t>
            </a:r>
          </a:p>
        </p:txBody>
      </p:sp>
      <p:cxnSp>
        <p:nvCxnSpPr>
          <p:cNvPr id="37" name="Straight Arrow Connector 36"/>
          <p:cNvCxnSpPr/>
          <p:nvPr/>
        </p:nvCxnSpPr>
        <p:spPr>
          <a:xfrm>
            <a:off x="2136484" y="4282779"/>
            <a:ext cx="0" cy="9982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20885"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884673" y="4282778"/>
            <a:ext cx="0" cy="9982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80700" y="5281012"/>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2</a:t>
            </a:r>
          </a:p>
        </p:txBody>
      </p:sp>
      <p:cxnSp>
        <p:nvCxnSpPr>
          <p:cNvPr id="41" name="Straight Arrow Connector 40"/>
          <p:cNvCxnSpPr/>
          <p:nvPr/>
        </p:nvCxnSpPr>
        <p:spPr>
          <a:xfrm>
            <a:off x="4609117"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36693"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240940" y="5290891"/>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3</a:t>
            </a:r>
          </a:p>
        </p:txBody>
      </p:sp>
      <p:cxnSp>
        <p:nvCxnSpPr>
          <p:cNvPr id="44" name="Straight Arrow Connector 43"/>
          <p:cNvCxnSpPr/>
          <p:nvPr/>
        </p:nvCxnSpPr>
        <p:spPr>
          <a:xfrm>
            <a:off x="7496933" y="4282779"/>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4152708" y="3430057"/>
            <a:ext cx="144016" cy="153890"/>
            <a:chOff x="7308304" y="2833189"/>
            <a:chExt cx="144016" cy="153890"/>
          </a:xfrm>
        </p:grpSpPr>
        <p:cxnSp>
          <p:nvCxnSpPr>
            <p:cNvPr id="46" name="Straight Connector 45"/>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172957" y="3431718"/>
            <a:ext cx="144016" cy="153890"/>
            <a:chOff x="7308304" y="2833189"/>
            <a:chExt cx="144016" cy="153890"/>
          </a:xfrm>
        </p:grpSpPr>
        <p:cxnSp>
          <p:nvCxnSpPr>
            <p:cNvPr id="49" name="Straight Connector 48"/>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4900897" y="3431720"/>
            <a:ext cx="144016" cy="153890"/>
            <a:chOff x="7308304" y="2833189"/>
            <a:chExt cx="144016" cy="153890"/>
          </a:xfrm>
        </p:grpSpPr>
        <p:cxnSp>
          <p:nvCxnSpPr>
            <p:cNvPr id="52" name="Straight Connector 51"/>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6312948" y="3431721"/>
            <a:ext cx="144016" cy="153890"/>
            <a:chOff x="7308304" y="2833189"/>
            <a:chExt cx="144016" cy="153890"/>
          </a:xfrm>
        </p:grpSpPr>
        <p:cxnSp>
          <p:nvCxnSpPr>
            <p:cNvPr id="55" name="Straight Connector 54"/>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697349" y="3431722"/>
            <a:ext cx="144016" cy="153890"/>
            <a:chOff x="7308304" y="2833189"/>
            <a:chExt cx="144016" cy="153890"/>
          </a:xfrm>
        </p:grpSpPr>
        <p:cxnSp>
          <p:nvCxnSpPr>
            <p:cNvPr id="58" name="Straight Connector 57"/>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7061137" y="3432401"/>
            <a:ext cx="144016" cy="153890"/>
            <a:chOff x="7308304" y="2833189"/>
            <a:chExt cx="144016" cy="153890"/>
          </a:xfrm>
        </p:grpSpPr>
        <p:cxnSp>
          <p:nvCxnSpPr>
            <p:cNvPr id="61" name="Straight Connector 60"/>
            <p:cNvCxnSpPr/>
            <p:nvPr/>
          </p:nvCxnSpPr>
          <p:spPr>
            <a:xfrm>
              <a:off x="7308304" y="2833190"/>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7308304" y="2833189"/>
              <a:ext cx="144016" cy="1538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7" name="Straight Connector 66"/>
          <p:cNvCxnSpPr>
            <a:stCxn id="68" idx="3"/>
          </p:cNvCxnSpPr>
          <p:nvPr/>
        </p:nvCxnSpPr>
        <p:spPr bwMode="auto">
          <a:xfrm>
            <a:off x="1473246" y="4746178"/>
            <a:ext cx="6285574" cy="30778"/>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68" name="TextBox 67"/>
          <p:cNvSpPr txBox="1"/>
          <p:nvPr/>
        </p:nvSpPr>
        <p:spPr>
          <a:xfrm>
            <a:off x="102358" y="4576901"/>
            <a:ext cx="1370888" cy="338554"/>
          </a:xfrm>
          <a:prstGeom prst="rect">
            <a:avLst/>
          </a:prstGeom>
          <a:noFill/>
        </p:spPr>
        <p:txBody>
          <a:bodyPr wrap="none" rtlCol="0">
            <a:spAutoFit/>
          </a:bodyPr>
          <a:lstStyle/>
          <a:p>
            <a:r>
              <a:rPr lang="en-US" sz="1600" dirty="0"/>
              <a:t>HW interface</a:t>
            </a:r>
          </a:p>
        </p:txBody>
      </p:sp>
      <p:cxnSp>
        <p:nvCxnSpPr>
          <p:cNvPr id="69" name="Straight Connector 68"/>
          <p:cNvCxnSpPr>
            <a:stCxn id="70" idx="3"/>
          </p:cNvCxnSpPr>
          <p:nvPr/>
        </p:nvCxnSpPr>
        <p:spPr bwMode="auto">
          <a:xfrm>
            <a:off x="1678430" y="2904748"/>
            <a:ext cx="6080390" cy="14553"/>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70" name="TextBox 69"/>
          <p:cNvSpPr txBox="1"/>
          <p:nvPr/>
        </p:nvSpPr>
        <p:spPr>
          <a:xfrm>
            <a:off x="102358" y="2735471"/>
            <a:ext cx="1576072" cy="338554"/>
          </a:xfrm>
          <a:prstGeom prst="rect">
            <a:avLst/>
          </a:prstGeom>
          <a:noFill/>
        </p:spPr>
        <p:txBody>
          <a:bodyPr wrap="none" rtlCol="0">
            <a:spAutoFit/>
          </a:bodyPr>
          <a:lstStyle/>
          <a:p>
            <a:r>
              <a:rPr lang="en-US" sz="1600" dirty="0"/>
              <a:t>Driver interface</a:t>
            </a:r>
          </a:p>
        </p:txBody>
      </p:sp>
      <p:sp>
        <p:nvSpPr>
          <p:cNvPr id="75" name="TextBox 74"/>
          <p:cNvSpPr txBox="1"/>
          <p:nvPr/>
        </p:nvSpPr>
        <p:spPr>
          <a:xfrm>
            <a:off x="102358" y="3379187"/>
            <a:ext cx="1576072" cy="738664"/>
          </a:xfrm>
          <a:prstGeom prst="rect">
            <a:avLst/>
          </a:prstGeom>
          <a:noFill/>
        </p:spPr>
        <p:txBody>
          <a:bodyPr wrap="square" rtlCol="0">
            <a:spAutoFit/>
          </a:bodyPr>
          <a:lstStyle/>
          <a:p>
            <a:pPr algn="ctr"/>
            <a:r>
              <a:rPr lang="en-US" sz="1400" dirty="0">
                <a:solidFill>
                  <a:srgbClr val="FF0000"/>
                </a:solidFill>
              </a:rPr>
              <a:t>Impact on legacy implementation </a:t>
            </a:r>
            <a:br>
              <a:rPr lang="en-US" sz="1400" dirty="0">
                <a:solidFill>
                  <a:srgbClr val="FF0000"/>
                </a:solidFill>
              </a:rPr>
            </a:br>
            <a:r>
              <a:rPr lang="en-US" sz="1400" dirty="0">
                <a:solidFill>
                  <a:srgbClr val="FF0000"/>
                </a:solidFill>
              </a:rPr>
              <a:t>and interface</a:t>
            </a:r>
          </a:p>
        </p:txBody>
      </p:sp>
      <p:cxnSp>
        <p:nvCxnSpPr>
          <p:cNvPr id="77" name="Straight Arrow Connector 76"/>
          <p:cNvCxnSpPr>
            <a:stCxn id="75" idx="3"/>
          </p:cNvCxnSpPr>
          <p:nvPr/>
        </p:nvCxnSpPr>
        <p:spPr bwMode="auto">
          <a:xfrm flipV="1">
            <a:off x="1678430" y="3509347"/>
            <a:ext cx="1494527" cy="239172"/>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
        <p:nvSpPr>
          <p:cNvPr id="97" name="TextBox 96"/>
          <p:cNvSpPr txBox="1"/>
          <p:nvPr/>
        </p:nvSpPr>
        <p:spPr>
          <a:xfrm>
            <a:off x="7747205" y="4094337"/>
            <a:ext cx="1319592" cy="1384995"/>
          </a:xfrm>
          <a:prstGeom prst="rect">
            <a:avLst/>
          </a:prstGeom>
          <a:noFill/>
        </p:spPr>
        <p:txBody>
          <a:bodyPr wrap="none" rtlCol="0">
            <a:spAutoFit/>
          </a:bodyPr>
          <a:lstStyle/>
          <a:p>
            <a:r>
              <a:rPr lang="en-US" sz="1400" dirty="0">
                <a:solidFill>
                  <a:srgbClr val="FF0000"/>
                </a:solidFill>
              </a:rPr>
              <a:t>The interface </a:t>
            </a:r>
            <a:br>
              <a:rPr lang="en-US" sz="1400" dirty="0">
                <a:solidFill>
                  <a:srgbClr val="FF0000"/>
                </a:solidFill>
              </a:rPr>
            </a:br>
            <a:r>
              <a:rPr lang="en-US" sz="1400" dirty="0">
                <a:solidFill>
                  <a:srgbClr val="FF0000"/>
                </a:solidFill>
              </a:rPr>
              <a:t>for HW 1 and </a:t>
            </a:r>
            <a:br>
              <a:rPr lang="en-US" sz="1400" dirty="0">
                <a:solidFill>
                  <a:srgbClr val="FF0000"/>
                </a:solidFill>
              </a:rPr>
            </a:br>
            <a:r>
              <a:rPr lang="en-US" sz="1400" dirty="0">
                <a:solidFill>
                  <a:srgbClr val="FF0000"/>
                </a:solidFill>
              </a:rPr>
              <a:t>HW 3 have </a:t>
            </a:r>
            <a:br>
              <a:rPr lang="en-US" sz="1400" dirty="0">
                <a:solidFill>
                  <a:srgbClr val="FF0000"/>
                </a:solidFill>
              </a:rPr>
            </a:br>
            <a:r>
              <a:rPr lang="en-US" sz="1400" dirty="0">
                <a:solidFill>
                  <a:srgbClr val="FF0000"/>
                </a:solidFill>
              </a:rPr>
              <a:t>no similarities </a:t>
            </a:r>
            <a:br>
              <a:rPr lang="en-US" sz="1400" dirty="0">
                <a:solidFill>
                  <a:srgbClr val="FF0000"/>
                </a:solidFill>
              </a:rPr>
            </a:br>
            <a:r>
              <a:rPr lang="en-US" sz="1400" dirty="0">
                <a:solidFill>
                  <a:srgbClr val="FF0000"/>
                </a:solidFill>
              </a:rPr>
              <a:t>but the legacy</a:t>
            </a:r>
            <a:br>
              <a:rPr lang="en-US" sz="1400" dirty="0">
                <a:solidFill>
                  <a:srgbClr val="FF0000"/>
                </a:solidFill>
              </a:rPr>
            </a:br>
            <a:r>
              <a:rPr lang="en-US" sz="1400" dirty="0">
                <a:solidFill>
                  <a:srgbClr val="FF0000"/>
                </a:solidFill>
              </a:rPr>
              <a:t>remains...</a:t>
            </a:r>
          </a:p>
        </p:txBody>
      </p:sp>
      <p:cxnSp>
        <p:nvCxnSpPr>
          <p:cNvPr id="106" name="Straight Arrow Connector 105"/>
          <p:cNvCxnSpPr>
            <a:stCxn id="75" idx="3"/>
          </p:cNvCxnSpPr>
          <p:nvPr/>
        </p:nvCxnSpPr>
        <p:spPr bwMode="auto">
          <a:xfrm flipV="1">
            <a:off x="1678430" y="2270761"/>
            <a:ext cx="1566535" cy="1477758"/>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
        <p:nvSpPr>
          <p:cNvPr id="82" name="TextBox 81"/>
          <p:cNvSpPr txBox="1"/>
          <p:nvPr/>
        </p:nvSpPr>
        <p:spPr>
          <a:xfrm>
            <a:off x="1896186" y="4854331"/>
            <a:ext cx="284052" cy="307777"/>
          </a:xfrm>
          <a:prstGeom prst="rect">
            <a:avLst/>
          </a:prstGeom>
          <a:noFill/>
        </p:spPr>
        <p:txBody>
          <a:bodyPr wrap="none" rtlCol="0">
            <a:spAutoFit/>
          </a:bodyPr>
          <a:lstStyle/>
          <a:p>
            <a:r>
              <a:rPr lang="en-US" sz="1400" dirty="0"/>
              <a:t>1</a:t>
            </a:r>
          </a:p>
        </p:txBody>
      </p:sp>
      <p:sp>
        <p:nvSpPr>
          <p:cNvPr id="83" name="TextBox 82"/>
          <p:cNvSpPr txBox="1"/>
          <p:nvPr/>
        </p:nvSpPr>
        <p:spPr>
          <a:xfrm>
            <a:off x="2295834" y="4854330"/>
            <a:ext cx="284052" cy="307777"/>
          </a:xfrm>
          <a:prstGeom prst="rect">
            <a:avLst/>
          </a:prstGeom>
          <a:noFill/>
        </p:spPr>
        <p:txBody>
          <a:bodyPr wrap="none" rtlCol="0">
            <a:spAutoFit/>
          </a:bodyPr>
          <a:lstStyle/>
          <a:p>
            <a:r>
              <a:rPr lang="en-US" sz="1400" dirty="0"/>
              <a:t>2</a:t>
            </a:r>
          </a:p>
        </p:txBody>
      </p:sp>
      <p:sp>
        <p:nvSpPr>
          <p:cNvPr id="84" name="TextBox 83"/>
          <p:cNvSpPr txBox="1"/>
          <p:nvPr/>
        </p:nvSpPr>
        <p:spPr>
          <a:xfrm>
            <a:off x="2676377" y="4854328"/>
            <a:ext cx="284052" cy="307777"/>
          </a:xfrm>
          <a:prstGeom prst="rect">
            <a:avLst/>
          </a:prstGeom>
          <a:noFill/>
        </p:spPr>
        <p:txBody>
          <a:bodyPr wrap="none" rtlCol="0">
            <a:spAutoFit/>
          </a:bodyPr>
          <a:lstStyle/>
          <a:p>
            <a:r>
              <a:rPr lang="en-US" sz="1400" dirty="0"/>
              <a:t>3</a:t>
            </a:r>
          </a:p>
        </p:txBody>
      </p:sp>
      <p:sp>
        <p:nvSpPr>
          <p:cNvPr id="85" name="TextBox 84"/>
          <p:cNvSpPr txBox="1"/>
          <p:nvPr/>
        </p:nvSpPr>
        <p:spPr>
          <a:xfrm>
            <a:off x="4391007" y="4854331"/>
            <a:ext cx="284052" cy="307777"/>
          </a:xfrm>
          <a:prstGeom prst="rect">
            <a:avLst/>
          </a:prstGeom>
          <a:noFill/>
        </p:spPr>
        <p:txBody>
          <a:bodyPr wrap="none" rtlCol="0">
            <a:spAutoFit/>
          </a:bodyPr>
          <a:lstStyle/>
          <a:p>
            <a:r>
              <a:rPr lang="en-US" sz="1400" dirty="0"/>
              <a:t>2</a:t>
            </a:r>
          </a:p>
        </p:txBody>
      </p:sp>
      <p:sp>
        <p:nvSpPr>
          <p:cNvPr id="86" name="TextBox 85"/>
          <p:cNvSpPr txBox="1"/>
          <p:nvPr/>
        </p:nvSpPr>
        <p:spPr>
          <a:xfrm>
            <a:off x="5128397" y="4854327"/>
            <a:ext cx="284052" cy="307777"/>
          </a:xfrm>
          <a:prstGeom prst="rect">
            <a:avLst/>
          </a:prstGeom>
          <a:noFill/>
        </p:spPr>
        <p:txBody>
          <a:bodyPr wrap="none" rtlCol="0">
            <a:spAutoFit/>
          </a:bodyPr>
          <a:lstStyle/>
          <a:p>
            <a:r>
              <a:rPr lang="en-US" sz="1400" dirty="0"/>
              <a:t>4</a:t>
            </a:r>
          </a:p>
        </p:txBody>
      </p:sp>
      <p:sp>
        <p:nvSpPr>
          <p:cNvPr id="87" name="TextBox 86"/>
          <p:cNvSpPr txBox="1"/>
          <p:nvPr/>
        </p:nvSpPr>
        <p:spPr>
          <a:xfrm>
            <a:off x="7288637" y="4854331"/>
            <a:ext cx="284052" cy="307777"/>
          </a:xfrm>
          <a:prstGeom prst="rect">
            <a:avLst/>
          </a:prstGeom>
          <a:noFill/>
        </p:spPr>
        <p:txBody>
          <a:bodyPr wrap="none" rtlCol="0">
            <a:spAutoFit/>
          </a:bodyPr>
          <a:lstStyle/>
          <a:p>
            <a:r>
              <a:rPr lang="en-US" sz="1400" dirty="0"/>
              <a:t>4</a:t>
            </a:r>
          </a:p>
        </p:txBody>
      </p:sp>
      <p:sp>
        <p:nvSpPr>
          <p:cNvPr id="2" name="TextBox 1"/>
          <p:cNvSpPr txBox="1"/>
          <p:nvPr/>
        </p:nvSpPr>
        <p:spPr>
          <a:xfrm>
            <a:off x="2596641" y="954557"/>
            <a:ext cx="3547766" cy="400110"/>
          </a:xfrm>
          <a:prstGeom prst="rect">
            <a:avLst/>
          </a:prstGeom>
          <a:noFill/>
        </p:spPr>
        <p:txBody>
          <a:bodyPr wrap="none" rtlCol="0">
            <a:spAutoFit/>
          </a:bodyPr>
          <a:lstStyle/>
          <a:p>
            <a:r>
              <a:rPr lang="sv-SE" dirty="0"/>
              <a:t>(Legacy Radio SW approach)</a:t>
            </a:r>
            <a:endParaRPr lang="en-US" dirty="0"/>
          </a:p>
        </p:txBody>
      </p:sp>
    </p:spTree>
    <p:extLst>
      <p:ext uri="{BB962C8B-B14F-4D97-AF65-F5344CB8AC3E}">
        <p14:creationId xmlns:p14="http://schemas.microsoft.com/office/powerpoint/2010/main" val="343946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par>
                                <p:cTn id="69" presetID="10"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par>
                                <p:cTn id="77" presetID="10"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500"/>
                                        <p:tgtEl>
                                          <p:spTgt spid="77"/>
                                        </p:tgtEl>
                                      </p:cBhvr>
                                    </p:animEffect>
                                  </p:childTnLst>
                                </p:cTn>
                              </p:par>
                              <p:par>
                                <p:cTn id="80" presetID="10"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par>
                                <p:cTn id="92" presetID="10" presetClass="entr" presetSubtype="0"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nodeType="with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10" presetClass="entr" presetSubtype="0" fill="hold"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fade">
                                      <p:cBhvr>
                                        <p:cTn id="111" dur="500"/>
                                        <p:tgtEl>
                                          <p:spTgt spid="8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fade">
                                      <p:cBhvr>
                                        <p:cTn id="116" dur="500"/>
                                        <p:tgtEl>
                                          <p:spTgt spid="26"/>
                                        </p:tgtEl>
                                      </p:cBhvr>
                                    </p:animEffect>
                                  </p:childTnLst>
                                </p:cTn>
                              </p:par>
                              <p:par>
                                <p:cTn id="117" presetID="10" presetClass="entr" presetSubtype="0" fill="hold"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500"/>
                                        <p:tgtEl>
                                          <p:spTgt spid="2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par>
                                <p:cTn id="123" presetID="10" presetClass="entr" presetSubtype="0" fill="hold" nodeType="with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500"/>
                                        <p:tgtEl>
                                          <p:spTgt spid="3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par>
                                <p:cTn id="129" presetID="10" presetClass="entr" presetSubtype="0" fill="hold" nodeType="with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fade">
                                      <p:cBhvr>
                                        <p:cTn id="131" dur="500"/>
                                        <p:tgtEl>
                                          <p:spTgt spid="3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3"/>
                                        </p:tgtEl>
                                        <p:attrNameLst>
                                          <p:attrName>style.visibility</p:attrName>
                                        </p:attrNameLst>
                                      </p:cBhvr>
                                      <p:to>
                                        <p:strVal val="visible"/>
                                      </p:to>
                                    </p:set>
                                    <p:animEffect transition="in" filter="fade">
                                      <p:cBhvr>
                                        <p:cTn id="134" dur="500"/>
                                        <p:tgtEl>
                                          <p:spTgt spid="33"/>
                                        </p:tgtEl>
                                      </p:cBhvr>
                                    </p:animEffect>
                                  </p:childTnLst>
                                </p:cTn>
                              </p:par>
                              <p:par>
                                <p:cTn id="135" presetID="10" presetClass="entr" presetSubtype="0" fill="hold" nodeType="with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fade">
                                      <p:cBhvr>
                                        <p:cTn id="140" dur="500"/>
                                        <p:tgtEl>
                                          <p:spTgt spid="35"/>
                                        </p:tgtEl>
                                      </p:cBhvr>
                                    </p:animEffect>
                                  </p:childTnLst>
                                </p:cTn>
                              </p:par>
                              <p:par>
                                <p:cTn id="141" presetID="10" presetClass="entr" presetSubtype="0" fill="hold"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fade">
                                      <p:cBhvr>
                                        <p:cTn id="143" dur="500"/>
                                        <p:tgtEl>
                                          <p:spTgt spid="54"/>
                                        </p:tgtEl>
                                      </p:cBhvr>
                                    </p:animEffect>
                                  </p:childTnLst>
                                </p:cTn>
                              </p:par>
                              <p:par>
                                <p:cTn id="144" presetID="10" presetClass="entr" presetSubtype="0" fill="hold" nodeType="with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fade">
                                      <p:cBhvr>
                                        <p:cTn id="146" dur="500"/>
                                        <p:tgtEl>
                                          <p:spTgt spid="57"/>
                                        </p:tgtEl>
                                      </p:cBhvr>
                                    </p:animEffect>
                                  </p:childTnLst>
                                </p:cTn>
                              </p:par>
                              <p:par>
                                <p:cTn id="147" presetID="10" presetClass="entr" presetSubtype="0" fill="hold" nodeType="with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animBg="1"/>
      <p:bldP spid="17" grpId="0" animBg="1"/>
      <p:bldP spid="19" grpId="0"/>
      <p:bldP spid="21" grpId="0"/>
      <p:bldP spid="23" grpId="0"/>
      <p:bldP spid="25" grpId="0"/>
      <p:bldP spid="26" grpId="0" animBg="1"/>
      <p:bldP spid="27" grpId="0" animBg="1"/>
      <p:bldP spid="29" grpId="0"/>
      <p:bldP spid="31" grpId="0"/>
      <p:bldP spid="33" grpId="0"/>
      <p:bldP spid="35" grpId="0"/>
      <p:bldP spid="40" grpId="0" animBg="1"/>
      <p:bldP spid="43" grpId="0" animBg="1"/>
      <p:bldP spid="75" grpId="0"/>
      <p:bldP spid="97" grpId="0"/>
      <p:bldP spid="85" grpId="0"/>
      <p:bldP spid="86" grpId="0"/>
      <p:bldP spid="8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3700" y="239713"/>
            <a:ext cx="7927339" cy="1085371"/>
          </a:xfrm>
        </p:spPr>
        <p:txBody>
          <a:bodyPr/>
          <a:lstStyle/>
          <a:p>
            <a:r>
              <a:rPr lang="en-US" sz="4000" dirty="0"/>
              <a:t>Blocks – Small Interfaces</a:t>
            </a:r>
          </a:p>
        </p:txBody>
      </p:sp>
      <p:sp>
        <p:nvSpPr>
          <p:cNvPr id="6" name="Rectangle 5"/>
          <p:cNvSpPr/>
          <p:nvPr/>
        </p:nvSpPr>
        <p:spPr>
          <a:xfrm>
            <a:off x="1992468"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1</a:t>
            </a:r>
          </a:p>
        </p:txBody>
      </p:sp>
      <p:sp>
        <p:nvSpPr>
          <p:cNvPr id="7" name="Rectangle 6"/>
          <p:cNvSpPr/>
          <p:nvPr/>
        </p:nvSpPr>
        <p:spPr>
          <a:xfrm>
            <a:off x="1992468"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1</a:t>
            </a:r>
          </a:p>
        </p:txBody>
      </p:sp>
      <p:cxnSp>
        <p:nvCxnSpPr>
          <p:cNvPr id="8" name="Straight Arrow Connector 7"/>
          <p:cNvCxnSpPr/>
          <p:nvPr/>
        </p:nvCxnSpPr>
        <p:spPr>
          <a:xfrm>
            <a:off x="2136484" y="2400692"/>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72696" y="2400691"/>
            <a:ext cx="439544" cy="307777"/>
          </a:xfrm>
          <a:prstGeom prst="rect">
            <a:avLst/>
          </a:prstGeom>
          <a:noFill/>
        </p:spPr>
        <p:txBody>
          <a:bodyPr wrap="none" rtlCol="0">
            <a:spAutoFit/>
          </a:bodyPr>
          <a:lstStyle/>
          <a:p>
            <a:r>
              <a:rPr lang="en-US" sz="1400" dirty="0"/>
              <a:t>f1()</a:t>
            </a:r>
          </a:p>
        </p:txBody>
      </p:sp>
      <p:cxnSp>
        <p:nvCxnSpPr>
          <p:cNvPr id="10" name="Straight Arrow Connector 9"/>
          <p:cNvCxnSpPr/>
          <p:nvPr/>
        </p:nvCxnSpPr>
        <p:spPr>
          <a:xfrm>
            <a:off x="2520885"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57097" y="2606842"/>
            <a:ext cx="439544" cy="307777"/>
          </a:xfrm>
          <a:prstGeom prst="rect">
            <a:avLst/>
          </a:prstGeom>
          <a:noFill/>
        </p:spPr>
        <p:txBody>
          <a:bodyPr wrap="none" rtlCol="0">
            <a:spAutoFit/>
          </a:bodyPr>
          <a:lstStyle/>
          <a:p>
            <a:r>
              <a:rPr lang="en-US" sz="1400" dirty="0"/>
              <a:t>f2()</a:t>
            </a:r>
          </a:p>
        </p:txBody>
      </p:sp>
      <p:cxnSp>
        <p:nvCxnSpPr>
          <p:cNvPr id="12" name="Straight Arrow Connector 11"/>
          <p:cNvCxnSpPr/>
          <p:nvPr/>
        </p:nvCxnSpPr>
        <p:spPr>
          <a:xfrm>
            <a:off x="2884673" y="2400691"/>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20885" y="2887699"/>
            <a:ext cx="439544" cy="307777"/>
          </a:xfrm>
          <a:prstGeom prst="rect">
            <a:avLst/>
          </a:prstGeom>
          <a:noFill/>
        </p:spPr>
        <p:txBody>
          <a:bodyPr wrap="none" rtlCol="0">
            <a:spAutoFit/>
          </a:bodyPr>
          <a:lstStyle/>
          <a:p>
            <a:r>
              <a:rPr lang="en-US" sz="1400" dirty="0"/>
              <a:t>f3()</a:t>
            </a:r>
          </a:p>
        </p:txBody>
      </p:sp>
      <p:sp>
        <p:nvSpPr>
          <p:cNvPr id="16" name="Rectangle 15"/>
          <p:cNvSpPr/>
          <p:nvPr/>
        </p:nvSpPr>
        <p:spPr>
          <a:xfrm>
            <a:off x="4080700"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2</a:t>
            </a:r>
          </a:p>
        </p:txBody>
      </p:sp>
      <p:sp>
        <p:nvSpPr>
          <p:cNvPr id="17" name="Rectangle 16"/>
          <p:cNvSpPr/>
          <p:nvPr/>
        </p:nvSpPr>
        <p:spPr>
          <a:xfrm>
            <a:off x="4080700"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2</a:t>
            </a:r>
          </a:p>
        </p:txBody>
      </p:sp>
      <p:cxnSp>
        <p:nvCxnSpPr>
          <p:cNvPr id="20" name="Straight Arrow Connector 19"/>
          <p:cNvCxnSpPr/>
          <p:nvPr/>
        </p:nvCxnSpPr>
        <p:spPr>
          <a:xfrm>
            <a:off x="4609117"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41581" y="2611524"/>
            <a:ext cx="439544" cy="307777"/>
          </a:xfrm>
          <a:prstGeom prst="rect">
            <a:avLst/>
          </a:prstGeom>
          <a:noFill/>
        </p:spPr>
        <p:txBody>
          <a:bodyPr wrap="none" rtlCol="0">
            <a:spAutoFit/>
          </a:bodyPr>
          <a:lstStyle/>
          <a:p>
            <a:r>
              <a:rPr lang="en-US" sz="1400" dirty="0"/>
              <a:t>f2()</a:t>
            </a:r>
          </a:p>
        </p:txBody>
      </p:sp>
      <p:cxnSp>
        <p:nvCxnSpPr>
          <p:cNvPr id="24" name="Straight Arrow Connector 23"/>
          <p:cNvCxnSpPr/>
          <p:nvPr/>
        </p:nvCxnSpPr>
        <p:spPr>
          <a:xfrm>
            <a:off x="5336693" y="2390813"/>
            <a:ext cx="0" cy="10179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972905" y="3041586"/>
            <a:ext cx="439544" cy="307777"/>
          </a:xfrm>
          <a:prstGeom prst="rect">
            <a:avLst/>
          </a:prstGeom>
          <a:noFill/>
        </p:spPr>
        <p:txBody>
          <a:bodyPr wrap="none" rtlCol="0">
            <a:spAutoFit/>
          </a:bodyPr>
          <a:lstStyle/>
          <a:p>
            <a:r>
              <a:rPr lang="en-US" sz="1400" dirty="0"/>
              <a:t>f4()</a:t>
            </a:r>
          </a:p>
        </p:txBody>
      </p:sp>
      <p:sp>
        <p:nvSpPr>
          <p:cNvPr id="26" name="Rectangle 25"/>
          <p:cNvSpPr/>
          <p:nvPr/>
        </p:nvSpPr>
        <p:spPr>
          <a:xfrm>
            <a:off x="6240940" y="1536596"/>
            <a:ext cx="1368152" cy="86409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3</a:t>
            </a:r>
          </a:p>
        </p:txBody>
      </p:sp>
      <p:sp>
        <p:nvSpPr>
          <p:cNvPr id="27" name="Rectangle 26"/>
          <p:cNvSpPr/>
          <p:nvPr/>
        </p:nvSpPr>
        <p:spPr>
          <a:xfrm>
            <a:off x="6240940" y="3408804"/>
            <a:ext cx="1368152" cy="86409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Driver 3</a:t>
            </a:r>
          </a:p>
        </p:txBody>
      </p:sp>
      <p:cxnSp>
        <p:nvCxnSpPr>
          <p:cNvPr id="34" name="Straight Arrow Connector 33"/>
          <p:cNvCxnSpPr/>
          <p:nvPr/>
        </p:nvCxnSpPr>
        <p:spPr>
          <a:xfrm>
            <a:off x="7496933" y="2390813"/>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33145" y="3041586"/>
            <a:ext cx="439544" cy="307777"/>
          </a:xfrm>
          <a:prstGeom prst="rect">
            <a:avLst/>
          </a:prstGeom>
          <a:noFill/>
        </p:spPr>
        <p:txBody>
          <a:bodyPr wrap="none" rtlCol="0">
            <a:spAutoFit/>
          </a:bodyPr>
          <a:lstStyle/>
          <a:p>
            <a:r>
              <a:rPr lang="en-US" sz="1400" dirty="0"/>
              <a:t>f4()</a:t>
            </a:r>
          </a:p>
        </p:txBody>
      </p:sp>
      <p:sp>
        <p:nvSpPr>
          <p:cNvPr id="36" name="Rectangle 35"/>
          <p:cNvSpPr/>
          <p:nvPr/>
        </p:nvSpPr>
        <p:spPr>
          <a:xfrm>
            <a:off x="1992468" y="5281012"/>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1</a:t>
            </a:r>
          </a:p>
        </p:txBody>
      </p:sp>
      <p:cxnSp>
        <p:nvCxnSpPr>
          <p:cNvPr id="37" name="Straight Arrow Connector 36"/>
          <p:cNvCxnSpPr/>
          <p:nvPr/>
        </p:nvCxnSpPr>
        <p:spPr>
          <a:xfrm>
            <a:off x="2136484" y="4282779"/>
            <a:ext cx="0" cy="9982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520885"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884673" y="4282778"/>
            <a:ext cx="0" cy="9982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80700" y="5281012"/>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2</a:t>
            </a:r>
          </a:p>
        </p:txBody>
      </p:sp>
      <p:cxnSp>
        <p:nvCxnSpPr>
          <p:cNvPr id="41" name="Straight Arrow Connector 40"/>
          <p:cNvCxnSpPr/>
          <p:nvPr/>
        </p:nvCxnSpPr>
        <p:spPr>
          <a:xfrm>
            <a:off x="4609117"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36693" y="4272900"/>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240940" y="5290891"/>
            <a:ext cx="1368152" cy="86409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3</a:t>
            </a:r>
          </a:p>
        </p:txBody>
      </p:sp>
      <p:cxnSp>
        <p:nvCxnSpPr>
          <p:cNvPr id="44" name="Straight Arrow Connector 43"/>
          <p:cNvCxnSpPr/>
          <p:nvPr/>
        </p:nvCxnSpPr>
        <p:spPr>
          <a:xfrm>
            <a:off x="7496933" y="4282779"/>
            <a:ext cx="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2" idx="3"/>
          </p:cNvCxnSpPr>
          <p:nvPr/>
        </p:nvCxnSpPr>
        <p:spPr bwMode="auto">
          <a:xfrm>
            <a:off x="1473246" y="4746178"/>
            <a:ext cx="6285574" cy="30778"/>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72" name="TextBox 71"/>
          <p:cNvSpPr txBox="1"/>
          <p:nvPr/>
        </p:nvSpPr>
        <p:spPr>
          <a:xfrm>
            <a:off x="102358" y="4576901"/>
            <a:ext cx="1370888" cy="338554"/>
          </a:xfrm>
          <a:prstGeom prst="rect">
            <a:avLst/>
          </a:prstGeom>
          <a:noFill/>
        </p:spPr>
        <p:txBody>
          <a:bodyPr wrap="none" rtlCol="0">
            <a:spAutoFit/>
          </a:bodyPr>
          <a:lstStyle/>
          <a:p>
            <a:r>
              <a:rPr lang="en-US" sz="1600" dirty="0"/>
              <a:t>HW interface</a:t>
            </a:r>
          </a:p>
        </p:txBody>
      </p:sp>
      <p:cxnSp>
        <p:nvCxnSpPr>
          <p:cNvPr id="73" name="Straight Connector 72"/>
          <p:cNvCxnSpPr>
            <a:stCxn id="74" idx="3"/>
          </p:cNvCxnSpPr>
          <p:nvPr/>
        </p:nvCxnSpPr>
        <p:spPr bwMode="auto">
          <a:xfrm>
            <a:off x="1678430" y="2904748"/>
            <a:ext cx="6080390" cy="14553"/>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74" name="TextBox 73"/>
          <p:cNvSpPr txBox="1"/>
          <p:nvPr/>
        </p:nvSpPr>
        <p:spPr>
          <a:xfrm>
            <a:off x="102358" y="2735471"/>
            <a:ext cx="1576072" cy="338554"/>
          </a:xfrm>
          <a:prstGeom prst="rect">
            <a:avLst/>
          </a:prstGeom>
          <a:noFill/>
        </p:spPr>
        <p:txBody>
          <a:bodyPr wrap="none" rtlCol="0">
            <a:spAutoFit/>
          </a:bodyPr>
          <a:lstStyle/>
          <a:p>
            <a:r>
              <a:rPr lang="en-US" sz="1600" dirty="0"/>
              <a:t>Driver interface</a:t>
            </a:r>
          </a:p>
        </p:txBody>
      </p:sp>
      <p:sp>
        <p:nvSpPr>
          <p:cNvPr id="76" name="TextBox 75"/>
          <p:cNvSpPr txBox="1"/>
          <p:nvPr/>
        </p:nvSpPr>
        <p:spPr>
          <a:xfrm>
            <a:off x="267956" y="3408804"/>
            <a:ext cx="1459054" cy="738664"/>
          </a:xfrm>
          <a:prstGeom prst="rect">
            <a:avLst/>
          </a:prstGeom>
          <a:noFill/>
        </p:spPr>
        <p:txBody>
          <a:bodyPr wrap="none" rtlCol="0">
            <a:spAutoFit/>
          </a:bodyPr>
          <a:lstStyle/>
          <a:p>
            <a:r>
              <a:rPr lang="en-US" sz="1400" dirty="0">
                <a:solidFill>
                  <a:srgbClr val="FF0000"/>
                </a:solidFill>
              </a:rPr>
              <a:t>Small interfaces</a:t>
            </a:r>
            <a:br>
              <a:rPr lang="en-US" sz="1400" dirty="0">
                <a:solidFill>
                  <a:srgbClr val="FF0000"/>
                </a:solidFill>
              </a:rPr>
            </a:br>
            <a:r>
              <a:rPr lang="en-US" sz="1400" dirty="0">
                <a:solidFill>
                  <a:srgbClr val="FF0000"/>
                </a:solidFill>
              </a:rPr>
              <a:t>that are stable</a:t>
            </a:r>
            <a:br>
              <a:rPr lang="en-US" sz="1400" dirty="0">
                <a:solidFill>
                  <a:srgbClr val="FF0000"/>
                </a:solidFill>
              </a:rPr>
            </a:br>
            <a:r>
              <a:rPr lang="en-US" sz="1400" dirty="0">
                <a:solidFill>
                  <a:srgbClr val="FF0000"/>
                </a:solidFill>
              </a:rPr>
              <a:t>once created.</a:t>
            </a:r>
          </a:p>
        </p:txBody>
      </p:sp>
      <p:sp>
        <p:nvSpPr>
          <p:cNvPr id="78" name="TextBox 77"/>
          <p:cNvSpPr txBox="1"/>
          <p:nvPr/>
        </p:nvSpPr>
        <p:spPr>
          <a:xfrm>
            <a:off x="313642" y="1491590"/>
            <a:ext cx="1367682" cy="954107"/>
          </a:xfrm>
          <a:prstGeom prst="rect">
            <a:avLst/>
          </a:prstGeom>
          <a:noFill/>
        </p:spPr>
        <p:txBody>
          <a:bodyPr wrap="none" rtlCol="0">
            <a:spAutoFit/>
          </a:bodyPr>
          <a:lstStyle/>
          <a:p>
            <a:r>
              <a:rPr lang="en-US" sz="1400" dirty="0">
                <a:solidFill>
                  <a:srgbClr val="FF0000"/>
                </a:solidFill>
              </a:rPr>
              <a:t>No impact on </a:t>
            </a:r>
            <a:br>
              <a:rPr lang="en-US" sz="1400" dirty="0">
                <a:solidFill>
                  <a:srgbClr val="FF0000"/>
                </a:solidFill>
              </a:rPr>
            </a:br>
            <a:r>
              <a:rPr lang="en-US" sz="1400" dirty="0">
                <a:solidFill>
                  <a:srgbClr val="FF0000"/>
                </a:solidFill>
              </a:rPr>
              <a:t>legacy when</a:t>
            </a:r>
            <a:br>
              <a:rPr lang="en-US" sz="1400" dirty="0">
                <a:solidFill>
                  <a:srgbClr val="FF0000"/>
                </a:solidFill>
              </a:rPr>
            </a:br>
            <a:r>
              <a:rPr lang="en-US" sz="1400" dirty="0">
                <a:solidFill>
                  <a:srgbClr val="FF0000"/>
                </a:solidFill>
              </a:rPr>
              <a:t>adding support</a:t>
            </a:r>
            <a:br>
              <a:rPr lang="en-US" sz="1400" dirty="0">
                <a:solidFill>
                  <a:srgbClr val="FF0000"/>
                </a:solidFill>
              </a:rPr>
            </a:br>
            <a:r>
              <a:rPr lang="en-US" sz="1400" dirty="0">
                <a:solidFill>
                  <a:srgbClr val="FF0000"/>
                </a:solidFill>
              </a:rPr>
              <a:t>for new HW.</a:t>
            </a:r>
          </a:p>
        </p:txBody>
      </p:sp>
      <p:sp>
        <p:nvSpPr>
          <p:cNvPr id="45" name="TextBox 44"/>
          <p:cNvSpPr txBox="1"/>
          <p:nvPr/>
        </p:nvSpPr>
        <p:spPr>
          <a:xfrm>
            <a:off x="1896186" y="4854331"/>
            <a:ext cx="284052" cy="307777"/>
          </a:xfrm>
          <a:prstGeom prst="rect">
            <a:avLst/>
          </a:prstGeom>
          <a:noFill/>
        </p:spPr>
        <p:txBody>
          <a:bodyPr wrap="none" rtlCol="0">
            <a:spAutoFit/>
          </a:bodyPr>
          <a:lstStyle/>
          <a:p>
            <a:r>
              <a:rPr lang="en-US" sz="1400" dirty="0"/>
              <a:t>1</a:t>
            </a:r>
          </a:p>
        </p:txBody>
      </p:sp>
      <p:sp>
        <p:nvSpPr>
          <p:cNvPr id="46" name="TextBox 45"/>
          <p:cNvSpPr txBox="1"/>
          <p:nvPr/>
        </p:nvSpPr>
        <p:spPr>
          <a:xfrm>
            <a:off x="2295834" y="4854330"/>
            <a:ext cx="284052" cy="307777"/>
          </a:xfrm>
          <a:prstGeom prst="rect">
            <a:avLst/>
          </a:prstGeom>
          <a:noFill/>
        </p:spPr>
        <p:txBody>
          <a:bodyPr wrap="none" rtlCol="0">
            <a:spAutoFit/>
          </a:bodyPr>
          <a:lstStyle/>
          <a:p>
            <a:r>
              <a:rPr lang="en-US" sz="1400" dirty="0"/>
              <a:t>2</a:t>
            </a:r>
          </a:p>
        </p:txBody>
      </p:sp>
      <p:sp>
        <p:nvSpPr>
          <p:cNvPr id="47" name="TextBox 46"/>
          <p:cNvSpPr txBox="1"/>
          <p:nvPr/>
        </p:nvSpPr>
        <p:spPr>
          <a:xfrm>
            <a:off x="2676377" y="4854328"/>
            <a:ext cx="284052" cy="307777"/>
          </a:xfrm>
          <a:prstGeom prst="rect">
            <a:avLst/>
          </a:prstGeom>
          <a:noFill/>
        </p:spPr>
        <p:txBody>
          <a:bodyPr wrap="none" rtlCol="0">
            <a:spAutoFit/>
          </a:bodyPr>
          <a:lstStyle/>
          <a:p>
            <a:r>
              <a:rPr lang="en-US" sz="1400" dirty="0"/>
              <a:t>3</a:t>
            </a:r>
          </a:p>
        </p:txBody>
      </p:sp>
      <p:sp>
        <p:nvSpPr>
          <p:cNvPr id="48" name="TextBox 47"/>
          <p:cNvSpPr txBox="1"/>
          <p:nvPr/>
        </p:nvSpPr>
        <p:spPr>
          <a:xfrm>
            <a:off x="4391007" y="4854331"/>
            <a:ext cx="284052" cy="307777"/>
          </a:xfrm>
          <a:prstGeom prst="rect">
            <a:avLst/>
          </a:prstGeom>
          <a:noFill/>
        </p:spPr>
        <p:txBody>
          <a:bodyPr wrap="none" rtlCol="0">
            <a:spAutoFit/>
          </a:bodyPr>
          <a:lstStyle/>
          <a:p>
            <a:r>
              <a:rPr lang="en-US" sz="1400" dirty="0"/>
              <a:t>2</a:t>
            </a:r>
          </a:p>
        </p:txBody>
      </p:sp>
      <p:sp>
        <p:nvSpPr>
          <p:cNvPr id="49" name="TextBox 48"/>
          <p:cNvSpPr txBox="1"/>
          <p:nvPr/>
        </p:nvSpPr>
        <p:spPr>
          <a:xfrm>
            <a:off x="5128397" y="4854327"/>
            <a:ext cx="284052" cy="307777"/>
          </a:xfrm>
          <a:prstGeom prst="rect">
            <a:avLst/>
          </a:prstGeom>
          <a:noFill/>
        </p:spPr>
        <p:txBody>
          <a:bodyPr wrap="none" rtlCol="0">
            <a:spAutoFit/>
          </a:bodyPr>
          <a:lstStyle/>
          <a:p>
            <a:r>
              <a:rPr lang="en-US" sz="1400" dirty="0"/>
              <a:t>4</a:t>
            </a:r>
          </a:p>
        </p:txBody>
      </p:sp>
      <p:sp>
        <p:nvSpPr>
          <p:cNvPr id="50" name="TextBox 49"/>
          <p:cNvSpPr txBox="1"/>
          <p:nvPr/>
        </p:nvSpPr>
        <p:spPr>
          <a:xfrm>
            <a:off x="7288637" y="4854331"/>
            <a:ext cx="284052" cy="307777"/>
          </a:xfrm>
          <a:prstGeom prst="rect">
            <a:avLst/>
          </a:prstGeom>
          <a:noFill/>
        </p:spPr>
        <p:txBody>
          <a:bodyPr wrap="none" rtlCol="0">
            <a:spAutoFit/>
          </a:bodyPr>
          <a:lstStyle/>
          <a:p>
            <a:r>
              <a:rPr lang="en-US" sz="1400" dirty="0"/>
              <a:t>4</a:t>
            </a:r>
          </a:p>
        </p:txBody>
      </p:sp>
      <p:sp>
        <p:nvSpPr>
          <p:cNvPr id="51" name="TextBox 50"/>
          <p:cNvSpPr txBox="1"/>
          <p:nvPr/>
        </p:nvSpPr>
        <p:spPr>
          <a:xfrm>
            <a:off x="7609092" y="1500062"/>
            <a:ext cx="1566454" cy="954107"/>
          </a:xfrm>
          <a:prstGeom prst="rect">
            <a:avLst/>
          </a:prstGeom>
          <a:noFill/>
        </p:spPr>
        <p:txBody>
          <a:bodyPr wrap="none" rtlCol="0">
            <a:spAutoFit/>
          </a:bodyPr>
          <a:lstStyle/>
          <a:p>
            <a:r>
              <a:rPr lang="en-US" sz="1400" dirty="0">
                <a:solidFill>
                  <a:srgbClr val="FF0000"/>
                </a:solidFill>
              </a:rPr>
              <a:t>The intent is not</a:t>
            </a:r>
            <a:br>
              <a:rPr lang="en-US" sz="1400" dirty="0">
                <a:solidFill>
                  <a:srgbClr val="FF0000"/>
                </a:solidFill>
              </a:rPr>
            </a:br>
            <a:r>
              <a:rPr lang="en-US" sz="1400" dirty="0">
                <a:solidFill>
                  <a:srgbClr val="FF0000"/>
                </a:solidFill>
              </a:rPr>
              <a:t>to hide functional</a:t>
            </a:r>
            <a:br>
              <a:rPr lang="en-US" sz="1400" dirty="0">
                <a:solidFill>
                  <a:srgbClr val="FF0000"/>
                </a:solidFill>
              </a:rPr>
            </a:br>
            <a:r>
              <a:rPr lang="en-US" sz="1400" dirty="0">
                <a:solidFill>
                  <a:srgbClr val="FF0000"/>
                </a:solidFill>
              </a:rPr>
              <a:t>changes from the</a:t>
            </a:r>
            <a:br>
              <a:rPr lang="en-US" sz="1400" dirty="0">
                <a:solidFill>
                  <a:srgbClr val="FF0000"/>
                </a:solidFill>
              </a:rPr>
            </a:br>
            <a:r>
              <a:rPr lang="en-US" sz="1400" dirty="0">
                <a:solidFill>
                  <a:srgbClr val="FF0000"/>
                </a:solidFill>
              </a:rPr>
              <a:t>services!</a:t>
            </a:r>
          </a:p>
        </p:txBody>
      </p:sp>
      <p:sp>
        <p:nvSpPr>
          <p:cNvPr id="2" name="TextBox 1"/>
          <p:cNvSpPr txBox="1"/>
          <p:nvPr/>
        </p:nvSpPr>
        <p:spPr>
          <a:xfrm>
            <a:off x="3093720" y="2508413"/>
            <a:ext cx="455574" cy="400110"/>
          </a:xfrm>
          <a:prstGeom prst="rect">
            <a:avLst/>
          </a:prstGeom>
          <a:noFill/>
        </p:spPr>
        <p:txBody>
          <a:bodyPr wrap="none" rtlCol="0">
            <a:spAutoFit/>
          </a:bodyPr>
          <a:lstStyle/>
          <a:p>
            <a:r>
              <a:rPr lang="en-US" dirty="0">
                <a:solidFill>
                  <a:srgbClr val="FF0000"/>
                </a:solidFill>
              </a:rPr>
              <a:t>v1</a:t>
            </a:r>
          </a:p>
        </p:txBody>
      </p:sp>
      <p:sp>
        <p:nvSpPr>
          <p:cNvPr id="52" name="TextBox 51"/>
          <p:cNvSpPr txBox="1"/>
          <p:nvPr/>
        </p:nvSpPr>
        <p:spPr>
          <a:xfrm>
            <a:off x="5412449" y="2519191"/>
            <a:ext cx="455574" cy="400110"/>
          </a:xfrm>
          <a:prstGeom prst="rect">
            <a:avLst/>
          </a:prstGeom>
          <a:noFill/>
        </p:spPr>
        <p:txBody>
          <a:bodyPr wrap="none" rtlCol="0">
            <a:spAutoFit/>
          </a:bodyPr>
          <a:lstStyle/>
          <a:p>
            <a:r>
              <a:rPr lang="en-US" dirty="0">
                <a:solidFill>
                  <a:srgbClr val="FF0000"/>
                </a:solidFill>
              </a:rPr>
              <a:t>v2</a:t>
            </a:r>
          </a:p>
        </p:txBody>
      </p:sp>
      <p:sp>
        <p:nvSpPr>
          <p:cNvPr id="53" name="TextBox 52"/>
          <p:cNvSpPr txBox="1"/>
          <p:nvPr/>
        </p:nvSpPr>
        <p:spPr>
          <a:xfrm>
            <a:off x="6925016" y="2535416"/>
            <a:ext cx="455574" cy="400110"/>
          </a:xfrm>
          <a:prstGeom prst="rect">
            <a:avLst/>
          </a:prstGeom>
          <a:noFill/>
        </p:spPr>
        <p:txBody>
          <a:bodyPr wrap="none" rtlCol="0">
            <a:spAutoFit/>
          </a:bodyPr>
          <a:lstStyle/>
          <a:p>
            <a:r>
              <a:rPr lang="en-US" dirty="0">
                <a:solidFill>
                  <a:srgbClr val="FF0000"/>
                </a:solidFill>
              </a:rPr>
              <a:t>v3</a:t>
            </a:r>
          </a:p>
        </p:txBody>
      </p:sp>
    </p:spTree>
    <p:extLst>
      <p:ext uri="{BB962C8B-B14F-4D97-AF65-F5344CB8AC3E}">
        <p14:creationId xmlns:p14="http://schemas.microsoft.com/office/powerpoint/2010/main" val="301549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0"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500"/>
                                        <p:tgtEl>
                                          <p:spTgt spid="7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6" grpId="0" animBg="1"/>
      <p:bldP spid="17" grpId="0" animBg="1"/>
      <p:bldP spid="21" grpId="0"/>
      <p:bldP spid="25" grpId="0"/>
      <p:bldP spid="26" grpId="0" animBg="1"/>
      <p:bldP spid="27" grpId="0" animBg="1"/>
      <p:bldP spid="35" grpId="0"/>
      <p:bldP spid="40" grpId="0" animBg="1"/>
      <p:bldP spid="43" grpId="0" animBg="1"/>
      <p:bldP spid="76" grpId="0"/>
      <p:bldP spid="78" grpId="0"/>
      <p:bldP spid="48" grpId="0"/>
      <p:bldP spid="49" grpId="0"/>
      <p:bldP spid="50" grpId="0"/>
      <p:bldP spid="51" grpId="0"/>
      <p:bldP spid="2" grpId="0"/>
      <p:bldP spid="52" grpId="0"/>
      <p:bldP spid="5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a:xfrm>
            <a:off x="393700" y="908278"/>
            <a:ext cx="8351838" cy="5935738"/>
          </a:xfrm>
        </p:spPr>
        <p:txBody>
          <a:bodyPr/>
          <a:lstStyle/>
          <a:p>
            <a:pPr>
              <a:lnSpc>
                <a:spcPct val="80000"/>
              </a:lnSpc>
              <a:buFont typeface="Arial" pitchFamily="34" charset="0"/>
              <a:buNone/>
            </a:pPr>
            <a:r>
              <a:rPr lang="en-US" sz="1100" dirty="0"/>
              <a:t>class </a:t>
            </a:r>
            <a:r>
              <a:rPr lang="en-US" sz="1100" dirty="0" err="1"/>
              <a:t>PowerConsumptionMeas</a:t>
            </a:r>
            <a:endParaRPr lang="en-US" sz="1100" dirty="0"/>
          </a:p>
          <a:p>
            <a:pPr>
              <a:lnSpc>
                <a:spcPct val="80000"/>
              </a:lnSpc>
              <a:buFont typeface="Arial" pitchFamily="34" charset="0"/>
              <a:buNone/>
            </a:pPr>
            <a:r>
              <a:rPr lang="en-US" sz="1100" dirty="0"/>
              <a:t>{</a:t>
            </a:r>
          </a:p>
          <a:p>
            <a:pPr>
              <a:lnSpc>
                <a:spcPct val="80000"/>
              </a:lnSpc>
              <a:buFont typeface="Arial" pitchFamily="34" charset="0"/>
              <a:buNone/>
            </a:pPr>
            <a:r>
              <a:rPr lang="en-US" sz="1100" dirty="0"/>
              <a:t>    </a:t>
            </a:r>
            <a:r>
              <a:rPr lang="en-US" sz="1100" dirty="0">
                <a:highlight>
                  <a:srgbClr val="00FF00"/>
                </a:highlight>
              </a:rPr>
              <a:t>Driver::</a:t>
            </a:r>
            <a:r>
              <a:rPr lang="en-US" sz="1100" dirty="0" err="1">
                <a:highlight>
                  <a:srgbClr val="00FF00"/>
                </a:highlight>
              </a:rPr>
              <a:t>VoltageSensor</a:t>
            </a:r>
            <a:r>
              <a:rPr lang="en-US" sz="1100" dirty="0">
                <a:highlight>
                  <a:srgbClr val="00FF00"/>
                </a:highlight>
              </a:rPr>
              <a:t>* </a:t>
            </a:r>
            <a:r>
              <a:rPr lang="en-US" sz="1100" dirty="0" err="1">
                <a:highlight>
                  <a:srgbClr val="00FF00"/>
                </a:highlight>
              </a:rPr>
              <a:t>pVolt</a:t>
            </a:r>
            <a:r>
              <a:rPr lang="en-US" sz="1100" dirty="0">
                <a:highlight>
                  <a:srgbClr val="00FF00"/>
                </a:highlight>
              </a:rPr>
              <a:t>;</a:t>
            </a:r>
          </a:p>
          <a:p>
            <a:pPr>
              <a:lnSpc>
                <a:spcPct val="80000"/>
              </a:lnSpc>
              <a:buFont typeface="Arial" pitchFamily="34" charset="0"/>
              <a:buNone/>
            </a:pPr>
            <a:r>
              <a:rPr lang="en-US" sz="1100" dirty="0">
                <a:highlight>
                  <a:srgbClr val="00FF00"/>
                </a:highlight>
              </a:rPr>
              <a:t>    Driver::</a:t>
            </a:r>
            <a:r>
              <a:rPr lang="en-US" sz="1100" dirty="0" err="1">
                <a:highlight>
                  <a:srgbClr val="00FF00"/>
                </a:highlight>
              </a:rPr>
              <a:t>InstanceToken</a:t>
            </a:r>
            <a:r>
              <a:rPr lang="en-US" sz="1100" dirty="0">
                <a:highlight>
                  <a:srgbClr val="00FF00"/>
                </a:highlight>
              </a:rPr>
              <a:t> </a:t>
            </a:r>
            <a:r>
              <a:rPr lang="en-US" sz="1100" dirty="0" err="1">
                <a:highlight>
                  <a:srgbClr val="00FF00"/>
                </a:highlight>
              </a:rPr>
              <a:t>m_instanceToken</a:t>
            </a:r>
            <a:r>
              <a:rPr lang="en-US" sz="1100" dirty="0">
                <a:highlight>
                  <a:srgbClr val="00FF00"/>
                </a:highlight>
              </a:rPr>
              <a:t>;</a:t>
            </a:r>
            <a:r>
              <a:rPr lang="sv-SE" sz="1200" b="1" dirty="0"/>
              <a:t>……</a:t>
            </a:r>
          </a:p>
          <a:p>
            <a:pPr>
              <a:lnSpc>
                <a:spcPct val="80000"/>
              </a:lnSpc>
              <a:buFont typeface="Arial" pitchFamily="34" charset="0"/>
              <a:buNone/>
            </a:pPr>
            <a:r>
              <a:rPr lang="sv-SE" sz="1200" b="1" dirty="0"/>
              <a:t>……</a:t>
            </a:r>
          </a:p>
          <a:p>
            <a:pPr>
              <a:lnSpc>
                <a:spcPct val="80000"/>
              </a:lnSpc>
              <a:buFont typeface="Arial" pitchFamily="34" charset="0"/>
              <a:buNone/>
            </a:pPr>
            <a:r>
              <a:rPr lang="sv-SE" sz="1200" b="1" dirty="0"/>
              <a:t>……</a:t>
            </a:r>
            <a:endParaRPr lang="en-US" sz="1200" b="1" dirty="0"/>
          </a:p>
          <a:p>
            <a:pPr>
              <a:lnSpc>
                <a:spcPct val="80000"/>
              </a:lnSpc>
              <a:buFont typeface="Arial" pitchFamily="34" charset="0"/>
              <a:buNone/>
            </a:pPr>
            <a:r>
              <a:rPr lang="en-US" sz="1100" dirty="0"/>
              <a:t>public:</a:t>
            </a:r>
          </a:p>
          <a:p>
            <a:pPr>
              <a:lnSpc>
                <a:spcPct val="80000"/>
              </a:lnSpc>
              <a:buFont typeface="Arial" pitchFamily="34" charset="0"/>
              <a:buNone/>
            </a:pPr>
            <a:r>
              <a:rPr lang="en-US" sz="1100" dirty="0"/>
              <a:t> </a:t>
            </a:r>
            <a:r>
              <a:rPr lang="en-US" sz="1100" dirty="0" err="1"/>
              <a:t>PowerConsumptionMeas</a:t>
            </a:r>
            <a:r>
              <a:rPr lang="en-US" sz="1100" dirty="0"/>
              <a:t> (Driver::</a:t>
            </a:r>
            <a:r>
              <a:rPr lang="en-US" sz="1100" dirty="0" err="1"/>
              <a:t>InstanceToken</a:t>
            </a:r>
            <a:r>
              <a:rPr lang="en-US" sz="1100" dirty="0"/>
              <a:t> in) : m_ </a:t>
            </a:r>
            <a:r>
              <a:rPr lang="en-US" sz="1100" dirty="0" err="1"/>
              <a:t>instanceToken</a:t>
            </a:r>
            <a:r>
              <a:rPr lang="en-US" sz="1100" dirty="0"/>
              <a:t>(in), </a:t>
            </a:r>
            <a:r>
              <a:rPr lang="en-US" sz="1100" dirty="0" err="1"/>
              <a:t>pVolt</a:t>
            </a:r>
            <a:r>
              <a:rPr lang="en-US" sz="1100" dirty="0"/>
              <a:t>(NULL) {};</a:t>
            </a:r>
          </a:p>
          <a:p>
            <a:pPr>
              <a:lnSpc>
                <a:spcPct val="80000"/>
              </a:lnSpc>
              <a:buNone/>
            </a:pPr>
            <a:r>
              <a:rPr lang="sv-SE" sz="1200" b="1" dirty="0"/>
              <a:t>……</a:t>
            </a:r>
          </a:p>
          <a:p>
            <a:pPr>
              <a:lnSpc>
                <a:spcPct val="80000"/>
              </a:lnSpc>
              <a:buNone/>
            </a:pPr>
            <a:r>
              <a:rPr lang="sv-SE" sz="1200" b="1" dirty="0"/>
              <a:t>……</a:t>
            </a:r>
            <a:endParaRPr lang="en-US" sz="1200" b="1" dirty="0"/>
          </a:p>
          <a:p>
            <a:pPr>
              <a:lnSpc>
                <a:spcPct val="80000"/>
              </a:lnSpc>
              <a:buFont typeface="Arial" pitchFamily="34" charset="0"/>
              <a:buNone/>
            </a:pPr>
            <a:endParaRPr lang="en-US" sz="1100" dirty="0"/>
          </a:p>
          <a:p>
            <a:pPr>
              <a:lnSpc>
                <a:spcPct val="80000"/>
              </a:lnSpc>
              <a:buFont typeface="Arial" pitchFamily="34" charset="0"/>
              <a:buNone/>
            </a:pPr>
            <a:r>
              <a:rPr lang="en-US" sz="1100" dirty="0"/>
              <a:t>bool </a:t>
            </a:r>
            <a:r>
              <a:rPr lang="en-US" sz="1100" dirty="0" err="1"/>
              <a:t>PowerConsumptionMeas</a:t>
            </a:r>
            <a:r>
              <a:rPr lang="en-US" sz="1100" dirty="0"/>
              <a:t>::</a:t>
            </a:r>
            <a:r>
              <a:rPr lang="en-US" sz="1100" dirty="0" err="1"/>
              <a:t>postInitializeService</a:t>
            </a:r>
            <a:r>
              <a:rPr lang="en-US" sz="1100" dirty="0"/>
              <a:t>()</a:t>
            </a:r>
          </a:p>
          <a:p>
            <a:pPr>
              <a:lnSpc>
                <a:spcPct val="80000"/>
              </a:lnSpc>
              <a:buFont typeface="Arial" pitchFamily="34" charset="0"/>
              <a:buNone/>
            </a:pPr>
            <a:r>
              <a:rPr lang="en-US" sz="1100" dirty="0"/>
              <a:t>{</a:t>
            </a:r>
          </a:p>
          <a:p>
            <a:pPr>
              <a:lnSpc>
                <a:spcPct val="80000"/>
              </a:lnSpc>
              <a:buFont typeface="Arial" pitchFamily="34" charset="0"/>
              <a:buNone/>
            </a:pPr>
            <a:r>
              <a:rPr lang="sv-SE" sz="1100" dirty="0"/>
              <a:t>    </a:t>
            </a:r>
            <a:r>
              <a:rPr lang="sv-SE" sz="1100" dirty="0" err="1"/>
              <a:t>if</a:t>
            </a:r>
            <a:r>
              <a:rPr lang="sv-SE" sz="1100" dirty="0"/>
              <a:t> (</a:t>
            </a:r>
            <a:r>
              <a:rPr lang="sv-SE" sz="1100" dirty="0" err="1">
                <a:highlight>
                  <a:srgbClr val="00FF00"/>
                </a:highlight>
              </a:rPr>
              <a:t>DataBase</a:t>
            </a:r>
            <a:r>
              <a:rPr lang="sv-SE" sz="1100" dirty="0">
                <a:highlight>
                  <a:srgbClr val="00FF00"/>
                </a:highlight>
              </a:rPr>
              <a:t>::</a:t>
            </a:r>
            <a:r>
              <a:rPr lang="sv-SE" sz="1100" dirty="0" err="1">
                <a:highlight>
                  <a:srgbClr val="00FF00"/>
                </a:highlight>
              </a:rPr>
              <a:t>autoGet</a:t>
            </a:r>
            <a:r>
              <a:rPr lang="sv-SE" sz="1100" dirty="0">
                <a:highlight>
                  <a:srgbClr val="00FF00"/>
                </a:highlight>
              </a:rPr>
              <a:t>("/</a:t>
            </a:r>
            <a:r>
              <a:rPr lang="sv-SE" sz="1100" dirty="0" err="1">
                <a:highlight>
                  <a:srgbClr val="00FF00"/>
                </a:highlight>
              </a:rPr>
              <a:t>DCVoltageSensor</a:t>
            </a:r>
            <a:r>
              <a:rPr lang="sv-SE" sz="1100" dirty="0">
                <a:highlight>
                  <a:srgbClr val="00FF00"/>
                </a:highlight>
              </a:rPr>
              <a:t>", </a:t>
            </a:r>
            <a:r>
              <a:rPr lang="sv-SE" sz="1100" dirty="0" err="1">
                <a:highlight>
                  <a:srgbClr val="00FF00"/>
                </a:highlight>
              </a:rPr>
              <a:t>voltageChName</a:t>
            </a:r>
            <a:r>
              <a:rPr lang="sv-SE" sz="1100" dirty="0">
                <a:highlight>
                  <a:srgbClr val="00FF00"/>
                </a:highlight>
              </a:rPr>
              <a:t>) == </a:t>
            </a:r>
            <a:r>
              <a:rPr lang="sv-SE" sz="1100" dirty="0" err="1">
                <a:highlight>
                  <a:srgbClr val="00FF00"/>
                </a:highlight>
              </a:rPr>
              <a:t>false</a:t>
            </a:r>
            <a:r>
              <a:rPr lang="sv-SE" sz="1100" dirty="0">
                <a:highlight>
                  <a:srgbClr val="00FF00"/>
                </a:highlight>
              </a:rPr>
              <a:t>)</a:t>
            </a:r>
            <a:r>
              <a:rPr lang="sv-SE" sz="1100" dirty="0"/>
              <a:t>) {TRACE_ERROR (…); </a:t>
            </a:r>
            <a:r>
              <a:rPr lang="sv-SE" sz="1100" dirty="0" err="1"/>
              <a:t>return</a:t>
            </a:r>
            <a:r>
              <a:rPr lang="sv-SE" sz="1100" dirty="0"/>
              <a:t> </a:t>
            </a:r>
            <a:r>
              <a:rPr lang="sv-SE" sz="1100" dirty="0" err="1"/>
              <a:t>false</a:t>
            </a:r>
            <a:r>
              <a:rPr lang="sv-SE" sz="1100" dirty="0"/>
              <a:t>;}</a:t>
            </a:r>
            <a:endParaRPr lang="en-US" sz="1100" dirty="0"/>
          </a:p>
          <a:p>
            <a:pPr>
              <a:lnSpc>
                <a:spcPct val="80000"/>
              </a:lnSpc>
              <a:buFont typeface="Arial" pitchFamily="34" charset="0"/>
              <a:buNone/>
            </a:pPr>
            <a:r>
              <a:rPr lang="en-US" sz="1100" dirty="0"/>
              <a:t>    </a:t>
            </a:r>
            <a:r>
              <a:rPr lang="en-US" sz="1100" dirty="0" err="1"/>
              <a:t>RuError</a:t>
            </a:r>
            <a:r>
              <a:rPr lang="en-US" sz="1100" dirty="0"/>
              <a:t> err;</a:t>
            </a:r>
          </a:p>
          <a:p>
            <a:pPr>
              <a:lnSpc>
                <a:spcPct val="80000"/>
              </a:lnSpc>
              <a:buFont typeface="Arial" pitchFamily="34" charset="0"/>
              <a:buNone/>
            </a:pPr>
            <a:endParaRPr lang="en-US" sz="1100" dirty="0"/>
          </a:p>
          <a:p>
            <a:pPr>
              <a:lnSpc>
                <a:spcPct val="80000"/>
              </a:lnSpc>
              <a:buFont typeface="Arial" pitchFamily="34" charset="0"/>
              <a:buNone/>
            </a:pPr>
            <a:r>
              <a:rPr lang="en-US" sz="1100" dirty="0"/>
              <a:t>   </a:t>
            </a:r>
            <a:r>
              <a:rPr lang="en-US" sz="1100" dirty="0" err="1">
                <a:highlight>
                  <a:srgbClr val="00FF00"/>
                </a:highlight>
              </a:rPr>
              <a:t>pVolt</a:t>
            </a:r>
            <a:r>
              <a:rPr lang="en-US" sz="1100" dirty="0">
                <a:highlight>
                  <a:srgbClr val="00FF00"/>
                </a:highlight>
              </a:rPr>
              <a:t> = new Driver::</a:t>
            </a:r>
            <a:r>
              <a:rPr lang="en-US" sz="1100" dirty="0" err="1">
                <a:highlight>
                  <a:srgbClr val="00FF00"/>
                </a:highlight>
              </a:rPr>
              <a:t>VoltageSensor</a:t>
            </a:r>
            <a:r>
              <a:rPr lang="en-US" sz="1100" dirty="0">
                <a:highlight>
                  <a:srgbClr val="00FF00"/>
                </a:highlight>
              </a:rPr>
              <a:t>(err, </a:t>
            </a:r>
            <a:r>
              <a:rPr lang="en-US" sz="1100" dirty="0" err="1">
                <a:highlight>
                  <a:srgbClr val="00FF00"/>
                </a:highlight>
              </a:rPr>
              <a:t>voltageChName.c_str</a:t>
            </a:r>
            <a:r>
              <a:rPr lang="en-US" sz="1100" dirty="0">
                <a:highlight>
                  <a:srgbClr val="00FF00"/>
                </a:highlight>
              </a:rPr>
              <a:t>(), </a:t>
            </a:r>
            <a:r>
              <a:rPr lang="en-US" sz="1100" dirty="0" err="1">
                <a:highlight>
                  <a:srgbClr val="00FF00"/>
                </a:highlight>
              </a:rPr>
              <a:t>m_instanceToken</a:t>
            </a:r>
            <a:r>
              <a:rPr lang="en-US" sz="1100" dirty="0">
                <a:highlight>
                  <a:srgbClr val="00FF00"/>
                </a:highlight>
              </a:rPr>
              <a:t>);</a:t>
            </a:r>
          </a:p>
          <a:p>
            <a:pPr>
              <a:lnSpc>
                <a:spcPct val="80000"/>
              </a:lnSpc>
              <a:buFont typeface="Arial" pitchFamily="34" charset="0"/>
              <a:buNone/>
            </a:pPr>
            <a:r>
              <a:rPr lang="en-US" sz="1100" dirty="0"/>
              <a:t>    if (err)</a:t>
            </a:r>
          </a:p>
          <a:p>
            <a:pPr>
              <a:lnSpc>
                <a:spcPct val="80000"/>
              </a:lnSpc>
              <a:buFont typeface="Arial" pitchFamily="34" charset="0"/>
              <a:buNone/>
            </a:pPr>
            <a:r>
              <a:rPr lang="en-US" sz="1100" dirty="0"/>
              <a:t>    {</a:t>
            </a:r>
          </a:p>
          <a:p>
            <a:pPr>
              <a:lnSpc>
                <a:spcPct val="80000"/>
              </a:lnSpc>
              <a:buFont typeface="Arial" pitchFamily="34" charset="0"/>
              <a:buNone/>
            </a:pPr>
            <a:r>
              <a:rPr lang="en-US" sz="1100" dirty="0"/>
              <a:t>        </a:t>
            </a:r>
            <a:r>
              <a:rPr lang="en-US" sz="1100" dirty="0">
                <a:highlight>
                  <a:srgbClr val="FFFF00"/>
                </a:highlight>
              </a:rPr>
              <a:t>TRACE_ERROR(</a:t>
            </a:r>
            <a:r>
              <a:rPr lang="en-US" sz="1100" dirty="0" err="1">
                <a:highlight>
                  <a:srgbClr val="FFFF00"/>
                </a:highlight>
              </a:rPr>
              <a:t>err.getError</a:t>
            </a:r>
            <a:r>
              <a:rPr lang="en-US" sz="1100" dirty="0">
                <a:highlight>
                  <a:srgbClr val="FFFF00"/>
                </a:highlight>
              </a:rPr>
              <a:t>().</a:t>
            </a:r>
            <a:r>
              <a:rPr lang="en-US" sz="1100" dirty="0" err="1">
                <a:highlight>
                  <a:srgbClr val="FFFF00"/>
                </a:highlight>
              </a:rPr>
              <a:t>c_str</a:t>
            </a:r>
            <a:r>
              <a:rPr lang="en-US" sz="1100" dirty="0">
                <a:highlight>
                  <a:srgbClr val="FFFF00"/>
                </a:highlight>
              </a:rPr>
              <a:t>());</a:t>
            </a:r>
          </a:p>
          <a:p>
            <a:pPr>
              <a:lnSpc>
                <a:spcPct val="80000"/>
              </a:lnSpc>
              <a:buFont typeface="Arial" pitchFamily="34" charset="0"/>
              <a:buNone/>
            </a:pPr>
            <a:r>
              <a:rPr lang="sv-SE" sz="1100" dirty="0">
                <a:highlight>
                  <a:srgbClr val="FFFF00"/>
                </a:highlight>
              </a:rPr>
              <a:t>         or </a:t>
            </a:r>
            <a:r>
              <a:rPr lang="en-US" sz="1100" i="1" dirty="0">
                <a:highlight>
                  <a:srgbClr val="FFFF00"/>
                </a:highlight>
              </a:rPr>
              <a:t>INFO(STR("ABN:%s, %s", __</a:t>
            </a:r>
            <a:r>
              <a:rPr lang="en-US" sz="1100" i="1" dirty="0" err="1">
                <a:highlight>
                  <a:srgbClr val="FFFF00"/>
                </a:highlight>
              </a:rPr>
              <a:t>func</a:t>
            </a:r>
            <a:r>
              <a:rPr lang="en-US" sz="1100" i="1" dirty="0">
                <a:highlight>
                  <a:srgbClr val="FFFF00"/>
                </a:highlight>
              </a:rPr>
              <a:t>__, </a:t>
            </a:r>
            <a:r>
              <a:rPr lang="en-US" sz="1100" i="1" dirty="0" err="1">
                <a:highlight>
                  <a:srgbClr val="FFFF00"/>
                </a:highlight>
              </a:rPr>
              <a:t>err.getError</a:t>
            </a:r>
            <a:r>
              <a:rPr lang="en-US" sz="1100" i="1" dirty="0">
                <a:highlight>
                  <a:srgbClr val="FFFF00"/>
                </a:highlight>
              </a:rPr>
              <a:t>().</a:t>
            </a:r>
            <a:r>
              <a:rPr lang="en-US" sz="1100" i="1" dirty="0" err="1">
                <a:highlight>
                  <a:srgbClr val="FFFF00"/>
                </a:highlight>
              </a:rPr>
              <a:t>c_str</a:t>
            </a:r>
            <a:r>
              <a:rPr lang="en-US" sz="1100" i="1" dirty="0">
                <a:highlight>
                  <a:srgbClr val="FFFF00"/>
                </a:highlight>
              </a:rPr>
              <a:t>()));</a:t>
            </a:r>
          </a:p>
          <a:p>
            <a:pPr>
              <a:lnSpc>
                <a:spcPct val="80000"/>
              </a:lnSpc>
              <a:buFont typeface="Arial" pitchFamily="34" charset="0"/>
              <a:buNone/>
            </a:pPr>
            <a:r>
              <a:rPr lang="en-US" sz="1100" dirty="0"/>
              <a:t>    }</a:t>
            </a:r>
          </a:p>
          <a:p>
            <a:pPr>
              <a:lnSpc>
                <a:spcPct val="80000"/>
              </a:lnSpc>
              <a:buFont typeface="Arial" pitchFamily="34" charset="0"/>
              <a:buNone/>
            </a:pPr>
            <a:endParaRPr lang="en-US" sz="1100" dirty="0"/>
          </a:p>
          <a:p>
            <a:pPr>
              <a:lnSpc>
                <a:spcPct val="80000"/>
              </a:lnSpc>
              <a:buFont typeface="Arial" pitchFamily="34" charset="0"/>
              <a:buNone/>
            </a:pPr>
            <a:r>
              <a:rPr lang="en-US" sz="1100" dirty="0"/>
              <a:t>    return true;</a:t>
            </a:r>
          </a:p>
          <a:p>
            <a:pPr>
              <a:lnSpc>
                <a:spcPct val="80000"/>
              </a:lnSpc>
              <a:buFont typeface="Arial" pitchFamily="34" charset="0"/>
              <a:buNone/>
            </a:pPr>
            <a:r>
              <a:rPr lang="en-US" sz="1100" dirty="0"/>
              <a:t>}</a:t>
            </a:r>
          </a:p>
          <a:p>
            <a:pPr>
              <a:lnSpc>
                <a:spcPct val="80000"/>
              </a:lnSpc>
              <a:buNone/>
            </a:pPr>
            <a:r>
              <a:rPr lang="sv-SE" sz="1200" b="1" dirty="0"/>
              <a:t>……</a:t>
            </a:r>
          </a:p>
          <a:p>
            <a:pPr>
              <a:lnSpc>
                <a:spcPct val="80000"/>
              </a:lnSpc>
              <a:buNone/>
            </a:pPr>
            <a:r>
              <a:rPr lang="sv-SE" sz="1200" b="1" dirty="0"/>
              <a:t>……</a:t>
            </a:r>
            <a:endParaRPr lang="en-US" sz="1200" b="1" dirty="0"/>
          </a:p>
          <a:p>
            <a:pPr>
              <a:lnSpc>
                <a:spcPct val="80000"/>
              </a:lnSpc>
              <a:buFont typeface="Arial" pitchFamily="34" charset="0"/>
              <a:buNone/>
            </a:pPr>
            <a:endParaRPr lang="en-US" sz="1100" dirty="0"/>
          </a:p>
          <a:p>
            <a:pPr>
              <a:lnSpc>
                <a:spcPct val="80000"/>
              </a:lnSpc>
              <a:buFont typeface="Arial" pitchFamily="34" charset="0"/>
              <a:buNone/>
            </a:pPr>
            <a:endParaRPr lang="en-US" sz="1100" dirty="0"/>
          </a:p>
          <a:p>
            <a:pPr>
              <a:lnSpc>
                <a:spcPct val="80000"/>
              </a:lnSpc>
              <a:buFont typeface="Arial" pitchFamily="34" charset="0"/>
              <a:buNone/>
            </a:pPr>
            <a:r>
              <a:rPr lang="en-US" sz="1100" dirty="0"/>
              <a:t>bool </a:t>
            </a:r>
            <a:r>
              <a:rPr lang="en-US" sz="1100" dirty="0" err="1"/>
              <a:t>PowerConsumptionMeas</a:t>
            </a:r>
            <a:r>
              <a:rPr lang="en-US" sz="1100" dirty="0"/>
              <a:t>::sample()</a:t>
            </a:r>
          </a:p>
          <a:p>
            <a:pPr>
              <a:lnSpc>
                <a:spcPct val="80000"/>
              </a:lnSpc>
              <a:buFont typeface="Arial" pitchFamily="34" charset="0"/>
              <a:buNone/>
            </a:pPr>
            <a:r>
              <a:rPr lang="en-US" sz="1100" dirty="0"/>
              <a:t>{</a:t>
            </a:r>
          </a:p>
          <a:p>
            <a:pPr>
              <a:lnSpc>
                <a:spcPct val="80000"/>
              </a:lnSpc>
              <a:buFont typeface="Arial" pitchFamily="34" charset="0"/>
              <a:buNone/>
            </a:pPr>
            <a:r>
              <a:rPr lang="en-US" sz="1100" dirty="0"/>
              <a:t>     </a:t>
            </a:r>
            <a:r>
              <a:rPr lang="en-US" sz="1100" dirty="0">
                <a:highlight>
                  <a:srgbClr val="00FF00"/>
                </a:highlight>
              </a:rPr>
              <a:t>Voltage v = </a:t>
            </a:r>
            <a:r>
              <a:rPr lang="en-US" sz="1100" dirty="0" err="1">
                <a:highlight>
                  <a:srgbClr val="00FF00"/>
                </a:highlight>
              </a:rPr>
              <a:t>pVolt</a:t>
            </a:r>
            <a:r>
              <a:rPr lang="en-US" sz="1100" dirty="0">
                <a:highlight>
                  <a:srgbClr val="00FF00"/>
                </a:highlight>
              </a:rPr>
              <a:t>-&gt;read(</a:t>
            </a:r>
            <a:r>
              <a:rPr lang="en-US" sz="1100" dirty="0" err="1">
                <a:highlight>
                  <a:srgbClr val="00FF00"/>
                </a:highlight>
              </a:rPr>
              <a:t>VruErr</a:t>
            </a:r>
            <a:r>
              <a:rPr lang="en-US" sz="1100" dirty="0">
                <a:highlight>
                  <a:srgbClr val="00FF00"/>
                </a:highlight>
              </a:rPr>
              <a:t>);</a:t>
            </a:r>
          </a:p>
          <a:p>
            <a:pPr>
              <a:lnSpc>
                <a:spcPct val="80000"/>
              </a:lnSpc>
              <a:buFont typeface="Arial" pitchFamily="34" charset="0"/>
              <a:buNone/>
            </a:pPr>
            <a:r>
              <a:rPr lang="en-US" sz="1100" dirty="0"/>
              <a:t>}</a:t>
            </a:r>
          </a:p>
          <a:p>
            <a:pPr eaLnBrk="1" hangingPunct="1"/>
            <a:endParaRPr lang="en-US" dirty="0"/>
          </a:p>
        </p:txBody>
      </p:sp>
      <p:sp>
        <p:nvSpPr>
          <p:cNvPr id="27651" name="Title 2"/>
          <p:cNvSpPr>
            <a:spLocks noGrp="1"/>
          </p:cNvSpPr>
          <p:nvPr>
            <p:ph type="title"/>
          </p:nvPr>
        </p:nvSpPr>
        <p:spPr>
          <a:xfrm>
            <a:off x="393700" y="239713"/>
            <a:ext cx="7494588" cy="788987"/>
          </a:xfrm>
        </p:spPr>
        <p:txBody>
          <a:bodyPr/>
          <a:lstStyle/>
          <a:p>
            <a:pPr eaLnBrk="1" hangingPunct="1"/>
            <a:r>
              <a:rPr lang="en-US" sz="2800" dirty="0">
                <a:latin typeface="Ericsson Capital TT" pitchFamily="2" charset="0"/>
              </a:rPr>
              <a:t>Code: Service case1 (resource)</a:t>
            </a:r>
          </a:p>
        </p:txBody>
      </p:sp>
    </p:spTree>
    <p:extLst>
      <p:ext uri="{BB962C8B-B14F-4D97-AF65-F5344CB8AC3E}">
        <p14:creationId xmlns:p14="http://schemas.microsoft.com/office/powerpoint/2010/main" val="21464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a:xfrm>
            <a:off x="450850" y="908580"/>
            <a:ext cx="8351838" cy="5935738"/>
          </a:xfrm>
        </p:spPr>
        <p:txBody>
          <a:bodyPr/>
          <a:lstStyle/>
          <a:p>
            <a:pPr>
              <a:lnSpc>
                <a:spcPct val="80000"/>
              </a:lnSpc>
              <a:buFont typeface="Arial" pitchFamily="34" charset="0"/>
              <a:buNone/>
            </a:pPr>
            <a:r>
              <a:rPr lang="en-US" sz="1100" dirty="0"/>
              <a:t>class </a:t>
            </a:r>
            <a:r>
              <a:rPr lang="en-US" sz="1100" dirty="0" err="1"/>
              <a:t>AntVCCService</a:t>
            </a:r>
            <a:endParaRPr lang="en-US" sz="1100" dirty="0"/>
          </a:p>
          <a:p>
            <a:pPr>
              <a:lnSpc>
                <a:spcPct val="80000"/>
              </a:lnSpc>
              <a:buFont typeface="Arial" pitchFamily="34" charset="0"/>
              <a:buNone/>
            </a:pPr>
            <a:r>
              <a:rPr lang="en-US" sz="1100" dirty="0"/>
              <a:t>{</a:t>
            </a:r>
          </a:p>
          <a:p>
            <a:pPr>
              <a:lnSpc>
                <a:spcPct val="80000"/>
              </a:lnSpc>
              <a:buFont typeface="Arial" pitchFamily="34" charset="0"/>
              <a:buNone/>
            </a:pPr>
            <a:r>
              <a:rPr lang="en-US" sz="1100" dirty="0"/>
              <a:t>    Driver::</a:t>
            </a:r>
            <a:r>
              <a:rPr lang="en-US" sz="1100" dirty="0" err="1"/>
              <a:t>VoltageSensor</a:t>
            </a:r>
            <a:r>
              <a:rPr lang="en-US" sz="1100" dirty="0"/>
              <a:t>* </a:t>
            </a:r>
            <a:r>
              <a:rPr lang="en-US" sz="1100" dirty="0" err="1"/>
              <a:t>m_voltageMeas</a:t>
            </a:r>
            <a:r>
              <a:rPr lang="en-US" sz="1100" dirty="0"/>
              <a:t>;</a:t>
            </a:r>
          </a:p>
          <a:p>
            <a:pPr>
              <a:lnSpc>
                <a:spcPct val="80000"/>
              </a:lnSpc>
              <a:buFont typeface="Arial" pitchFamily="34" charset="0"/>
              <a:buNone/>
            </a:pPr>
            <a:r>
              <a:rPr lang="en-US" sz="1100" dirty="0"/>
              <a:t>    Driver::</a:t>
            </a:r>
            <a:r>
              <a:rPr lang="en-US" sz="1100" dirty="0" err="1"/>
              <a:t>InstanceToken</a:t>
            </a:r>
            <a:r>
              <a:rPr lang="en-US" sz="1100" dirty="0"/>
              <a:t> </a:t>
            </a:r>
            <a:r>
              <a:rPr lang="en-US" sz="1100" dirty="0" err="1"/>
              <a:t>m_instanceToken</a:t>
            </a:r>
            <a:r>
              <a:rPr lang="en-US" sz="1100" dirty="0"/>
              <a:t>;</a:t>
            </a:r>
          </a:p>
          <a:p>
            <a:pPr>
              <a:lnSpc>
                <a:spcPct val="80000"/>
              </a:lnSpc>
              <a:buFont typeface="Arial" pitchFamily="34" charset="0"/>
              <a:buNone/>
            </a:pPr>
            <a:r>
              <a:rPr lang="en-US" sz="1100" dirty="0"/>
              <a:t>    </a:t>
            </a:r>
            <a:r>
              <a:rPr lang="en-US" sz="1100" dirty="0" err="1">
                <a:highlight>
                  <a:srgbClr val="00FF00"/>
                </a:highlight>
              </a:rPr>
              <a:t>const</a:t>
            </a:r>
            <a:r>
              <a:rPr lang="en-US" sz="1100" dirty="0">
                <a:highlight>
                  <a:srgbClr val="00FF00"/>
                </a:highlight>
              </a:rPr>
              <a:t> </a:t>
            </a:r>
            <a:r>
              <a:rPr lang="en-US" sz="1100" dirty="0" err="1">
                <a:highlight>
                  <a:srgbClr val="00FF00"/>
                </a:highlight>
              </a:rPr>
              <a:t>std</a:t>
            </a:r>
            <a:r>
              <a:rPr lang="en-US" sz="1100" dirty="0">
                <a:highlight>
                  <a:srgbClr val="00FF00"/>
                </a:highlight>
              </a:rPr>
              <a:t>::string </a:t>
            </a:r>
            <a:r>
              <a:rPr lang="en-US" sz="1100" dirty="0" err="1">
                <a:highlight>
                  <a:srgbClr val="00FF00"/>
                </a:highlight>
              </a:rPr>
              <a:t>voltageSensorName</a:t>
            </a:r>
            <a:r>
              <a:rPr lang="en-US" sz="1100" dirty="0">
                <a:highlight>
                  <a:srgbClr val="00FF00"/>
                </a:highlight>
              </a:rPr>
              <a:t>("Antenna");</a:t>
            </a:r>
          </a:p>
          <a:p>
            <a:pPr>
              <a:lnSpc>
                <a:spcPct val="80000"/>
              </a:lnSpc>
              <a:buFont typeface="Arial" pitchFamily="34" charset="0"/>
              <a:buNone/>
            </a:pPr>
            <a:r>
              <a:rPr lang="sv-SE" sz="1200" b="1" dirty="0"/>
              <a:t>……</a:t>
            </a:r>
          </a:p>
          <a:p>
            <a:pPr>
              <a:lnSpc>
                <a:spcPct val="80000"/>
              </a:lnSpc>
              <a:buFont typeface="Arial" pitchFamily="34" charset="0"/>
              <a:buNone/>
            </a:pPr>
            <a:r>
              <a:rPr lang="sv-SE" sz="1200" b="1" dirty="0"/>
              <a:t>……</a:t>
            </a:r>
          </a:p>
          <a:p>
            <a:pPr>
              <a:lnSpc>
                <a:spcPct val="80000"/>
              </a:lnSpc>
              <a:buFont typeface="Arial" pitchFamily="34" charset="0"/>
              <a:buNone/>
            </a:pPr>
            <a:endParaRPr lang="en-US" sz="1200" b="1" dirty="0"/>
          </a:p>
          <a:p>
            <a:pPr>
              <a:lnSpc>
                <a:spcPct val="80000"/>
              </a:lnSpc>
              <a:buFont typeface="Arial" pitchFamily="34" charset="0"/>
              <a:buNone/>
            </a:pPr>
            <a:r>
              <a:rPr lang="en-US" sz="1100" dirty="0"/>
              <a:t>public:</a:t>
            </a:r>
          </a:p>
          <a:p>
            <a:pPr>
              <a:lnSpc>
                <a:spcPct val="80000"/>
              </a:lnSpc>
              <a:buFont typeface="Arial" pitchFamily="34" charset="0"/>
              <a:buNone/>
            </a:pPr>
            <a:r>
              <a:rPr lang="en-US" sz="1100" dirty="0"/>
              <a:t> </a:t>
            </a:r>
            <a:r>
              <a:rPr lang="en-US" sz="1100" dirty="0" err="1"/>
              <a:t>AntVCCService</a:t>
            </a:r>
            <a:r>
              <a:rPr lang="en-US" sz="1100" dirty="0"/>
              <a:t>(Driver::</a:t>
            </a:r>
            <a:r>
              <a:rPr lang="en-US" sz="1100" dirty="0" err="1"/>
              <a:t>InstanceToken</a:t>
            </a:r>
            <a:r>
              <a:rPr lang="en-US" sz="1100" dirty="0"/>
              <a:t> in) : m_ </a:t>
            </a:r>
            <a:r>
              <a:rPr lang="en-US" sz="1100" dirty="0" err="1"/>
              <a:t>instanceToken</a:t>
            </a:r>
            <a:r>
              <a:rPr lang="en-US" sz="1100" dirty="0"/>
              <a:t>(in), </a:t>
            </a:r>
            <a:r>
              <a:rPr lang="en-US" sz="1100" dirty="0" err="1"/>
              <a:t>m_voltageMeas</a:t>
            </a:r>
            <a:r>
              <a:rPr lang="en-US" sz="1100" dirty="0"/>
              <a:t>(NULL) {};</a:t>
            </a:r>
          </a:p>
          <a:p>
            <a:pPr>
              <a:lnSpc>
                <a:spcPct val="80000"/>
              </a:lnSpc>
              <a:buNone/>
            </a:pPr>
            <a:r>
              <a:rPr lang="sv-SE" sz="1200" b="1" dirty="0"/>
              <a:t>……</a:t>
            </a:r>
          </a:p>
          <a:p>
            <a:pPr>
              <a:lnSpc>
                <a:spcPct val="80000"/>
              </a:lnSpc>
              <a:buNone/>
            </a:pPr>
            <a:r>
              <a:rPr lang="sv-SE" sz="1200" b="1" dirty="0"/>
              <a:t>……</a:t>
            </a:r>
            <a:endParaRPr lang="en-US" sz="1200" b="1" dirty="0"/>
          </a:p>
          <a:p>
            <a:pPr>
              <a:lnSpc>
                <a:spcPct val="80000"/>
              </a:lnSpc>
              <a:buFont typeface="Arial" pitchFamily="34" charset="0"/>
              <a:buNone/>
            </a:pPr>
            <a:endParaRPr lang="en-US" sz="1100" dirty="0"/>
          </a:p>
          <a:p>
            <a:pPr>
              <a:lnSpc>
                <a:spcPct val="80000"/>
              </a:lnSpc>
              <a:buFont typeface="Arial" pitchFamily="34" charset="0"/>
              <a:buNone/>
            </a:pPr>
            <a:r>
              <a:rPr lang="en-US" sz="1100" dirty="0"/>
              <a:t>bool </a:t>
            </a:r>
            <a:r>
              <a:rPr lang="en-US" sz="1100" dirty="0" err="1"/>
              <a:t>AntVCCService</a:t>
            </a:r>
            <a:r>
              <a:rPr lang="en-US" sz="1100" dirty="0"/>
              <a:t>::</a:t>
            </a:r>
            <a:r>
              <a:rPr lang="en-US" sz="1100" dirty="0" err="1"/>
              <a:t>postInitializeService</a:t>
            </a:r>
            <a:r>
              <a:rPr lang="en-US" sz="1100" dirty="0"/>
              <a:t>()</a:t>
            </a:r>
          </a:p>
          <a:p>
            <a:pPr>
              <a:lnSpc>
                <a:spcPct val="80000"/>
              </a:lnSpc>
              <a:buFont typeface="Arial" pitchFamily="34" charset="0"/>
              <a:buNone/>
            </a:pPr>
            <a:r>
              <a:rPr lang="en-US" sz="1100" dirty="0"/>
              <a:t>{</a:t>
            </a:r>
          </a:p>
          <a:p>
            <a:pPr>
              <a:lnSpc>
                <a:spcPct val="80000"/>
              </a:lnSpc>
              <a:buFont typeface="Arial" pitchFamily="34" charset="0"/>
              <a:buNone/>
            </a:pPr>
            <a:r>
              <a:rPr lang="en-US" sz="1100" dirty="0"/>
              <a:t>    </a:t>
            </a:r>
            <a:r>
              <a:rPr lang="en-US" sz="1100" dirty="0" err="1"/>
              <a:t>RuError</a:t>
            </a:r>
            <a:r>
              <a:rPr lang="en-US" sz="1100" dirty="0"/>
              <a:t> err;</a:t>
            </a:r>
          </a:p>
          <a:p>
            <a:pPr>
              <a:lnSpc>
                <a:spcPct val="80000"/>
              </a:lnSpc>
              <a:buFont typeface="Arial" pitchFamily="34" charset="0"/>
              <a:buNone/>
            </a:pPr>
            <a:endParaRPr lang="en-US" sz="1100" dirty="0"/>
          </a:p>
          <a:p>
            <a:pPr>
              <a:lnSpc>
                <a:spcPct val="80000"/>
              </a:lnSpc>
              <a:buFont typeface="Arial" pitchFamily="34" charset="0"/>
              <a:buNone/>
            </a:pPr>
            <a:r>
              <a:rPr lang="en-US" sz="1100" dirty="0"/>
              <a:t>    </a:t>
            </a:r>
            <a:r>
              <a:rPr lang="en-US" sz="1100" dirty="0" err="1">
                <a:highlight>
                  <a:srgbClr val="00FF00"/>
                </a:highlight>
              </a:rPr>
              <a:t>m_voltageMeas</a:t>
            </a:r>
            <a:r>
              <a:rPr lang="en-US" sz="1100" dirty="0">
                <a:highlight>
                  <a:srgbClr val="00FF00"/>
                </a:highlight>
              </a:rPr>
              <a:t> = new Driver::</a:t>
            </a:r>
            <a:r>
              <a:rPr lang="en-US" sz="1100" dirty="0" err="1">
                <a:highlight>
                  <a:srgbClr val="00FF00"/>
                </a:highlight>
              </a:rPr>
              <a:t>VoltageSensor</a:t>
            </a:r>
            <a:r>
              <a:rPr lang="en-US" sz="1100" dirty="0">
                <a:highlight>
                  <a:srgbClr val="00FF00"/>
                </a:highlight>
              </a:rPr>
              <a:t>(err, </a:t>
            </a:r>
            <a:r>
              <a:rPr lang="en-US" sz="1100" dirty="0" err="1">
                <a:highlight>
                  <a:srgbClr val="00FF00"/>
                </a:highlight>
              </a:rPr>
              <a:t>voltageSensorName</a:t>
            </a:r>
            <a:r>
              <a:rPr lang="en-US" sz="1100" dirty="0">
                <a:highlight>
                  <a:srgbClr val="00FF00"/>
                </a:highlight>
              </a:rPr>
              <a:t>, </a:t>
            </a:r>
            <a:r>
              <a:rPr lang="en-US" sz="1100" dirty="0" err="1">
                <a:highlight>
                  <a:srgbClr val="00FF00"/>
                </a:highlight>
              </a:rPr>
              <a:t>m_instanceToken</a:t>
            </a:r>
            <a:r>
              <a:rPr lang="en-US" sz="1100" dirty="0">
                <a:highlight>
                  <a:srgbClr val="00FF00"/>
                </a:highlight>
              </a:rPr>
              <a:t>);</a:t>
            </a:r>
          </a:p>
          <a:p>
            <a:pPr>
              <a:lnSpc>
                <a:spcPct val="80000"/>
              </a:lnSpc>
              <a:buFont typeface="Arial" pitchFamily="34" charset="0"/>
              <a:buNone/>
            </a:pPr>
            <a:endParaRPr lang="en-US" sz="1100" dirty="0"/>
          </a:p>
          <a:p>
            <a:pPr>
              <a:lnSpc>
                <a:spcPct val="80000"/>
              </a:lnSpc>
              <a:buFont typeface="Arial" pitchFamily="34" charset="0"/>
              <a:buNone/>
            </a:pPr>
            <a:r>
              <a:rPr lang="en-US" sz="1100" dirty="0"/>
              <a:t>    if (err)</a:t>
            </a:r>
          </a:p>
          <a:p>
            <a:pPr>
              <a:lnSpc>
                <a:spcPct val="80000"/>
              </a:lnSpc>
              <a:buFont typeface="Arial" pitchFamily="34" charset="0"/>
              <a:buNone/>
            </a:pPr>
            <a:r>
              <a:rPr lang="en-US" sz="1100" dirty="0"/>
              <a:t>    {</a:t>
            </a:r>
          </a:p>
          <a:p>
            <a:pPr>
              <a:lnSpc>
                <a:spcPct val="80000"/>
              </a:lnSpc>
              <a:buFont typeface="Arial" pitchFamily="34" charset="0"/>
              <a:buNone/>
            </a:pPr>
            <a:r>
              <a:rPr lang="en-US" sz="1100" dirty="0"/>
              <a:t>        TRACE_ERROR(</a:t>
            </a:r>
            <a:r>
              <a:rPr lang="en-US" sz="1100" dirty="0" err="1"/>
              <a:t>err.getError</a:t>
            </a:r>
            <a:r>
              <a:rPr lang="en-US" sz="1100" dirty="0"/>
              <a:t>().</a:t>
            </a:r>
            <a:r>
              <a:rPr lang="en-US" sz="1100" dirty="0" err="1"/>
              <a:t>c_str</a:t>
            </a:r>
            <a:r>
              <a:rPr lang="en-US" sz="1100" dirty="0"/>
              <a:t>());</a:t>
            </a:r>
          </a:p>
          <a:p>
            <a:pPr>
              <a:lnSpc>
                <a:spcPct val="80000"/>
              </a:lnSpc>
              <a:buFont typeface="Arial" pitchFamily="34" charset="0"/>
              <a:buNone/>
            </a:pPr>
            <a:r>
              <a:rPr lang="en-US" sz="1100" dirty="0"/>
              <a:t>    }</a:t>
            </a:r>
          </a:p>
          <a:p>
            <a:pPr>
              <a:lnSpc>
                <a:spcPct val="80000"/>
              </a:lnSpc>
              <a:buFont typeface="Arial" pitchFamily="34" charset="0"/>
              <a:buNone/>
            </a:pPr>
            <a:endParaRPr lang="en-US" sz="1100" dirty="0"/>
          </a:p>
          <a:p>
            <a:pPr>
              <a:lnSpc>
                <a:spcPct val="80000"/>
              </a:lnSpc>
              <a:buFont typeface="Arial" pitchFamily="34" charset="0"/>
              <a:buNone/>
            </a:pPr>
            <a:r>
              <a:rPr lang="en-US" sz="1100" dirty="0"/>
              <a:t>    return !err;</a:t>
            </a:r>
          </a:p>
          <a:p>
            <a:pPr>
              <a:lnSpc>
                <a:spcPct val="80000"/>
              </a:lnSpc>
              <a:buFont typeface="Arial" pitchFamily="34" charset="0"/>
              <a:buNone/>
            </a:pPr>
            <a:r>
              <a:rPr lang="en-US" sz="1100" dirty="0"/>
              <a:t>}</a:t>
            </a:r>
          </a:p>
          <a:p>
            <a:pPr>
              <a:lnSpc>
                <a:spcPct val="80000"/>
              </a:lnSpc>
              <a:buNone/>
            </a:pPr>
            <a:r>
              <a:rPr lang="sv-SE" sz="1200" b="1" dirty="0"/>
              <a:t>……</a:t>
            </a:r>
          </a:p>
          <a:p>
            <a:pPr>
              <a:lnSpc>
                <a:spcPct val="80000"/>
              </a:lnSpc>
              <a:buNone/>
            </a:pPr>
            <a:r>
              <a:rPr lang="sv-SE" sz="1200" b="1" dirty="0"/>
              <a:t>……</a:t>
            </a:r>
            <a:endParaRPr lang="en-US" sz="1200" b="1" dirty="0"/>
          </a:p>
          <a:p>
            <a:pPr>
              <a:lnSpc>
                <a:spcPct val="80000"/>
              </a:lnSpc>
              <a:buFont typeface="Arial" pitchFamily="34" charset="0"/>
              <a:buNone/>
            </a:pPr>
            <a:endParaRPr lang="en-US" sz="1100" dirty="0"/>
          </a:p>
          <a:p>
            <a:pPr>
              <a:lnSpc>
                <a:spcPct val="80000"/>
              </a:lnSpc>
              <a:buFont typeface="Arial" pitchFamily="34" charset="0"/>
              <a:buNone/>
            </a:pPr>
            <a:endParaRPr lang="en-US" sz="1100" dirty="0"/>
          </a:p>
          <a:p>
            <a:pPr>
              <a:lnSpc>
                <a:spcPct val="80000"/>
              </a:lnSpc>
              <a:buFont typeface="Arial" pitchFamily="34" charset="0"/>
              <a:buNone/>
            </a:pPr>
            <a:r>
              <a:rPr lang="en-US" sz="1100" dirty="0"/>
              <a:t>bool </a:t>
            </a:r>
            <a:r>
              <a:rPr lang="en-US" sz="1100" dirty="0" err="1"/>
              <a:t>AntVCCService</a:t>
            </a:r>
            <a:r>
              <a:rPr lang="en-US" sz="1100" dirty="0"/>
              <a:t>::measure(</a:t>
            </a:r>
            <a:r>
              <a:rPr lang="en-US" sz="1100" dirty="0" err="1"/>
              <a:t>RuError</a:t>
            </a:r>
            <a:r>
              <a:rPr lang="en-US" sz="1100" dirty="0"/>
              <a:t> &amp;err)</a:t>
            </a:r>
          </a:p>
          <a:p>
            <a:pPr>
              <a:lnSpc>
                <a:spcPct val="80000"/>
              </a:lnSpc>
              <a:buFont typeface="Arial" pitchFamily="34" charset="0"/>
              <a:buNone/>
            </a:pPr>
            <a:r>
              <a:rPr lang="en-US" sz="1100" dirty="0"/>
              <a:t>{</a:t>
            </a:r>
          </a:p>
          <a:p>
            <a:pPr>
              <a:lnSpc>
                <a:spcPct val="80000"/>
              </a:lnSpc>
              <a:buFont typeface="Arial" pitchFamily="34" charset="0"/>
              <a:buNone/>
            </a:pPr>
            <a:r>
              <a:rPr lang="en-US" sz="1100" dirty="0"/>
              <a:t>    </a:t>
            </a:r>
            <a:r>
              <a:rPr lang="en-US" sz="1100" dirty="0" err="1"/>
              <a:t>m_voltage</a:t>
            </a:r>
            <a:r>
              <a:rPr lang="en-US" sz="1100" dirty="0"/>
              <a:t> = </a:t>
            </a:r>
            <a:r>
              <a:rPr lang="en-US" sz="1100" dirty="0" err="1"/>
              <a:t>m_simulationOn</a:t>
            </a:r>
            <a:r>
              <a:rPr lang="en-US" sz="1100" dirty="0"/>
              <a:t> ? </a:t>
            </a:r>
            <a:r>
              <a:rPr lang="en-US" sz="1100" dirty="0" err="1"/>
              <a:t>m_simulatedVoltage</a:t>
            </a:r>
            <a:r>
              <a:rPr lang="en-US" sz="1100" dirty="0"/>
              <a:t> </a:t>
            </a:r>
            <a:r>
              <a:rPr lang="en-US" sz="1100" dirty="0">
                <a:highlight>
                  <a:srgbClr val="00FF00"/>
                </a:highlight>
              </a:rPr>
              <a:t>: </a:t>
            </a:r>
            <a:r>
              <a:rPr lang="en-US" sz="1100" dirty="0" err="1">
                <a:highlight>
                  <a:srgbClr val="00FF00"/>
                </a:highlight>
              </a:rPr>
              <a:t>m_voltageMeas</a:t>
            </a:r>
            <a:r>
              <a:rPr lang="en-US" sz="1100" dirty="0">
                <a:highlight>
                  <a:srgbClr val="00FF00"/>
                </a:highlight>
              </a:rPr>
              <a:t>-&gt;read(err);</a:t>
            </a:r>
          </a:p>
          <a:p>
            <a:pPr>
              <a:lnSpc>
                <a:spcPct val="80000"/>
              </a:lnSpc>
              <a:buFont typeface="Arial" pitchFamily="34" charset="0"/>
              <a:buNone/>
            </a:pPr>
            <a:r>
              <a:rPr lang="en-US" sz="1100" dirty="0"/>
              <a:t>}</a:t>
            </a:r>
          </a:p>
          <a:p>
            <a:pPr eaLnBrk="1" hangingPunct="1"/>
            <a:endParaRPr lang="en-US" dirty="0"/>
          </a:p>
        </p:txBody>
      </p:sp>
      <p:sp>
        <p:nvSpPr>
          <p:cNvPr id="27651" name="Title 2"/>
          <p:cNvSpPr>
            <a:spLocks noGrp="1"/>
          </p:cNvSpPr>
          <p:nvPr>
            <p:ph type="title"/>
          </p:nvPr>
        </p:nvSpPr>
        <p:spPr>
          <a:xfrm>
            <a:off x="393700" y="239713"/>
            <a:ext cx="7494588" cy="788987"/>
          </a:xfrm>
        </p:spPr>
        <p:txBody>
          <a:bodyPr/>
          <a:lstStyle/>
          <a:p>
            <a:pPr eaLnBrk="1" hangingPunct="1"/>
            <a:r>
              <a:rPr lang="en-US" sz="2800" dirty="0">
                <a:latin typeface="Ericsson Capital TT" pitchFamily="2" charset="0"/>
              </a:rPr>
              <a:t>Code: Service case2 (resource)</a:t>
            </a:r>
          </a:p>
        </p:txBody>
      </p:sp>
    </p:spTree>
    <p:extLst>
      <p:ext uri="{BB962C8B-B14F-4D97-AF65-F5344CB8AC3E}">
        <p14:creationId xmlns:p14="http://schemas.microsoft.com/office/powerpoint/2010/main" val="131159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
          <p:cNvSpPr>
            <a:spLocks noGrp="1"/>
          </p:cNvSpPr>
          <p:nvPr>
            <p:ph idx="1"/>
          </p:nvPr>
        </p:nvSpPr>
        <p:spPr>
          <a:xfrm>
            <a:off x="393700" y="1163638"/>
            <a:ext cx="8351838" cy="5157787"/>
          </a:xfrm>
        </p:spPr>
        <p:txBody>
          <a:bodyPr/>
          <a:lstStyle/>
          <a:p>
            <a:pPr eaLnBrk="1" hangingPunct="1"/>
            <a:r>
              <a:rPr lang="en-US" altLang="en-US" sz="1400" dirty="0"/>
              <a:t>Tight coupling of functional blocks</a:t>
            </a:r>
          </a:p>
          <a:p>
            <a:pPr lvl="1" eaLnBrk="1" hangingPunct="1"/>
            <a:r>
              <a:rPr lang="en-US" altLang="en-US" sz="1400" b="1" dirty="0">
                <a:solidFill>
                  <a:srgbClr val="FF0000"/>
                </a:solidFill>
              </a:rPr>
              <a:t>High dependency between different SW components</a:t>
            </a:r>
            <a:r>
              <a:rPr lang="en-US" altLang="en-US" sz="1400" dirty="0"/>
              <a:t> [e.g. TX &amp; RX]</a:t>
            </a:r>
          </a:p>
          <a:p>
            <a:pPr lvl="1" eaLnBrk="1" hangingPunct="1"/>
            <a:r>
              <a:rPr lang="en-US" altLang="en-US" sz="1400" dirty="0"/>
              <a:t>Knowledge of Platform and platform variants are spread across many functional block’s and SW components which results in:</a:t>
            </a:r>
          </a:p>
          <a:p>
            <a:pPr marL="1143000" lvl="2" indent="-228600" eaLnBrk="1" hangingPunct="1"/>
            <a:r>
              <a:rPr lang="en-US" altLang="en-US" sz="1400" dirty="0"/>
              <a:t>Result complex unit and module testing and integration</a:t>
            </a:r>
          </a:p>
          <a:p>
            <a:pPr marL="1143000" lvl="2" indent="-228600" eaLnBrk="1" hangingPunct="1"/>
            <a:r>
              <a:rPr lang="en-US" altLang="en-US" sz="1400" dirty="0"/>
              <a:t>Does not foster parallel development</a:t>
            </a:r>
          </a:p>
          <a:p>
            <a:pPr marL="1143000" lvl="2" indent="-228600" eaLnBrk="1" hangingPunct="1"/>
            <a:r>
              <a:rPr lang="en-US" altLang="en-US" sz="1400" dirty="0"/>
              <a:t>Hard to introduce new features [e.g. SPLC]</a:t>
            </a:r>
          </a:p>
          <a:p>
            <a:pPr eaLnBrk="1" hangingPunct="1"/>
            <a:r>
              <a:rPr lang="en-US" altLang="en-US" sz="1400" dirty="0"/>
              <a:t>SW does not easily scale in response to hardware evolution</a:t>
            </a:r>
          </a:p>
          <a:p>
            <a:pPr lvl="1" eaLnBrk="1" hangingPunct="1"/>
            <a:r>
              <a:rPr lang="en-US" altLang="en-US" sz="1400" b="1" dirty="0">
                <a:solidFill>
                  <a:srgbClr val="FF0000"/>
                </a:solidFill>
              </a:rPr>
              <a:t>Code erosion made it difficult to meet scalability requirement</a:t>
            </a:r>
          </a:p>
          <a:p>
            <a:pPr lvl="1" eaLnBrk="1" hangingPunct="1"/>
            <a:r>
              <a:rPr lang="en-US" altLang="en-US" sz="1400" dirty="0"/>
              <a:t>RF Branch knowledge is hard coded and spread to many SW functions and blocks</a:t>
            </a:r>
          </a:p>
          <a:p>
            <a:pPr eaLnBrk="1" hangingPunct="1"/>
            <a:r>
              <a:rPr lang="en-US" altLang="en-US" sz="1400" dirty="0"/>
              <a:t>Difficult to Maintain</a:t>
            </a:r>
          </a:p>
          <a:p>
            <a:pPr lvl="1" eaLnBrk="1" hangingPunct="1"/>
            <a:r>
              <a:rPr lang="en-US" altLang="en-US" sz="1400" b="1" dirty="0">
                <a:solidFill>
                  <a:srgbClr val="FF0000"/>
                </a:solidFill>
              </a:rPr>
              <a:t>Lack of enforced layer architecture and rules contribute to code being introduced in the wrong layer</a:t>
            </a:r>
          </a:p>
          <a:p>
            <a:pPr eaLnBrk="1" hangingPunct="1"/>
            <a:r>
              <a:rPr lang="en-US" altLang="en-US" sz="1400" dirty="0"/>
              <a:t>Carrier related data is copied and manipulated by different functional blocks</a:t>
            </a:r>
          </a:p>
          <a:p>
            <a:pPr lvl="1" eaLnBrk="1" hangingPunct="1"/>
            <a:r>
              <a:rPr lang="en-US" altLang="en-US" sz="1400" b="1" dirty="0">
                <a:solidFill>
                  <a:srgbClr val="FF0000"/>
                </a:solidFill>
              </a:rPr>
              <a:t>No clear data ownership rules enforced</a:t>
            </a:r>
          </a:p>
          <a:p>
            <a:pPr eaLnBrk="1" hangingPunct="1"/>
            <a:r>
              <a:rPr lang="en-US" altLang="en-US" sz="1400" dirty="0"/>
              <a:t>Rules governing Hal layer isn’t consistent</a:t>
            </a:r>
          </a:p>
          <a:p>
            <a:pPr lvl="1" eaLnBrk="1" hangingPunct="1"/>
            <a:r>
              <a:rPr lang="en-US" altLang="en-US" sz="1400" dirty="0"/>
              <a:t>Some functional blocks call drivers directly [harder to support new HW]</a:t>
            </a:r>
            <a:endParaRPr lang="en-US" altLang="en-US" sz="1200" dirty="0"/>
          </a:p>
        </p:txBody>
      </p:sp>
      <p:sp>
        <p:nvSpPr>
          <p:cNvPr id="11267" name="Title 3"/>
          <p:cNvSpPr>
            <a:spLocks noGrp="1"/>
          </p:cNvSpPr>
          <p:nvPr>
            <p:ph type="title"/>
          </p:nvPr>
        </p:nvSpPr>
        <p:spPr>
          <a:xfrm>
            <a:off x="393700" y="0"/>
            <a:ext cx="7494588" cy="923925"/>
          </a:xfrm>
        </p:spPr>
        <p:txBody>
          <a:bodyPr/>
          <a:lstStyle/>
          <a:p>
            <a:pPr eaLnBrk="1" hangingPunct="1"/>
            <a:r>
              <a:rPr lang="en-US" altLang="en-US" sz="4000" dirty="0">
                <a:latin typeface="Arial" panose="020B0604020202020204" pitchFamily="34" charset="0"/>
              </a:rPr>
              <a:t>What is wrong?</a:t>
            </a:r>
          </a:p>
        </p:txBody>
      </p:sp>
    </p:spTree>
    <p:extLst>
      <p:ext uri="{BB962C8B-B14F-4D97-AF65-F5344CB8AC3E}">
        <p14:creationId xmlns:p14="http://schemas.microsoft.com/office/powerpoint/2010/main" val="40797697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a:xfrm>
            <a:off x="450850" y="1218823"/>
            <a:ext cx="8351838" cy="5935738"/>
          </a:xfrm>
        </p:spPr>
        <p:txBody>
          <a:bodyPr/>
          <a:lstStyle/>
          <a:p>
            <a:pPr>
              <a:lnSpc>
                <a:spcPct val="80000"/>
              </a:lnSpc>
              <a:buFont typeface="Arial" pitchFamily="34" charset="0"/>
              <a:buNone/>
            </a:pPr>
            <a:r>
              <a:rPr lang="en-US" sz="1100" dirty="0"/>
              <a:t>class Pa0Srv7</a:t>
            </a:r>
          </a:p>
          <a:p>
            <a:pPr>
              <a:lnSpc>
                <a:spcPct val="80000"/>
              </a:lnSpc>
              <a:buFont typeface="Arial" pitchFamily="34" charset="0"/>
              <a:buNone/>
            </a:pPr>
            <a:r>
              <a:rPr lang="en-US" sz="1100" dirty="0"/>
              <a:t>{</a:t>
            </a:r>
          </a:p>
          <a:p>
            <a:pPr>
              <a:lnSpc>
                <a:spcPct val="80000"/>
              </a:lnSpc>
              <a:buFont typeface="Arial" pitchFamily="34" charset="0"/>
              <a:buNone/>
            </a:pPr>
            <a:r>
              <a:rPr lang="en-US" sz="1100" dirty="0"/>
              <a:t>    </a:t>
            </a:r>
            <a:r>
              <a:rPr lang="sv-SE" sz="1100" dirty="0">
                <a:highlight>
                  <a:srgbClr val="00FF00"/>
                </a:highlight>
              </a:rPr>
              <a:t>Driver::</a:t>
            </a:r>
            <a:r>
              <a:rPr lang="sv-SE" sz="1100" dirty="0" err="1">
                <a:highlight>
                  <a:srgbClr val="00FF00"/>
                </a:highlight>
              </a:rPr>
              <a:t>BlockInterface</a:t>
            </a:r>
            <a:r>
              <a:rPr lang="sv-SE" sz="1100" dirty="0">
                <a:highlight>
                  <a:srgbClr val="00FF00"/>
                </a:highlight>
              </a:rPr>
              <a:t>::Pa0V2* m_pa0Driver;</a:t>
            </a:r>
            <a:r>
              <a:rPr lang="en-US" sz="1100" dirty="0">
                <a:highlight>
                  <a:srgbClr val="00FF00"/>
                </a:highlight>
              </a:rPr>
              <a:t> </a:t>
            </a:r>
          </a:p>
          <a:p>
            <a:pPr>
              <a:lnSpc>
                <a:spcPct val="80000"/>
              </a:lnSpc>
              <a:buFont typeface="Arial" pitchFamily="34" charset="0"/>
              <a:buNone/>
            </a:pPr>
            <a:r>
              <a:rPr lang="sv-SE" sz="1200" b="1" dirty="0"/>
              <a:t>……</a:t>
            </a:r>
          </a:p>
          <a:p>
            <a:pPr>
              <a:lnSpc>
                <a:spcPct val="80000"/>
              </a:lnSpc>
              <a:buFont typeface="Arial" pitchFamily="34" charset="0"/>
              <a:buNone/>
            </a:pPr>
            <a:r>
              <a:rPr lang="sv-SE" sz="1200" b="1" dirty="0"/>
              <a:t>……</a:t>
            </a:r>
          </a:p>
          <a:p>
            <a:pPr>
              <a:lnSpc>
                <a:spcPct val="80000"/>
              </a:lnSpc>
              <a:buFont typeface="Arial" pitchFamily="34" charset="0"/>
              <a:buNone/>
            </a:pPr>
            <a:endParaRPr lang="en-US" sz="1200" b="1" dirty="0"/>
          </a:p>
          <a:p>
            <a:pPr>
              <a:lnSpc>
                <a:spcPct val="80000"/>
              </a:lnSpc>
              <a:buFont typeface="Arial" pitchFamily="34" charset="0"/>
              <a:buNone/>
            </a:pPr>
            <a:r>
              <a:rPr lang="en-US" sz="1100" dirty="0"/>
              <a:t>public:</a:t>
            </a:r>
          </a:p>
          <a:p>
            <a:pPr>
              <a:lnSpc>
                <a:spcPct val="80000"/>
              </a:lnSpc>
              <a:buFont typeface="Arial" pitchFamily="34" charset="0"/>
              <a:buNone/>
            </a:pPr>
            <a:r>
              <a:rPr lang="en-US" sz="1100" dirty="0"/>
              <a:t> Pa0Srv7 (Driver::</a:t>
            </a:r>
            <a:r>
              <a:rPr lang="en-US" sz="1100" dirty="0" err="1"/>
              <a:t>InstanceToken</a:t>
            </a:r>
            <a:r>
              <a:rPr lang="en-US" sz="1100" dirty="0"/>
              <a:t> in) : </a:t>
            </a:r>
            <a:r>
              <a:rPr lang="en-US" sz="1100" dirty="0">
                <a:highlight>
                  <a:srgbClr val="00FF00"/>
                </a:highlight>
              </a:rPr>
              <a:t>m_pa0Driver(</a:t>
            </a:r>
            <a:r>
              <a:rPr lang="en-US" sz="1100" dirty="0" err="1">
                <a:highlight>
                  <a:srgbClr val="00FF00"/>
                </a:highlight>
              </a:rPr>
              <a:t>BlockInterface</a:t>
            </a:r>
            <a:r>
              <a:rPr lang="en-US" sz="1100" dirty="0">
                <a:highlight>
                  <a:srgbClr val="00FF00"/>
                </a:highlight>
              </a:rPr>
              <a:t>::pa0V2(err, in)) </a:t>
            </a:r>
            <a:r>
              <a:rPr lang="en-US" sz="1100" dirty="0"/>
              <a:t>{};</a:t>
            </a:r>
          </a:p>
          <a:p>
            <a:pPr>
              <a:lnSpc>
                <a:spcPct val="80000"/>
              </a:lnSpc>
              <a:buNone/>
            </a:pPr>
            <a:r>
              <a:rPr lang="sv-SE" sz="1200" b="1" dirty="0"/>
              <a:t>……</a:t>
            </a:r>
          </a:p>
          <a:p>
            <a:pPr>
              <a:lnSpc>
                <a:spcPct val="80000"/>
              </a:lnSpc>
              <a:buNone/>
            </a:pPr>
            <a:r>
              <a:rPr lang="sv-SE" sz="1200" b="1" dirty="0"/>
              <a:t>……</a:t>
            </a:r>
            <a:endParaRPr lang="en-US" sz="1200" b="1" dirty="0"/>
          </a:p>
          <a:p>
            <a:pPr>
              <a:lnSpc>
                <a:spcPct val="80000"/>
              </a:lnSpc>
              <a:buFont typeface="Arial" pitchFamily="34" charset="0"/>
              <a:buNone/>
            </a:pPr>
            <a:endParaRPr lang="en-US" sz="1100" dirty="0"/>
          </a:p>
          <a:p>
            <a:pPr>
              <a:lnSpc>
                <a:spcPct val="80000"/>
              </a:lnSpc>
              <a:buFont typeface="Arial" pitchFamily="34" charset="0"/>
              <a:buNone/>
            </a:pPr>
            <a:r>
              <a:rPr lang="en-US" sz="1100" dirty="0"/>
              <a:t>bool Pa0Srv7::</a:t>
            </a:r>
            <a:r>
              <a:rPr lang="en-US" sz="1100" dirty="0" err="1"/>
              <a:t>setAdjust</a:t>
            </a:r>
            <a:r>
              <a:rPr lang="en-US" sz="1100" dirty="0"/>
              <a:t>(uint8_t </a:t>
            </a:r>
            <a:r>
              <a:rPr lang="en-US" sz="1100" dirty="0" err="1"/>
              <a:t>fbId</a:t>
            </a:r>
            <a:r>
              <a:rPr lang="en-US" sz="1100" dirty="0"/>
              <a:t>, uint32_t pa0AdjLevel) {</a:t>
            </a:r>
          </a:p>
          <a:p>
            <a:pPr>
              <a:lnSpc>
                <a:spcPct val="80000"/>
              </a:lnSpc>
              <a:buFont typeface="Arial" pitchFamily="34" charset="0"/>
              <a:buNone/>
            </a:pPr>
            <a:endParaRPr lang="en-US" sz="1100" dirty="0"/>
          </a:p>
          <a:p>
            <a:pPr>
              <a:lnSpc>
                <a:spcPct val="80000"/>
              </a:lnSpc>
              <a:buFont typeface="Arial" pitchFamily="34" charset="0"/>
              <a:buNone/>
            </a:pPr>
            <a:r>
              <a:rPr lang="en-US" sz="1100" dirty="0"/>
              <a:t>    </a:t>
            </a:r>
            <a:r>
              <a:rPr lang="en-US" sz="1100" dirty="0" err="1"/>
              <a:t>RuError</a:t>
            </a:r>
            <a:r>
              <a:rPr lang="en-US" sz="1100" dirty="0"/>
              <a:t> err;</a:t>
            </a:r>
          </a:p>
          <a:p>
            <a:pPr>
              <a:lnSpc>
                <a:spcPct val="80000"/>
              </a:lnSpc>
              <a:buFont typeface="Arial" pitchFamily="34" charset="0"/>
              <a:buNone/>
            </a:pPr>
            <a:r>
              <a:rPr lang="en-US" sz="1100" dirty="0">
                <a:highlight>
                  <a:srgbClr val="00FF00"/>
                </a:highlight>
              </a:rPr>
              <a:t>    m_pa0Driver-&gt;</a:t>
            </a:r>
            <a:r>
              <a:rPr lang="en-US" sz="1100" dirty="0" err="1">
                <a:highlight>
                  <a:srgbClr val="00FF00"/>
                </a:highlight>
              </a:rPr>
              <a:t>safeSetAdjust</a:t>
            </a:r>
            <a:r>
              <a:rPr lang="en-US" sz="1100" dirty="0">
                <a:highlight>
                  <a:srgbClr val="00FF00"/>
                </a:highlight>
              </a:rPr>
              <a:t>(</a:t>
            </a:r>
            <a:r>
              <a:rPr lang="en-US" sz="1100" dirty="0" err="1">
                <a:highlight>
                  <a:srgbClr val="00FF00"/>
                </a:highlight>
              </a:rPr>
              <a:t>ruErr</a:t>
            </a:r>
            <a:r>
              <a:rPr lang="en-US" sz="1100" dirty="0">
                <a:highlight>
                  <a:srgbClr val="00FF00"/>
                </a:highlight>
              </a:rPr>
              <a:t>, </a:t>
            </a:r>
            <a:r>
              <a:rPr lang="en-US" sz="1100" dirty="0" err="1">
                <a:highlight>
                  <a:srgbClr val="00FF00"/>
                </a:highlight>
              </a:rPr>
              <a:t>fbId</a:t>
            </a:r>
            <a:r>
              <a:rPr lang="en-US" sz="1100" dirty="0">
                <a:highlight>
                  <a:srgbClr val="00FF00"/>
                </a:highlight>
              </a:rPr>
              <a:t>, pa0AdjLevel, </a:t>
            </a:r>
            <a:r>
              <a:rPr lang="en-US" sz="1100" dirty="0" err="1">
                <a:highlight>
                  <a:srgbClr val="00FF00"/>
                </a:highlight>
              </a:rPr>
              <a:t>m_PowerRampVal</a:t>
            </a:r>
            <a:r>
              <a:rPr lang="en-US" sz="1100" dirty="0">
                <a:highlight>
                  <a:srgbClr val="00FF00"/>
                </a:highlight>
              </a:rPr>
              <a:t>);</a:t>
            </a:r>
          </a:p>
          <a:p>
            <a:pPr>
              <a:lnSpc>
                <a:spcPct val="80000"/>
              </a:lnSpc>
              <a:buFont typeface="Arial" pitchFamily="34" charset="0"/>
              <a:buNone/>
            </a:pPr>
            <a:endParaRPr lang="en-US" sz="1100" dirty="0"/>
          </a:p>
          <a:p>
            <a:pPr>
              <a:lnSpc>
                <a:spcPct val="80000"/>
              </a:lnSpc>
              <a:buFont typeface="Arial" pitchFamily="34" charset="0"/>
              <a:buNone/>
            </a:pPr>
            <a:r>
              <a:rPr lang="en-US" sz="1100" dirty="0"/>
              <a:t>    if (err)</a:t>
            </a:r>
          </a:p>
          <a:p>
            <a:pPr>
              <a:lnSpc>
                <a:spcPct val="80000"/>
              </a:lnSpc>
              <a:buFont typeface="Arial" pitchFamily="34" charset="0"/>
              <a:buNone/>
            </a:pPr>
            <a:r>
              <a:rPr lang="en-US" sz="1100" dirty="0"/>
              <a:t>    {</a:t>
            </a:r>
          </a:p>
          <a:p>
            <a:pPr>
              <a:lnSpc>
                <a:spcPct val="80000"/>
              </a:lnSpc>
              <a:buFont typeface="Arial" pitchFamily="34" charset="0"/>
              <a:buNone/>
            </a:pPr>
            <a:r>
              <a:rPr lang="en-US" sz="1100" dirty="0"/>
              <a:t>        TRACE_ERROR(</a:t>
            </a:r>
            <a:r>
              <a:rPr lang="en-US" sz="1100" dirty="0" err="1"/>
              <a:t>err.getError</a:t>
            </a:r>
            <a:r>
              <a:rPr lang="en-US" sz="1100" dirty="0"/>
              <a:t>().</a:t>
            </a:r>
            <a:r>
              <a:rPr lang="en-US" sz="1100" dirty="0" err="1"/>
              <a:t>c_str</a:t>
            </a:r>
            <a:r>
              <a:rPr lang="en-US" sz="1100" dirty="0"/>
              <a:t>());</a:t>
            </a:r>
          </a:p>
          <a:p>
            <a:pPr>
              <a:lnSpc>
                <a:spcPct val="80000"/>
              </a:lnSpc>
              <a:buFont typeface="Arial" pitchFamily="34" charset="0"/>
              <a:buNone/>
            </a:pPr>
            <a:r>
              <a:rPr lang="en-US" sz="1100" dirty="0"/>
              <a:t>    }</a:t>
            </a:r>
          </a:p>
          <a:p>
            <a:pPr>
              <a:lnSpc>
                <a:spcPct val="80000"/>
              </a:lnSpc>
              <a:buFont typeface="Arial" pitchFamily="34" charset="0"/>
              <a:buNone/>
            </a:pPr>
            <a:endParaRPr lang="en-US" sz="1100" dirty="0"/>
          </a:p>
          <a:p>
            <a:pPr>
              <a:lnSpc>
                <a:spcPct val="80000"/>
              </a:lnSpc>
              <a:buFont typeface="Arial" pitchFamily="34" charset="0"/>
              <a:buNone/>
            </a:pPr>
            <a:r>
              <a:rPr lang="en-US" sz="1100" dirty="0"/>
              <a:t>    return !err;</a:t>
            </a:r>
          </a:p>
          <a:p>
            <a:pPr>
              <a:lnSpc>
                <a:spcPct val="80000"/>
              </a:lnSpc>
              <a:buFont typeface="Arial" pitchFamily="34" charset="0"/>
              <a:buNone/>
            </a:pPr>
            <a:r>
              <a:rPr lang="en-US" sz="1100" dirty="0"/>
              <a:t>}</a:t>
            </a:r>
          </a:p>
          <a:p>
            <a:pPr>
              <a:lnSpc>
                <a:spcPct val="80000"/>
              </a:lnSpc>
              <a:buNone/>
            </a:pPr>
            <a:r>
              <a:rPr lang="sv-SE" sz="1200" b="1" dirty="0"/>
              <a:t>……</a:t>
            </a:r>
          </a:p>
          <a:p>
            <a:pPr>
              <a:lnSpc>
                <a:spcPct val="80000"/>
              </a:lnSpc>
              <a:buNone/>
            </a:pPr>
            <a:r>
              <a:rPr lang="sv-SE" sz="1200" b="1" dirty="0"/>
              <a:t>……</a:t>
            </a:r>
            <a:endParaRPr lang="en-US" sz="1200" b="1" dirty="0"/>
          </a:p>
          <a:p>
            <a:pPr marL="0" indent="0" eaLnBrk="1" hangingPunct="1">
              <a:buNone/>
            </a:pPr>
            <a:endParaRPr lang="en-US" dirty="0"/>
          </a:p>
        </p:txBody>
      </p:sp>
      <p:sp>
        <p:nvSpPr>
          <p:cNvPr id="27651" name="Title 2"/>
          <p:cNvSpPr>
            <a:spLocks noGrp="1"/>
          </p:cNvSpPr>
          <p:nvPr>
            <p:ph type="title"/>
          </p:nvPr>
        </p:nvSpPr>
        <p:spPr>
          <a:xfrm>
            <a:off x="393700" y="239713"/>
            <a:ext cx="7494588" cy="788987"/>
          </a:xfrm>
        </p:spPr>
        <p:txBody>
          <a:bodyPr/>
          <a:lstStyle/>
          <a:p>
            <a:pPr eaLnBrk="1" hangingPunct="1"/>
            <a:r>
              <a:rPr lang="en-US" sz="2800" dirty="0">
                <a:latin typeface="Ericsson Capital TT" pitchFamily="2" charset="0"/>
              </a:rPr>
              <a:t>Code: Service case 3 (block)</a:t>
            </a:r>
          </a:p>
        </p:txBody>
      </p:sp>
    </p:spTree>
    <p:extLst>
      <p:ext uri="{BB962C8B-B14F-4D97-AF65-F5344CB8AC3E}">
        <p14:creationId xmlns:p14="http://schemas.microsoft.com/office/powerpoint/2010/main" val="14460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sv-SE" altLang="en-US" sz="2800" dirty="0" err="1">
                <a:latin typeface="Ericsson Capital TT" panose="02000503000000020004" pitchFamily="2" charset="0"/>
              </a:rPr>
              <a:t>wOw</a:t>
            </a:r>
            <a:r>
              <a:rPr lang="sv-SE" altLang="en-US" sz="2800" dirty="0">
                <a:latin typeface="Ericsson Capital TT" panose="02000503000000020004" pitchFamily="2" charset="0"/>
              </a:rPr>
              <a:t> BETWEEN </a:t>
            </a:r>
            <a:r>
              <a:rPr lang="sv-SE" altLang="en-US" sz="2800" dirty="0" err="1">
                <a:latin typeface="Ericsson Capital TT" panose="02000503000000020004" pitchFamily="2" charset="0"/>
              </a:rPr>
              <a:t>app</a:t>
            </a:r>
            <a:r>
              <a:rPr lang="sv-SE" altLang="en-US" sz="2800" dirty="0">
                <a:latin typeface="Ericsson Capital TT" panose="02000503000000020004" pitchFamily="2" charset="0"/>
              </a:rPr>
              <a:t> </a:t>
            </a:r>
            <a:r>
              <a:rPr lang="sv-SE" altLang="en-US" sz="2800" dirty="0" err="1">
                <a:latin typeface="Ericsson Capital TT" panose="02000503000000020004" pitchFamily="2" charset="0"/>
              </a:rPr>
              <a:t>sw</a:t>
            </a:r>
            <a:r>
              <a:rPr lang="sv-SE" altLang="en-US" sz="2800" dirty="0">
                <a:latin typeface="Ericsson Capital TT" panose="02000503000000020004" pitchFamily="2" charset="0"/>
              </a:rPr>
              <a:t> AND board</a:t>
            </a:r>
            <a:endParaRPr lang="en-US" altLang="en-US" sz="2800" dirty="0">
              <a:latin typeface="Ericsson Capital TT" panose="02000503000000020004" pitchFamily="2" charset="0"/>
            </a:endParaRPr>
          </a:p>
        </p:txBody>
      </p:sp>
      <p:sp>
        <p:nvSpPr>
          <p:cNvPr id="30723" name="Rectangle 3"/>
          <p:cNvSpPr>
            <a:spLocks noGrp="1" noChangeArrowheads="1"/>
          </p:cNvSpPr>
          <p:nvPr>
            <p:ph type="body" idx="1"/>
          </p:nvPr>
        </p:nvSpPr>
        <p:spPr>
          <a:xfrm>
            <a:off x="396875" y="1470025"/>
            <a:ext cx="8351838" cy="4181475"/>
          </a:xfrm>
        </p:spPr>
        <p:txBody>
          <a:bodyPr/>
          <a:lstStyle/>
          <a:p>
            <a:pPr eaLnBrk="1" hangingPunct="1"/>
            <a:r>
              <a:rPr lang="en-US" altLang="en-US" dirty="0"/>
              <a:t>Include board team!(aka the driver team in global track)</a:t>
            </a:r>
          </a:p>
          <a:p>
            <a:pPr lvl="1" eaLnBrk="1" hangingPunct="1"/>
            <a:r>
              <a:rPr lang="en-US" altLang="en-US" dirty="0"/>
              <a:t>Whenever there are any changes regard to </a:t>
            </a:r>
            <a:r>
              <a:rPr lang="en-US" altLang="en-US" dirty="0" err="1"/>
              <a:t>drv</a:t>
            </a:r>
            <a:r>
              <a:rPr lang="en-US" altLang="en-US" dirty="0"/>
              <a:t> </a:t>
            </a:r>
            <a:r>
              <a:rPr lang="en-US" altLang="en-US" dirty="0" err="1"/>
              <a:t>layter</a:t>
            </a:r>
            <a:r>
              <a:rPr lang="en-US" altLang="en-US" dirty="0"/>
              <a:t> IF or </a:t>
            </a:r>
            <a:r>
              <a:rPr lang="en-US" altLang="en-US" dirty="0" err="1"/>
              <a:t>impl</a:t>
            </a:r>
            <a:r>
              <a:rPr lang="en-US" altLang="en-US" dirty="0"/>
              <a:t>, please present new design choices to board, site together to design a good SW for the future.</a:t>
            </a:r>
          </a:p>
          <a:p>
            <a:pPr lvl="1" eaLnBrk="1" hangingPunct="1"/>
            <a:r>
              <a:rPr lang="en-US" altLang="en-US" dirty="0"/>
              <a:t>Always Invite them to code reviews when new IF </a:t>
            </a:r>
            <a:r>
              <a:rPr lang="en-US" altLang="en-US" dirty="0" err="1"/>
              <a:t>impls</a:t>
            </a:r>
            <a:r>
              <a:rPr lang="en-US" altLang="en-US" dirty="0"/>
              <a:t> are created.</a:t>
            </a:r>
          </a:p>
          <a:p>
            <a:pPr lvl="1" eaLnBrk="1" hangingPunct="1"/>
            <a:r>
              <a:rPr lang="en-US" altLang="en-US" dirty="0"/>
              <a:t>Always Invite them to code reviews when new IF are created.</a:t>
            </a:r>
          </a:p>
          <a:p>
            <a:pPr eaLnBrk="1" hangingPunct="1"/>
            <a:r>
              <a:rPr lang="en-US" altLang="en-US" dirty="0"/>
              <a:t>Good documentation (Mainly in </a:t>
            </a:r>
            <a:r>
              <a:rPr lang="en-US" altLang="en-US" dirty="0" err="1"/>
              <a:t>doxyen</a:t>
            </a:r>
            <a:r>
              <a:rPr lang="en-US" altLang="en-US" dirty="0"/>
              <a:t>)</a:t>
            </a:r>
          </a:p>
          <a:p>
            <a:pPr eaLnBrk="1" hangingPunct="1"/>
            <a:r>
              <a:rPr lang="en-US" altLang="en-US" dirty="0"/>
              <a:t>Be aware of the SW impact and select the cheapest/best solution when given multiple choices.</a:t>
            </a:r>
          </a:p>
        </p:txBody>
      </p:sp>
    </p:spTree>
    <p:extLst>
      <p:ext uri="{BB962C8B-B14F-4D97-AF65-F5344CB8AC3E}">
        <p14:creationId xmlns:p14="http://schemas.microsoft.com/office/powerpoint/2010/main" val="2916702953"/>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 report</a:t>
            </a:r>
          </a:p>
        </p:txBody>
      </p:sp>
      <p:sp>
        <p:nvSpPr>
          <p:cNvPr id="5" name="Content Placeholder 4">
            <a:extLst>
              <a:ext uri="{FF2B5EF4-FFF2-40B4-BE49-F238E27FC236}">
                <a16:creationId xmlns:a16="http://schemas.microsoft.com/office/drawing/2014/main" id="{22732335-4545-48D9-8D7B-EFB18D7ED3C6}"/>
              </a:ext>
            </a:extLst>
          </p:cNvPr>
          <p:cNvSpPr>
            <a:spLocks noGrp="1"/>
          </p:cNvSpPr>
          <p:nvPr>
            <p:ph idx="1"/>
          </p:nvPr>
        </p:nvSpPr>
        <p:spPr/>
        <p:txBody>
          <a:bodyPr/>
          <a:lstStyle/>
          <a:p>
            <a:r>
              <a:rPr lang="en-US" dirty="0"/>
              <a:t>https://lmr-radiosw-mantis.rnd.ki.sw.ericsson.se/mantis/</a:t>
            </a:r>
          </a:p>
        </p:txBody>
      </p:sp>
    </p:spTree>
    <p:extLst>
      <p:ext uri="{BB962C8B-B14F-4D97-AF65-F5344CB8AC3E}">
        <p14:creationId xmlns:p14="http://schemas.microsoft.com/office/powerpoint/2010/main" val="3586503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err="1">
                <a:latin typeface="Ericsson Capital TT" panose="02000503000000020004" pitchFamily="2" charset="0"/>
              </a:rPr>
              <a:t>Tx</a:t>
            </a:r>
            <a:r>
              <a:rPr lang="en-US" altLang="en-US" dirty="0">
                <a:latin typeface="Ericsson Capital TT" panose="02000503000000020004" pitchFamily="2" charset="0"/>
              </a:rPr>
              <a:t> Module</a:t>
            </a:r>
          </a:p>
        </p:txBody>
      </p:sp>
    </p:spTree>
    <p:extLst>
      <p:ext uri="{BB962C8B-B14F-4D97-AF65-F5344CB8AC3E}">
        <p14:creationId xmlns:p14="http://schemas.microsoft.com/office/powerpoint/2010/main" val="95572477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5241" y="4334244"/>
            <a:ext cx="4424365" cy="1981386"/>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 name="Title 1"/>
          <p:cNvSpPr>
            <a:spLocks noGrp="1"/>
          </p:cNvSpPr>
          <p:nvPr>
            <p:ph type="title"/>
          </p:nvPr>
        </p:nvSpPr>
        <p:spPr>
          <a:xfrm>
            <a:off x="612024" y="169160"/>
            <a:ext cx="7494588" cy="649990"/>
          </a:xfrm>
        </p:spPr>
        <p:txBody>
          <a:bodyPr>
            <a:normAutofit/>
          </a:bodyPr>
          <a:lstStyle/>
          <a:p>
            <a:r>
              <a:rPr lang="en-US" sz="3200" dirty="0"/>
              <a:t>TX Module Overview</a:t>
            </a:r>
          </a:p>
        </p:txBody>
      </p:sp>
      <p:sp>
        <p:nvSpPr>
          <p:cNvPr id="44" name="Text Box 10"/>
          <p:cNvSpPr txBox="1">
            <a:spLocks noChangeArrowheads="1"/>
          </p:cNvSpPr>
          <p:nvPr/>
        </p:nvSpPr>
        <p:spPr bwMode="auto">
          <a:xfrm>
            <a:off x="4309664" y="3553326"/>
            <a:ext cx="873729" cy="18466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a:t>TX Freq Conf</a:t>
            </a:r>
          </a:p>
        </p:txBody>
      </p:sp>
      <p:sp>
        <p:nvSpPr>
          <p:cNvPr id="45" name="Text Box 11"/>
          <p:cNvSpPr txBox="1">
            <a:spLocks noChangeArrowheads="1"/>
          </p:cNvSpPr>
          <p:nvPr/>
        </p:nvSpPr>
        <p:spPr bwMode="auto">
          <a:xfrm>
            <a:off x="877061" y="3017835"/>
            <a:ext cx="638175" cy="195262"/>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DL Subband</a:t>
            </a:r>
          </a:p>
        </p:txBody>
      </p:sp>
      <p:sp>
        <p:nvSpPr>
          <p:cNvPr id="47" name="Text Box 13"/>
          <p:cNvSpPr txBox="1">
            <a:spLocks noChangeArrowheads="1"/>
          </p:cNvSpPr>
          <p:nvPr/>
        </p:nvSpPr>
        <p:spPr bwMode="auto">
          <a:xfrm>
            <a:off x="2198264" y="3347887"/>
            <a:ext cx="552450" cy="19685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DL Filter</a:t>
            </a:r>
          </a:p>
        </p:txBody>
      </p:sp>
      <p:sp>
        <p:nvSpPr>
          <p:cNvPr id="49" name="Text Box 15"/>
          <p:cNvSpPr txBox="1">
            <a:spLocks noChangeArrowheads="1"/>
          </p:cNvSpPr>
          <p:nvPr/>
        </p:nvSpPr>
        <p:spPr bwMode="auto">
          <a:xfrm>
            <a:off x="1826674" y="3588036"/>
            <a:ext cx="565150" cy="195262"/>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DL Timing</a:t>
            </a:r>
          </a:p>
        </p:txBody>
      </p:sp>
      <p:sp>
        <p:nvSpPr>
          <p:cNvPr id="50" name="Text Box 16"/>
          <p:cNvSpPr txBox="1">
            <a:spLocks noChangeArrowheads="1"/>
          </p:cNvSpPr>
          <p:nvPr/>
        </p:nvSpPr>
        <p:spPr bwMode="auto">
          <a:xfrm>
            <a:off x="6249041" y="3231354"/>
            <a:ext cx="625475" cy="18466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err="1"/>
              <a:t>TXAttCtrl</a:t>
            </a:r>
            <a:endParaRPr lang="en-US" sz="600" dirty="0"/>
          </a:p>
        </p:txBody>
      </p:sp>
      <p:sp>
        <p:nvSpPr>
          <p:cNvPr id="51" name="Text Box 17"/>
          <p:cNvSpPr txBox="1">
            <a:spLocks noChangeArrowheads="1"/>
          </p:cNvSpPr>
          <p:nvPr/>
        </p:nvSpPr>
        <p:spPr bwMode="auto">
          <a:xfrm>
            <a:off x="3847344" y="3346300"/>
            <a:ext cx="841036" cy="18466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a:t>TX Carrier Power</a:t>
            </a:r>
          </a:p>
        </p:txBody>
      </p:sp>
      <p:sp>
        <p:nvSpPr>
          <p:cNvPr id="52" name="Text Box 18"/>
          <p:cNvSpPr txBox="1">
            <a:spLocks noChangeArrowheads="1"/>
          </p:cNvSpPr>
          <p:nvPr/>
        </p:nvSpPr>
        <p:spPr bwMode="auto">
          <a:xfrm>
            <a:off x="7420372" y="3226849"/>
            <a:ext cx="708025" cy="195262"/>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Power Class</a:t>
            </a:r>
          </a:p>
        </p:txBody>
      </p:sp>
      <p:sp>
        <p:nvSpPr>
          <p:cNvPr id="53" name="Text Box 19"/>
          <p:cNvSpPr txBox="1">
            <a:spLocks noChangeArrowheads="1"/>
          </p:cNvSpPr>
          <p:nvPr/>
        </p:nvSpPr>
        <p:spPr bwMode="auto">
          <a:xfrm>
            <a:off x="6919755" y="3236785"/>
            <a:ext cx="453259" cy="18532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a:t>PA</a:t>
            </a:r>
          </a:p>
        </p:txBody>
      </p:sp>
      <p:sp>
        <p:nvSpPr>
          <p:cNvPr id="54" name="Text Box 20"/>
          <p:cNvSpPr txBox="1">
            <a:spLocks noChangeArrowheads="1"/>
          </p:cNvSpPr>
          <p:nvPr/>
        </p:nvSpPr>
        <p:spPr bwMode="auto">
          <a:xfrm>
            <a:off x="2812263" y="3347887"/>
            <a:ext cx="684212" cy="195263"/>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a:t>DL </a:t>
            </a:r>
            <a:r>
              <a:rPr lang="en-US" sz="600" dirty="0" err="1"/>
              <a:t>FreqHop</a:t>
            </a:r>
            <a:endParaRPr lang="en-US" sz="600" dirty="0"/>
          </a:p>
        </p:txBody>
      </p:sp>
      <p:sp>
        <p:nvSpPr>
          <p:cNvPr id="55" name="Text Box 21"/>
          <p:cNvSpPr txBox="1">
            <a:spLocks noChangeArrowheads="1"/>
          </p:cNvSpPr>
          <p:nvPr/>
        </p:nvSpPr>
        <p:spPr bwMode="auto">
          <a:xfrm>
            <a:off x="5383559" y="3329779"/>
            <a:ext cx="528778" cy="18466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err="1"/>
              <a:t>TRXCtrl</a:t>
            </a:r>
            <a:endParaRPr lang="en-US" sz="600" dirty="0"/>
          </a:p>
        </p:txBody>
      </p:sp>
      <p:sp>
        <p:nvSpPr>
          <p:cNvPr id="56" name="Text Box 22"/>
          <p:cNvSpPr txBox="1">
            <a:spLocks noChangeArrowheads="1"/>
          </p:cNvSpPr>
          <p:nvPr/>
        </p:nvSpPr>
        <p:spPr bwMode="auto">
          <a:xfrm>
            <a:off x="5586619" y="3000089"/>
            <a:ext cx="779462" cy="19685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TDD SwitchCtrl</a:t>
            </a:r>
          </a:p>
        </p:txBody>
      </p:sp>
      <p:sp>
        <p:nvSpPr>
          <p:cNvPr id="57" name="Text Box 23"/>
          <p:cNvSpPr txBox="1">
            <a:spLocks noChangeArrowheads="1"/>
          </p:cNvSpPr>
          <p:nvPr/>
        </p:nvSpPr>
        <p:spPr bwMode="auto">
          <a:xfrm>
            <a:off x="3591824" y="3579790"/>
            <a:ext cx="392113" cy="19685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CFR</a:t>
            </a:r>
          </a:p>
        </p:txBody>
      </p:sp>
      <p:sp>
        <p:nvSpPr>
          <p:cNvPr id="58" name="Text Box 24"/>
          <p:cNvSpPr txBox="1">
            <a:spLocks noChangeArrowheads="1"/>
          </p:cNvSpPr>
          <p:nvPr/>
        </p:nvSpPr>
        <p:spPr bwMode="auto">
          <a:xfrm>
            <a:off x="1555247" y="3358166"/>
            <a:ext cx="392113" cy="19685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MPL</a:t>
            </a:r>
          </a:p>
        </p:txBody>
      </p:sp>
      <p:sp>
        <p:nvSpPr>
          <p:cNvPr id="59" name="Text Box 25"/>
          <p:cNvSpPr txBox="1">
            <a:spLocks noChangeArrowheads="1"/>
          </p:cNvSpPr>
          <p:nvPr/>
        </p:nvSpPr>
        <p:spPr bwMode="auto">
          <a:xfrm>
            <a:off x="613536" y="3260535"/>
            <a:ext cx="527050" cy="195262"/>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DL Data</a:t>
            </a:r>
          </a:p>
        </p:txBody>
      </p:sp>
      <p:sp>
        <p:nvSpPr>
          <p:cNvPr id="60" name="Text Box 39"/>
          <p:cNvSpPr txBox="1">
            <a:spLocks noChangeArrowheads="1"/>
          </p:cNvSpPr>
          <p:nvPr/>
        </p:nvSpPr>
        <p:spPr bwMode="auto">
          <a:xfrm>
            <a:off x="7969647" y="3634579"/>
            <a:ext cx="885825" cy="2746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r>
              <a:rPr lang="en-US" sz="1200" b="1">
                <a:solidFill>
                  <a:srgbClr val="FF0000"/>
                </a:solidFill>
              </a:rPr>
              <a:t>TxBranch</a:t>
            </a:r>
          </a:p>
        </p:txBody>
      </p:sp>
      <p:sp>
        <p:nvSpPr>
          <p:cNvPr id="61" name="Text Box 40"/>
          <p:cNvSpPr txBox="1">
            <a:spLocks noChangeArrowheads="1"/>
          </p:cNvSpPr>
          <p:nvPr/>
        </p:nvSpPr>
        <p:spPr bwMode="auto">
          <a:xfrm>
            <a:off x="121047" y="3704429"/>
            <a:ext cx="827471" cy="26161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r>
              <a:rPr lang="en-US" sz="1100" b="1" dirty="0" err="1">
                <a:solidFill>
                  <a:srgbClr val="FF0000"/>
                </a:solidFill>
              </a:rPr>
              <a:t>TXCarrier</a:t>
            </a:r>
            <a:endParaRPr lang="en-US" sz="1100" b="1" dirty="0">
              <a:solidFill>
                <a:srgbClr val="FF0000"/>
              </a:solidFill>
            </a:endParaRPr>
          </a:p>
        </p:txBody>
      </p:sp>
      <p:sp>
        <p:nvSpPr>
          <p:cNvPr id="65" name="Text Box 49"/>
          <p:cNvSpPr txBox="1">
            <a:spLocks noChangeArrowheads="1"/>
          </p:cNvSpPr>
          <p:nvPr/>
        </p:nvSpPr>
        <p:spPr bwMode="auto">
          <a:xfrm>
            <a:off x="3746457" y="1407990"/>
            <a:ext cx="1525587" cy="215444"/>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800" b="1" dirty="0"/>
              <a:t>Carrier Resource Handler</a:t>
            </a:r>
          </a:p>
        </p:txBody>
      </p:sp>
      <p:sp>
        <p:nvSpPr>
          <p:cNvPr id="66" name="Text Box 51"/>
          <p:cNvSpPr txBox="1">
            <a:spLocks noChangeArrowheads="1"/>
          </p:cNvSpPr>
          <p:nvPr/>
        </p:nvSpPr>
        <p:spPr bwMode="auto">
          <a:xfrm>
            <a:off x="6565598" y="1407991"/>
            <a:ext cx="2628900" cy="244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r>
              <a:rPr lang="en-US" sz="1000" b="1" dirty="0"/>
              <a:t>I/F Objects implemented through R-LRCI</a:t>
            </a:r>
          </a:p>
        </p:txBody>
      </p:sp>
      <p:sp>
        <p:nvSpPr>
          <p:cNvPr id="68" name="Line 53"/>
          <p:cNvSpPr>
            <a:spLocks noChangeShapeType="1"/>
          </p:cNvSpPr>
          <p:nvPr/>
        </p:nvSpPr>
        <p:spPr bwMode="auto">
          <a:xfrm flipH="1" flipV="1">
            <a:off x="624285" y="3917153"/>
            <a:ext cx="113506" cy="38365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54"/>
          <p:cNvSpPr>
            <a:spLocks noChangeShapeType="1"/>
          </p:cNvSpPr>
          <p:nvPr/>
        </p:nvSpPr>
        <p:spPr bwMode="auto">
          <a:xfrm flipV="1">
            <a:off x="8159707" y="3917153"/>
            <a:ext cx="241739" cy="207962"/>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55"/>
          <p:cNvSpPr txBox="1">
            <a:spLocks noChangeArrowheads="1"/>
          </p:cNvSpPr>
          <p:nvPr/>
        </p:nvSpPr>
        <p:spPr bwMode="auto">
          <a:xfrm>
            <a:off x="7457773" y="1799508"/>
            <a:ext cx="1736725" cy="244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r>
              <a:rPr lang="en-US" sz="1000" b="1"/>
              <a:t>Logical Resource Objects</a:t>
            </a:r>
          </a:p>
        </p:txBody>
      </p:sp>
      <p:sp>
        <p:nvSpPr>
          <p:cNvPr id="71" name="Text Box 56"/>
          <p:cNvSpPr txBox="1">
            <a:spLocks noChangeArrowheads="1"/>
          </p:cNvSpPr>
          <p:nvPr/>
        </p:nvSpPr>
        <p:spPr bwMode="auto">
          <a:xfrm>
            <a:off x="8390335" y="2805904"/>
            <a:ext cx="766762" cy="3968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47500" lnSpcReduction="20000"/>
          </a:bodyPr>
          <a:lstStyle/>
          <a:p>
            <a:pPr>
              <a:spcBef>
                <a:spcPct val="50000"/>
              </a:spcBef>
              <a:defRPr/>
            </a:pPr>
            <a:r>
              <a:rPr lang="en-US" b="1">
                <a:latin typeface="Arial" charset="0"/>
                <a:cs typeface="+mn-cs"/>
              </a:rPr>
              <a:t>Services + Drivers</a:t>
            </a:r>
          </a:p>
        </p:txBody>
      </p:sp>
      <p:sp>
        <p:nvSpPr>
          <p:cNvPr id="73" name="Text Box 58"/>
          <p:cNvSpPr txBox="1">
            <a:spLocks noChangeArrowheads="1"/>
          </p:cNvSpPr>
          <p:nvPr/>
        </p:nvSpPr>
        <p:spPr bwMode="auto">
          <a:xfrm>
            <a:off x="50498" y="1407990"/>
            <a:ext cx="958850" cy="244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rmAutofit fontScale="55000" lnSpcReduction="20000"/>
          </a:bodyPr>
          <a:lstStyle/>
          <a:p>
            <a:pPr>
              <a:spcBef>
                <a:spcPct val="50000"/>
              </a:spcBef>
              <a:defRPr/>
            </a:pPr>
            <a:r>
              <a:rPr lang="en-US" dirty="0">
                <a:latin typeface="Arial" charset="0"/>
                <a:cs typeface="+mn-cs"/>
              </a:rPr>
              <a:t>Resource Layer</a:t>
            </a:r>
          </a:p>
        </p:txBody>
      </p:sp>
      <p:sp>
        <p:nvSpPr>
          <p:cNvPr id="74" name="Text Box 59"/>
          <p:cNvSpPr txBox="1">
            <a:spLocks noChangeArrowheads="1"/>
          </p:cNvSpPr>
          <p:nvPr/>
        </p:nvSpPr>
        <p:spPr bwMode="auto">
          <a:xfrm>
            <a:off x="24304" y="2167966"/>
            <a:ext cx="1728788" cy="244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rmAutofit fontScale="55000" lnSpcReduction="20000"/>
          </a:bodyPr>
          <a:lstStyle/>
          <a:p>
            <a:pPr>
              <a:spcBef>
                <a:spcPct val="50000"/>
              </a:spcBef>
              <a:defRPr/>
            </a:pPr>
            <a:r>
              <a:rPr lang="en-US" dirty="0">
                <a:latin typeface="Arial" charset="0"/>
                <a:cs typeface="+mn-cs"/>
              </a:rPr>
              <a:t>Service Control Layer</a:t>
            </a:r>
          </a:p>
        </p:txBody>
      </p:sp>
      <p:sp>
        <p:nvSpPr>
          <p:cNvPr id="75" name="Text Box 60"/>
          <p:cNvSpPr txBox="1">
            <a:spLocks noChangeArrowheads="1"/>
          </p:cNvSpPr>
          <p:nvPr/>
        </p:nvSpPr>
        <p:spPr bwMode="auto">
          <a:xfrm>
            <a:off x="13097" y="2483641"/>
            <a:ext cx="1336675" cy="3968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55000" lnSpcReduction="20000"/>
          </a:bodyPr>
          <a:lstStyle/>
          <a:p>
            <a:pPr>
              <a:spcBef>
                <a:spcPct val="50000"/>
              </a:spcBef>
              <a:defRPr/>
            </a:pPr>
            <a:r>
              <a:rPr lang="en-US" dirty="0">
                <a:latin typeface="Arial" charset="0"/>
                <a:cs typeface="+mn-cs"/>
              </a:rPr>
              <a:t>Service + Driver Layer</a:t>
            </a:r>
          </a:p>
        </p:txBody>
      </p:sp>
      <p:sp>
        <p:nvSpPr>
          <p:cNvPr id="76" name="Line 61"/>
          <p:cNvSpPr>
            <a:spLocks noChangeShapeType="1"/>
          </p:cNvSpPr>
          <p:nvPr/>
        </p:nvSpPr>
        <p:spPr bwMode="auto">
          <a:xfrm flipV="1">
            <a:off x="50498" y="2434508"/>
            <a:ext cx="9144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63"/>
          <p:cNvSpPr>
            <a:spLocks noChangeShapeType="1"/>
          </p:cNvSpPr>
          <p:nvPr/>
        </p:nvSpPr>
        <p:spPr bwMode="auto">
          <a:xfrm flipV="1">
            <a:off x="50498" y="1701678"/>
            <a:ext cx="9144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Text Box 21"/>
          <p:cNvSpPr txBox="1">
            <a:spLocks noChangeArrowheads="1"/>
          </p:cNvSpPr>
          <p:nvPr/>
        </p:nvSpPr>
        <p:spPr bwMode="auto">
          <a:xfrm>
            <a:off x="3531886" y="1921745"/>
            <a:ext cx="1944688" cy="24622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1000" dirty="0"/>
              <a:t>TX Branch Control</a:t>
            </a:r>
          </a:p>
        </p:txBody>
      </p:sp>
      <p:cxnSp>
        <p:nvCxnSpPr>
          <p:cNvPr id="81" name="Straight Connector 80"/>
          <p:cNvCxnSpPr/>
          <p:nvPr/>
        </p:nvCxnSpPr>
        <p:spPr bwMode="auto">
          <a:xfrm>
            <a:off x="169505" y="4548154"/>
            <a:ext cx="48115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3" name="Straight Connector 82"/>
          <p:cNvCxnSpPr/>
          <p:nvPr/>
        </p:nvCxnSpPr>
        <p:spPr bwMode="auto">
          <a:xfrm>
            <a:off x="169505" y="5546335"/>
            <a:ext cx="48115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a:off x="1066624" y="5039690"/>
            <a:ext cx="11536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0" name="TextBox 89"/>
          <p:cNvSpPr txBox="1"/>
          <p:nvPr/>
        </p:nvSpPr>
        <p:spPr>
          <a:xfrm>
            <a:off x="1456717" y="4467819"/>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1" name="TextBox 90"/>
          <p:cNvSpPr txBox="1"/>
          <p:nvPr/>
        </p:nvSpPr>
        <p:spPr>
          <a:xfrm>
            <a:off x="1456716" y="4792558"/>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2" name="TextBox 91"/>
          <p:cNvSpPr txBox="1"/>
          <p:nvPr/>
        </p:nvSpPr>
        <p:spPr>
          <a:xfrm>
            <a:off x="1456715" y="5102005"/>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3" name="TextBox 92"/>
          <p:cNvSpPr txBox="1"/>
          <p:nvPr/>
        </p:nvSpPr>
        <p:spPr>
          <a:xfrm>
            <a:off x="1456714" y="5411337"/>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cxnSp>
        <p:nvCxnSpPr>
          <p:cNvPr id="95" name="Straight Connector 94"/>
          <p:cNvCxnSpPr>
            <a:endCxn id="90" idx="1"/>
          </p:cNvCxnSpPr>
          <p:nvPr/>
        </p:nvCxnSpPr>
        <p:spPr bwMode="auto">
          <a:xfrm flipV="1">
            <a:off x="1181984" y="4590930"/>
            <a:ext cx="274733" cy="4487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0" name="Straight Connector 99"/>
          <p:cNvCxnSpPr>
            <a:endCxn id="91" idx="1"/>
          </p:cNvCxnSpPr>
          <p:nvPr/>
        </p:nvCxnSpPr>
        <p:spPr bwMode="auto">
          <a:xfrm flipV="1">
            <a:off x="1181984" y="4915669"/>
            <a:ext cx="274732" cy="12402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5" name="Straight Connector 104"/>
          <p:cNvCxnSpPr>
            <a:stCxn id="92" idx="1"/>
          </p:cNvCxnSpPr>
          <p:nvPr/>
        </p:nvCxnSpPr>
        <p:spPr bwMode="auto">
          <a:xfrm flipH="1" flipV="1">
            <a:off x="1181984" y="5039690"/>
            <a:ext cx="274731" cy="18542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9" name="Straight Connector 108"/>
          <p:cNvCxnSpPr>
            <a:endCxn id="93" idx="1"/>
          </p:cNvCxnSpPr>
          <p:nvPr/>
        </p:nvCxnSpPr>
        <p:spPr bwMode="auto">
          <a:xfrm>
            <a:off x="1181984" y="5048052"/>
            <a:ext cx="274730" cy="48639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34" name="Group 133"/>
          <p:cNvGrpSpPr/>
          <p:nvPr/>
        </p:nvGrpSpPr>
        <p:grpSpPr>
          <a:xfrm>
            <a:off x="2809820" y="4539340"/>
            <a:ext cx="101735" cy="103205"/>
            <a:chOff x="5364163" y="4514594"/>
            <a:chExt cx="101735" cy="103205"/>
          </a:xfrm>
        </p:grpSpPr>
        <p:sp>
          <p:nvSpPr>
            <p:cNvPr id="129" name="Oval 128"/>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31" name="Straight Connector 130"/>
            <p:cNvCxnSpPr>
              <a:stCxn id="129" idx="1"/>
              <a:endCxn id="129"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3" name="Straight Connector 132"/>
            <p:cNvCxnSpPr>
              <a:stCxn id="129" idx="3"/>
              <a:endCxn id="129"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35" name="Group 134"/>
          <p:cNvGrpSpPr/>
          <p:nvPr/>
        </p:nvGrpSpPr>
        <p:grpSpPr>
          <a:xfrm>
            <a:off x="2809820" y="4870455"/>
            <a:ext cx="101735" cy="103205"/>
            <a:chOff x="5364163" y="4514594"/>
            <a:chExt cx="101735" cy="103205"/>
          </a:xfrm>
        </p:grpSpPr>
        <p:sp>
          <p:nvSpPr>
            <p:cNvPr id="136" name="Oval 13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37" name="Straight Connector 136"/>
            <p:cNvCxnSpPr>
              <a:stCxn id="136" idx="1"/>
              <a:endCxn id="13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Straight Connector 137"/>
            <p:cNvCxnSpPr>
              <a:stCxn id="136" idx="3"/>
              <a:endCxn id="13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39" name="Group 138"/>
          <p:cNvGrpSpPr/>
          <p:nvPr/>
        </p:nvGrpSpPr>
        <p:grpSpPr>
          <a:xfrm>
            <a:off x="2816764" y="5173528"/>
            <a:ext cx="101735" cy="103205"/>
            <a:chOff x="5364163" y="4514594"/>
            <a:chExt cx="101735" cy="103205"/>
          </a:xfrm>
        </p:grpSpPr>
        <p:sp>
          <p:nvSpPr>
            <p:cNvPr id="140" name="Oval 139"/>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41" name="Straight Connector 140"/>
            <p:cNvCxnSpPr>
              <a:stCxn id="140" idx="1"/>
              <a:endCxn id="140"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2" name="Straight Connector 141"/>
            <p:cNvCxnSpPr>
              <a:stCxn id="140" idx="3"/>
              <a:endCxn id="140"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43" name="Group 142"/>
          <p:cNvGrpSpPr/>
          <p:nvPr/>
        </p:nvGrpSpPr>
        <p:grpSpPr>
          <a:xfrm>
            <a:off x="2816764" y="5486371"/>
            <a:ext cx="101735" cy="103205"/>
            <a:chOff x="5364163" y="4514594"/>
            <a:chExt cx="101735" cy="103205"/>
          </a:xfrm>
        </p:grpSpPr>
        <p:sp>
          <p:nvSpPr>
            <p:cNvPr id="144" name="Oval 143"/>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45" name="Straight Connector 144"/>
            <p:cNvCxnSpPr>
              <a:stCxn id="144" idx="1"/>
              <a:endCxn id="144"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6" name="Straight Connector 145"/>
            <p:cNvCxnSpPr>
              <a:stCxn id="144" idx="3"/>
              <a:endCxn id="144"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58" name="TextBox 157"/>
          <p:cNvSpPr txBox="1"/>
          <p:nvPr/>
        </p:nvSpPr>
        <p:spPr>
          <a:xfrm>
            <a:off x="2689105" y="4642545"/>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1</a:t>
            </a:r>
          </a:p>
        </p:txBody>
      </p:sp>
      <p:sp>
        <p:nvSpPr>
          <p:cNvPr id="159" name="TextBox 158"/>
          <p:cNvSpPr txBox="1"/>
          <p:nvPr/>
        </p:nvSpPr>
        <p:spPr>
          <a:xfrm>
            <a:off x="2682073" y="4939663"/>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2</a:t>
            </a:r>
          </a:p>
        </p:txBody>
      </p:sp>
      <p:sp>
        <p:nvSpPr>
          <p:cNvPr id="160" name="TextBox 159"/>
          <p:cNvSpPr txBox="1"/>
          <p:nvPr/>
        </p:nvSpPr>
        <p:spPr>
          <a:xfrm>
            <a:off x="2687831" y="5260775"/>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3</a:t>
            </a:r>
          </a:p>
        </p:txBody>
      </p:sp>
      <p:sp>
        <p:nvSpPr>
          <p:cNvPr id="161" name="TextBox 160"/>
          <p:cNvSpPr txBox="1"/>
          <p:nvPr/>
        </p:nvSpPr>
        <p:spPr>
          <a:xfrm>
            <a:off x="2694775" y="5595562"/>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4</a:t>
            </a:r>
          </a:p>
        </p:txBody>
      </p:sp>
      <p:cxnSp>
        <p:nvCxnSpPr>
          <p:cNvPr id="163" name="Straight Arrow Connector 162"/>
          <p:cNvCxnSpPr>
            <a:stCxn id="161" idx="0"/>
            <a:endCxn id="161" idx="0"/>
          </p:cNvCxnSpPr>
          <p:nvPr/>
        </p:nvCxnSpPr>
        <p:spPr bwMode="auto">
          <a:xfrm>
            <a:off x="2816764" y="5595562"/>
            <a:ext cx="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65" name="Straight Arrow Connector 164"/>
          <p:cNvCxnSpPr/>
          <p:nvPr/>
        </p:nvCxnSpPr>
        <p:spPr bwMode="auto">
          <a:xfrm flipV="1">
            <a:off x="2867631" y="5585314"/>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68" name="Straight Arrow Connector 167"/>
          <p:cNvCxnSpPr/>
          <p:nvPr/>
        </p:nvCxnSpPr>
        <p:spPr bwMode="auto">
          <a:xfrm flipV="1">
            <a:off x="2867631" y="5271925"/>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69" name="Straight Arrow Connector 168"/>
          <p:cNvCxnSpPr/>
          <p:nvPr/>
        </p:nvCxnSpPr>
        <p:spPr bwMode="auto">
          <a:xfrm flipV="1">
            <a:off x="2860687" y="4967431"/>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70" name="Straight Arrow Connector 169"/>
          <p:cNvCxnSpPr/>
          <p:nvPr/>
        </p:nvCxnSpPr>
        <p:spPr bwMode="auto">
          <a:xfrm flipV="1">
            <a:off x="2858399" y="4642545"/>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72" name="Straight Connector 171"/>
          <p:cNvCxnSpPr>
            <a:endCxn id="144" idx="2"/>
          </p:cNvCxnSpPr>
          <p:nvPr/>
        </p:nvCxnSpPr>
        <p:spPr bwMode="auto">
          <a:xfrm>
            <a:off x="2689102" y="5534463"/>
            <a:ext cx="127662" cy="351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79" name="Group 178"/>
          <p:cNvGrpSpPr/>
          <p:nvPr/>
        </p:nvGrpSpPr>
        <p:grpSpPr>
          <a:xfrm>
            <a:off x="2916929" y="5423158"/>
            <a:ext cx="324110" cy="222607"/>
            <a:chOff x="3250424" y="5561317"/>
            <a:chExt cx="324110" cy="222607"/>
          </a:xfrm>
        </p:grpSpPr>
        <p:grpSp>
          <p:nvGrpSpPr>
            <p:cNvPr id="155" name="Group 154"/>
            <p:cNvGrpSpPr/>
            <p:nvPr/>
          </p:nvGrpSpPr>
          <p:grpSpPr>
            <a:xfrm>
              <a:off x="3319336" y="5561317"/>
              <a:ext cx="255198" cy="222607"/>
              <a:chOff x="3251994" y="4617799"/>
              <a:chExt cx="255198" cy="222607"/>
            </a:xfrm>
          </p:grpSpPr>
          <p:sp>
            <p:nvSpPr>
              <p:cNvPr id="156" name="Isosceles Triangle 155"/>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57" name="TextBox 156"/>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76" name="Straight Connector 175"/>
            <p:cNvCxnSpPr/>
            <p:nvPr/>
          </p:nvCxnSpPr>
          <p:spPr bwMode="auto">
            <a:xfrm>
              <a:off x="3250424" y="5679286"/>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80" name="Group 179"/>
          <p:cNvGrpSpPr/>
          <p:nvPr/>
        </p:nvGrpSpPr>
        <p:grpSpPr>
          <a:xfrm>
            <a:off x="2925483" y="5111949"/>
            <a:ext cx="322540" cy="222607"/>
            <a:chOff x="3251994" y="5561317"/>
            <a:chExt cx="322540" cy="222607"/>
          </a:xfrm>
        </p:grpSpPr>
        <p:grpSp>
          <p:nvGrpSpPr>
            <p:cNvPr id="181" name="Group 180"/>
            <p:cNvGrpSpPr/>
            <p:nvPr/>
          </p:nvGrpSpPr>
          <p:grpSpPr>
            <a:xfrm>
              <a:off x="3319336" y="5561317"/>
              <a:ext cx="255198" cy="222607"/>
              <a:chOff x="3251994" y="4617799"/>
              <a:chExt cx="255198" cy="222607"/>
            </a:xfrm>
          </p:grpSpPr>
          <p:sp>
            <p:nvSpPr>
              <p:cNvPr id="183" name="Isosceles Triangle 182"/>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84" name="TextBox 183"/>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82" name="Straight Connector 181"/>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85" name="Group 184"/>
          <p:cNvGrpSpPr/>
          <p:nvPr/>
        </p:nvGrpSpPr>
        <p:grpSpPr>
          <a:xfrm>
            <a:off x="2912288" y="4810753"/>
            <a:ext cx="322540" cy="222607"/>
            <a:chOff x="3251994" y="5561317"/>
            <a:chExt cx="322540" cy="222607"/>
          </a:xfrm>
        </p:grpSpPr>
        <p:grpSp>
          <p:nvGrpSpPr>
            <p:cNvPr id="186" name="Group 185"/>
            <p:cNvGrpSpPr/>
            <p:nvPr/>
          </p:nvGrpSpPr>
          <p:grpSpPr>
            <a:xfrm>
              <a:off x="3319336" y="5561317"/>
              <a:ext cx="255198" cy="222607"/>
              <a:chOff x="3251994" y="4617799"/>
              <a:chExt cx="255198" cy="222607"/>
            </a:xfrm>
          </p:grpSpPr>
          <p:sp>
            <p:nvSpPr>
              <p:cNvPr id="188" name="Isosceles Triangle 187"/>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89" name="TextBox 188"/>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87" name="Straight Connector 186"/>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90" name="Group 189"/>
          <p:cNvGrpSpPr/>
          <p:nvPr/>
        </p:nvGrpSpPr>
        <p:grpSpPr>
          <a:xfrm>
            <a:off x="2913974" y="4479638"/>
            <a:ext cx="322540" cy="222607"/>
            <a:chOff x="3251994" y="5561317"/>
            <a:chExt cx="322540" cy="222607"/>
          </a:xfrm>
        </p:grpSpPr>
        <p:grpSp>
          <p:nvGrpSpPr>
            <p:cNvPr id="191" name="Group 190"/>
            <p:cNvGrpSpPr/>
            <p:nvPr/>
          </p:nvGrpSpPr>
          <p:grpSpPr>
            <a:xfrm>
              <a:off x="3319336" y="5561317"/>
              <a:ext cx="255198" cy="222607"/>
              <a:chOff x="3251994" y="4617799"/>
              <a:chExt cx="255198" cy="222607"/>
            </a:xfrm>
          </p:grpSpPr>
          <p:sp>
            <p:nvSpPr>
              <p:cNvPr id="193" name="Isosceles Triangle 192"/>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94" name="TextBox 193"/>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92" name="Straight Connector 191"/>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196" name="Straight Connector 195"/>
          <p:cNvCxnSpPr>
            <a:endCxn id="129" idx="2"/>
          </p:cNvCxnSpPr>
          <p:nvPr/>
        </p:nvCxnSpPr>
        <p:spPr bwMode="auto">
          <a:xfrm flipV="1">
            <a:off x="2689105" y="4590943"/>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flipV="1">
            <a:off x="2682073" y="4925570"/>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8" name="Straight Connector 197"/>
          <p:cNvCxnSpPr/>
          <p:nvPr/>
        </p:nvCxnSpPr>
        <p:spPr bwMode="auto">
          <a:xfrm flipV="1">
            <a:off x="2690357" y="5225028"/>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0" name="Straight Connector 199"/>
          <p:cNvCxnSpPr>
            <a:stCxn id="193" idx="0"/>
          </p:cNvCxnSpPr>
          <p:nvPr/>
        </p:nvCxnSpPr>
        <p:spPr bwMode="auto">
          <a:xfrm>
            <a:off x="3231989" y="4590942"/>
            <a:ext cx="231717" cy="4990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2" name="Straight Connector 201"/>
          <p:cNvCxnSpPr>
            <a:stCxn id="189" idx="3"/>
          </p:cNvCxnSpPr>
          <p:nvPr/>
        </p:nvCxnSpPr>
        <p:spPr bwMode="auto">
          <a:xfrm>
            <a:off x="3234828" y="4922058"/>
            <a:ext cx="228878" cy="16796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4" name="Straight Connector 203"/>
          <p:cNvCxnSpPr>
            <a:stCxn id="184" idx="3"/>
          </p:cNvCxnSpPr>
          <p:nvPr/>
        </p:nvCxnSpPr>
        <p:spPr bwMode="auto">
          <a:xfrm flipV="1">
            <a:off x="3248023" y="5090022"/>
            <a:ext cx="215683" cy="13323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6" name="Straight Connector 205"/>
          <p:cNvCxnSpPr>
            <a:stCxn id="157" idx="3"/>
          </p:cNvCxnSpPr>
          <p:nvPr/>
        </p:nvCxnSpPr>
        <p:spPr bwMode="auto">
          <a:xfrm flipV="1">
            <a:off x="3241039" y="5090022"/>
            <a:ext cx="222667" cy="44444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08" name="TextBox 207"/>
          <p:cNvSpPr txBox="1"/>
          <p:nvPr/>
        </p:nvSpPr>
        <p:spPr>
          <a:xfrm>
            <a:off x="-36131" y="4313854"/>
            <a:ext cx="561372" cy="261610"/>
          </a:xfrm>
          <a:prstGeom prst="rect">
            <a:avLst/>
          </a:prstGeom>
          <a:noFill/>
        </p:spPr>
        <p:txBody>
          <a:bodyPr wrap="none" rtlCol="0">
            <a:spAutoFit/>
          </a:bodyPr>
          <a:lstStyle/>
          <a:p>
            <a:r>
              <a:rPr lang="en-US" sz="1100" dirty="0"/>
              <a:t>Data1</a:t>
            </a:r>
          </a:p>
        </p:txBody>
      </p:sp>
      <p:sp>
        <p:nvSpPr>
          <p:cNvPr id="209" name="TextBox 208"/>
          <p:cNvSpPr txBox="1"/>
          <p:nvPr/>
        </p:nvSpPr>
        <p:spPr>
          <a:xfrm>
            <a:off x="-30605" y="5321432"/>
            <a:ext cx="561372" cy="261610"/>
          </a:xfrm>
          <a:prstGeom prst="rect">
            <a:avLst/>
          </a:prstGeom>
          <a:noFill/>
        </p:spPr>
        <p:txBody>
          <a:bodyPr wrap="none" rtlCol="0">
            <a:spAutoFit/>
          </a:bodyPr>
          <a:lstStyle/>
          <a:p>
            <a:r>
              <a:rPr lang="en-US" sz="1100" dirty="0"/>
              <a:t>Data2</a:t>
            </a:r>
          </a:p>
        </p:txBody>
      </p:sp>
      <p:grpSp>
        <p:nvGrpSpPr>
          <p:cNvPr id="212" name="Group 211"/>
          <p:cNvGrpSpPr/>
          <p:nvPr/>
        </p:nvGrpSpPr>
        <p:grpSpPr>
          <a:xfrm>
            <a:off x="2365937" y="5422317"/>
            <a:ext cx="324110" cy="222607"/>
            <a:chOff x="3250424" y="5561317"/>
            <a:chExt cx="324110" cy="222607"/>
          </a:xfrm>
        </p:grpSpPr>
        <p:grpSp>
          <p:nvGrpSpPr>
            <p:cNvPr id="213" name="Group 212"/>
            <p:cNvGrpSpPr/>
            <p:nvPr/>
          </p:nvGrpSpPr>
          <p:grpSpPr>
            <a:xfrm>
              <a:off x="3319336" y="5561317"/>
              <a:ext cx="255198" cy="222607"/>
              <a:chOff x="3251994" y="4617799"/>
              <a:chExt cx="255198" cy="222607"/>
            </a:xfrm>
          </p:grpSpPr>
          <p:sp>
            <p:nvSpPr>
              <p:cNvPr id="215" name="Isosceles Triangle 21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16" name="TextBox 21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14" name="Straight Connector 213"/>
            <p:cNvCxnSpPr/>
            <p:nvPr/>
          </p:nvCxnSpPr>
          <p:spPr bwMode="auto">
            <a:xfrm>
              <a:off x="3250424" y="5679286"/>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7" name="Group 216"/>
          <p:cNvGrpSpPr/>
          <p:nvPr/>
        </p:nvGrpSpPr>
        <p:grpSpPr>
          <a:xfrm>
            <a:off x="2374491" y="5111108"/>
            <a:ext cx="322540" cy="222607"/>
            <a:chOff x="3251994" y="5561317"/>
            <a:chExt cx="322540" cy="222607"/>
          </a:xfrm>
        </p:grpSpPr>
        <p:grpSp>
          <p:nvGrpSpPr>
            <p:cNvPr id="218" name="Group 217"/>
            <p:cNvGrpSpPr/>
            <p:nvPr/>
          </p:nvGrpSpPr>
          <p:grpSpPr>
            <a:xfrm>
              <a:off x="3319336" y="5561317"/>
              <a:ext cx="255198" cy="222607"/>
              <a:chOff x="3251994" y="4617799"/>
              <a:chExt cx="255198" cy="222607"/>
            </a:xfrm>
          </p:grpSpPr>
          <p:sp>
            <p:nvSpPr>
              <p:cNvPr id="220" name="Isosceles Triangle 219"/>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21" name="TextBox 220"/>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19" name="Straight Connector 218"/>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22" name="Group 221"/>
          <p:cNvGrpSpPr/>
          <p:nvPr/>
        </p:nvGrpSpPr>
        <p:grpSpPr>
          <a:xfrm>
            <a:off x="2361296" y="4809912"/>
            <a:ext cx="322540" cy="222607"/>
            <a:chOff x="3251994" y="5561317"/>
            <a:chExt cx="322540" cy="222607"/>
          </a:xfrm>
        </p:grpSpPr>
        <p:grpSp>
          <p:nvGrpSpPr>
            <p:cNvPr id="223" name="Group 222"/>
            <p:cNvGrpSpPr/>
            <p:nvPr/>
          </p:nvGrpSpPr>
          <p:grpSpPr>
            <a:xfrm>
              <a:off x="3319336" y="5561317"/>
              <a:ext cx="255198" cy="222607"/>
              <a:chOff x="3251994" y="4617799"/>
              <a:chExt cx="255198" cy="222607"/>
            </a:xfrm>
          </p:grpSpPr>
          <p:sp>
            <p:nvSpPr>
              <p:cNvPr id="225" name="Isosceles Triangle 22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26" name="TextBox 22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24" name="Straight Connector 223"/>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27" name="Group 226"/>
          <p:cNvGrpSpPr/>
          <p:nvPr/>
        </p:nvGrpSpPr>
        <p:grpSpPr>
          <a:xfrm>
            <a:off x="2362982" y="4478797"/>
            <a:ext cx="322540" cy="222607"/>
            <a:chOff x="3251994" y="5561317"/>
            <a:chExt cx="322540" cy="222607"/>
          </a:xfrm>
        </p:grpSpPr>
        <p:grpSp>
          <p:nvGrpSpPr>
            <p:cNvPr id="228" name="Group 227"/>
            <p:cNvGrpSpPr/>
            <p:nvPr/>
          </p:nvGrpSpPr>
          <p:grpSpPr>
            <a:xfrm>
              <a:off x="3319336" y="5561317"/>
              <a:ext cx="255198" cy="222607"/>
              <a:chOff x="3251994" y="4617799"/>
              <a:chExt cx="255198" cy="222607"/>
            </a:xfrm>
          </p:grpSpPr>
          <p:sp>
            <p:nvSpPr>
              <p:cNvPr id="230" name="Isosceles Triangle 229"/>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31" name="TextBox 230"/>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29" name="Straight Connector 228"/>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33" name="Group 232"/>
          <p:cNvGrpSpPr/>
          <p:nvPr/>
        </p:nvGrpSpPr>
        <p:grpSpPr>
          <a:xfrm>
            <a:off x="4183306" y="4996989"/>
            <a:ext cx="255198" cy="222607"/>
            <a:chOff x="3251994" y="4617799"/>
            <a:chExt cx="255198" cy="222607"/>
          </a:xfrm>
        </p:grpSpPr>
        <p:sp>
          <p:nvSpPr>
            <p:cNvPr id="235" name="Isosceles Triangle 23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36" name="TextBox 23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34" name="Straight Connector 233"/>
          <p:cNvCxnSpPr/>
          <p:nvPr/>
        </p:nvCxnSpPr>
        <p:spPr bwMode="auto">
          <a:xfrm>
            <a:off x="4137411" y="5106283"/>
            <a:ext cx="10766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4" name="Straight Connector 243"/>
          <p:cNvCxnSpPr>
            <a:stCxn id="236" idx="3"/>
          </p:cNvCxnSpPr>
          <p:nvPr/>
        </p:nvCxnSpPr>
        <p:spPr bwMode="auto">
          <a:xfrm flipV="1">
            <a:off x="4438504" y="5108291"/>
            <a:ext cx="199562" cy="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56" name="TextBox 255"/>
          <p:cNvSpPr txBox="1"/>
          <p:nvPr/>
        </p:nvSpPr>
        <p:spPr>
          <a:xfrm>
            <a:off x="5190513" y="5518119"/>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258" name="Rectangle 257"/>
          <p:cNvSpPr/>
          <p:nvPr/>
        </p:nvSpPr>
        <p:spPr bwMode="auto">
          <a:xfrm>
            <a:off x="5779855" y="4170005"/>
            <a:ext cx="924841" cy="1625612"/>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263" name="Straight Connector 262"/>
          <p:cNvCxnSpPr/>
          <p:nvPr/>
        </p:nvCxnSpPr>
        <p:spPr bwMode="auto">
          <a:xfrm>
            <a:off x="4867473" y="5641230"/>
            <a:ext cx="31592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72" name="Group 271"/>
          <p:cNvGrpSpPr/>
          <p:nvPr/>
        </p:nvGrpSpPr>
        <p:grpSpPr>
          <a:xfrm>
            <a:off x="6604737" y="4418317"/>
            <a:ext cx="780435" cy="436659"/>
            <a:chOff x="3227365" y="5561317"/>
            <a:chExt cx="342644" cy="222607"/>
          </a:xfrm>
        </p:grpSpPr>
        <p:sp>
          <p:nvSpPr>
            <p:cNvPr id="275" name="Isosceles Triangle 274"/>
            <p:cNvSpPr/>
            <p:nvPr/>
          </p:nvSpPr>
          <p:spPr bwMode="auto">
            <a:xfrm rot="5400000">
              <a:off x="3367040" y="5580955"/>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274" name="Straight Connector 273"/>
            <p:cNvCxnSpPr/>
            <p:nvPr/>
          </p:nvCxnSpPr>
          <p:spPr bwMode="auto">
            <a:xfrm>
              <a:off x="3227365" y="5676133"/>
              <a:ext cx="16245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90" name="Group 289"/>
          <p:cNvGrpSpPr/>
          <p:nvPr/>
        </p:nvGrpSpPr>
        <p:grpSpPr>
          <a:xfrm>
            <a:off x="6098343" y="4481679"/>
            <a:ext cx="101735" cy="103205"/>
            <a:chOff x="5364163" y="4514594"/>
            <a:chExt cx="101735" cy="103205"/>
          </a:xfrm>
        </p:grpSpPr>
        <p:sp>
          <p:nvSpPr>
            <p:cNvPr id="291" name="Oval 290"/>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92" name="Straight Connector 291"/>
            <p:cNvCxnSpPr>
              <a:stCxn id="291" idx="1"/>
              <a:endCxn id="291"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3" name="Straight Connector 292"/>
            <p:cNvCxnSpPr>
              <a:stCxn id="291" idx="3"/>
              <a:endCxn id="291"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295" name="Straight Arrow Connector 294"/>
          <p:cNvCxnSpPr/>
          <p:nvPr/>
        </p:nvCxnSpPr>
        <p:spPr bwMode="auto">
          <a:xfrm>
            <a:off x="6986528" y="4279947"/>
            <a:ext cx="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297" name="Straight Connector 296"/>
          <p:cNvCxnSpPr>
            <a:stCxn id="312" idx="3"/>
            <a:endCxn id="291" idx="2"/>
          </p:cNvCxnSpPr>
          <p:nvPr/>
        </p:nvCxnSpPr>
        <p:spPr bwMode="auto">
          <a:xfrm flipV="1">
            <a:off x="5632705" y="4533282"/>
            <a:ext cx="465638" cy="336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8" name="TextBox 297"/>
          <p:cNvSpPr txBox="1"/>
          <p:nvPr/>
        </p:nvSpPr>
        <p:spPr>
          <a:xfrm>
            <a:off x="5886429" y="4170005"/>
            <a:ext cx="901111" cy="261610"/>
          </a:xfrm>
          <a:prstGeom prst="rect">
            <a:avLst/>
          </a:prstGeom>
          <a:noFill/>
        </p:spPr>
        <p:txBody>
          <a:bodyPr wrap="square" rtlCol="0">
            <a:spAutoFit/>
          </a:bodyPr>
          <a:lstStyle/>
          <a:p>
            <a:r>
              <a:rPr lang="en-US" sz="1100" dirty="0"/>
              <a:t>Up </a:t>
            </a:r>
            <a:r>
              <a:rPr lang="en-US" sz="1100" dirty="0" err="1"/>
              <a:t>Conv</a:t>
            </a:r>
            <a:endParaRPr lang="en-US" sz="1100" dirty="0"/>
          </a:p>
        </p:txBody>
      </p:sp>
      <p:sp>
        <p:nvSpPr>
          <p:cNvPr id="303" name="Rectangle 302"/>
          <p:cNvSpPr/>
          <p:nvPr/>
        </p:nvSpPr>
        <p:spPr bwMode="auto">
          <a:xfrm>
            <a:off x="4540548" y="4389904"/>
            <a:ext cx="329988" cy="131629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304" name="TextBox 303"/>
          <p:cNvSpPr txBox="1"/>
          <p:nvPr/>
        </p:nvSpPr>
        <p:spPr>
          <a:xfrm>
            <a:off x="4462713" y="4951522"/>
            <a:ext cx="484428" cy="261610"/>
          </a:xfrm>
          <a:prstGeom prst="rect">
            <a:avLst/>
          </a:prstGeom>
          <a:noFill/>
        </p:spPr>
        <p:txBody>
          <a:bodyPr wrap="none" rtlCol="0">
            <a:spAutoFit/>
          </a:bodyPr>
          <a:lstStyle/>
          <a:p>
            <a:r>
              <a:rPr lang="en-US" sz="1050" dirty="0">
                <a:solidFill>
                  <a:schemeClr val="bg1"/>
                </a:solidFill>
              </a:rPr>
              <a:t>DPD</a:t>
            </a:r>
          </a:p>
        </p:txBody>
      </p:sp>
      <p:cxnSp>
        <p:nvCxnSpPr>
          <p:cNvPr id="309" name="Straight Connector 308"/>
          <p:cNvCxnSpPr/>
          <p:nvPr/>
        </p:nvCxnSpPr>
        <p:spPr bwMode="auto">
          <a:xfrm flipV="1">
            <a:off x="4870536" y="5379404"/>
            <a:ext cx="31285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1" name="Straight Connector 310"/>
          <p:cNvCxnSpPr/>
          <p:nvPr/>
        </p:nvCxnSpPr>
        <p:spPr bwMode="auto">
          <a:xfrm flipV="1">
            <a:off x="4870536" y="4799582"/>
            <a:ext cx="312857"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a:off x="4870536" y="4536647"/>
            <a:ext cx="312857" cy="48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15" name="Group 314"/>
          <p:cNvGrpSpPr/>
          <p:nvPr/>
        </p:nvGrpSpPr>
        <p:grpSpPr>
          <a:xfrm>
            <a:off x="6102578" y="4742572"/>
            <a:ext cx="101735" cy="103205"/>
            <a:chOff x="5364163" y="4514594"/>
            <a:chExt cx="101735" cy="103205"/>
          </a:xfrm>
        </p:grpSpPr>
        <p:sp>
          <p:nvSpPr>
            <p:cNvPr id="316" name="Oval 31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17" name="Straight Connector 316"/>
            <p:cNvCxnSpPr>
              <a:stCxn id="316" idx="1"/>
              <a:endCxn id="31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8" name="Straight Connector 317"/>
            <p:cNvCxnSpPr>
              <a:stCxn id="316" idx="3"/>
              <a:endCxn id="31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19" name="Straight Connector 318"/>
          <p:cNvCxnSpPr>
            <a:stCxn id="310" idx="3"/>
            <a:endCxn id="316" idx="2"/>
          </p:cNvCxnSpPr>
          <p:nvPr/>
        </p:nvCxnSpPr>
        <p:spPr bwMode="auto">
          <a:xfrm flipV="1">
            <a:off x="5634642" y="4794175"/>
            <a:ext cx="467936" cy="493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22" name="Group 321"/>
          <p:cNvGrpSpPr/>
          <p:nvPr/>
        </p:nvGrpSpPr>
        <p:grpSpPr>
          <a:xfrm>
            <a:off x="6106770" y="5315698"/>
            <a:ext cx="101735" cy="103205"/>
            <a:chOff x="5364163" y="4514594"/>
            <a:chExt cx="101735" cy="103205"/>
          </a:xfrm>
        </p:grpSpPr>
        <p:sp>
          <p:nvSpPr>
            <p:cNvPr id="323" name="Oval 322"/>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24" name="Straight Connector 323"/>
            <p:cNvCxnSpPr>
              <a:stCxn id="323" idx="1"/>
              <a:endCxn id="323"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p:cNvCxnSpPr>
              <a:stCxn id="323" idx="3"/>
              <a:endCxn id="323"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26" name="Straight Connector 325"/>
          <p:cNvCxnSpPr>
            <a:endCxn id="323" idx="2"/>
          </p:cNvCxnSpPr>
          <p:nvPr/>
        </p:nvCxnSpPr>
        <p:spPr bwMode="auto">
          <a:xfrm flipV="1">
            <a:off x="5641132" y="5367301"/>
            <a:ext cx="465638" cy="3364"/>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27" name="Group 326"/>
          <p:cNvGrpSpPr/>
          <p:nvPr/>
        </p:nvGrpSpPr>
        <p:grpSpPr>
          <a:xfrm>
            <a:off x="6111005" y="5576591"/>
            <a:ext cx="101735" cy="103205"/>
            <a:chOff x="5364163" y="4514594"/>
            <a:chExt cx="101735" cy="103205"/>
          </a:xfrm>
        </p:grpSpPr>
        <p:sp>
          <p:nvSpPr>
            <p:cNvPr id="328" name="Oval 327"/>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29" name="Straight Connector 328"/>
            <p:cNvCxnSpPr>
              <a:stCxn id="328" idx="1"/>
              <a:endCxn id="328"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a:stCxn id="328" idx="3"/>
              <a:endCxn id="328"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31" name="Straight Connector 330"/>
          <p:cNvCxnSpPr>
            <a:endCxn id="328" idx="2"/>
          </p:cNvCxnSpPr>
          <p:nvPr/>
        </p:nvCxnSpPr>
        <p:spPr bwMode="auto">
          <a:xfrm flipV="1">
            <a:off x="5643069" y="5628194"/>
            <a:ext cx="467936" cy="493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36" name="Group 335"/>
          <p:cNvGrpSpPr/>
          <p:nvPr/>
        </p:nvGrpSpPr>
        <p:grpSpPr>
          <a:xfrm>
            <a:off x="5808845" y="4993334"/>
            <a:ext cx="217993" cy="197815"/>
            <a:chOff x="6443663" y="4241021"/>
            <a:chExt cx="217993" cy="197815"/>
          </a:xfrm>
        </p:grpSpPr>
        <p:sp>
          <p:nvSpPr>
            <p:cNvPr id="334" name="Oval 333"/>
            <p:cNvSpPr/>
            <p:nvPr/>
          </p:nvSpPr>
          <p:spPr bwMode="auto">
            <a:xfrm>
              <a:off x="6443663" y="4241021"/>
              <a:ext cx="217993" cy="19781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35" name="Freeform 334"/>
            <p:cNvSpPr/>
            <p:nvPr/>
          </p:nvSpPr>
          <p:spPr bwMode="auto">
            <a:xfrm>
              <a:off x="6482142" y="4295739"/>
              <a:ext cx="129026"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363" name="Group 362"/>
          <p:cNvGrpSpPr/>
          <p:nvPr/>
        </p:nvGrpSpPr>
        <p:grpSpPr>
          <a:xfrm>
            <a:off x="6200099" y="4535226"/>
            <a:ext cx="86623" cy="272356"/>
            <a:chOff x="7039705" y="4673400"/>
            <a:chExt cx="86623" cy="272356"/>
          </a:xfrm>
        </p:grpSpPr>
        <p:cxnSp>
          <p:nvCxnSpPr>
            <p:cNvPr id="333" name="Straight Connector 332"/>
            <p:cNvCxnSpPr/>
            <p:nvPr/>
          </p:nvCxnSpPr>
          <p:spPr bwMode="auto">
            <a:xfrm flipV="1">
              <a:off x="7041801" y="4673400"/>
              <a:ext cx="8452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8" name="Straight Connector 337"/>
            <p:cNvCxnSpPr/>
            <p:nvPr/>
          </p:nvCxnSpPr>
          <p:spPr bwMode="auto">
            <a:xfrm>
              <a:off x="7039705" y="4936197"/>
              <a:ext cx="802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0" name="Straight Connector 339"/>
            <p:cNvCxnSpPr/>
            <p:nvPr/>
          </p:nvCxnSpPr>
          <p:spPr bwMode="auto">
            <a:xfrm>
              <a:off x="7119996" y="4675304"/>
              <a:ext cx="0" cy="27045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342" name="Group 341"/>
          <p:cNvGrpSpPr/>
          <p:nvPr/>
        </p:nvGrpSpPr>
        <p:grpSpPr>
          <a:xfrm>
            <a:off x="6210622" y="5367289"/>
            <a:ext cx="84527" cy="270452"/>
            <a:chOff x="7048111" y="4783390"/>
            <a:chExt cx="84527" cy="270452"/>
          </a:xfrm>
        </p:grpSpPr>
        <p:cxnSp>
          <p:nvCxnSpPr>
            <p:cNvPr id="343" name="Straight Connector 342"/>
            <p:cNvCxnSpPr/>
            <p:nvPr/>
          </p:nvCxnSpPr>
          <p:spPr bwMode="auto">
            <a:xfrm flipV="1">
              <a:off x="7048111" y="4783390"/>
              <a:ext cx="8452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4" name="Straight Connector 343"/>
            <p:cNvCxnSpPr/>
            <p:nvPr/>
          </p:nvCxnSpPr>
          <p:spPr bwMode="auto">
            <a:xfrm>
              <a:off x="7052346" y="5044283"/>
              <a:ext cx="802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5" name="Straight Connector 344"/>
            <p:cNvCxnSpPr/>
            <p:nvPr/>
          </p:nvCxnSpPr>
          <p:spPr bwMode="auto">
            <a:xfrm>
              <a:off x="7132637" y="4783390"/>
              <a:ext cx="0" cy="27045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49" name="Isosceles Triangle 348"/>
          <p:cNvSpPr/>
          <p:nvPr/>
        </p:nvSpPr>
        <p:spPr bwMode="auto">
          <a:xfrm rot="5400000">
            <a:off x="6401768" y="4556283"/>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48" name="Straight Connector 347"/>
          <p:cNvCxnSpPr/>
          <p:nvPr/>
        </p:nvCxnSpPr>
        <p:spPr bwMode="auto">
          <a:xfrm>
            <a:off x="6286722" y="4651461"/>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2" name="Straight Arrow Connector 351"/>
          <p:cNvCxnSpPr/>
          <p:nvPr/>
        </p:nvCxnSpPr>
        <p:spPr bwMode="auto">
          <a:xfrm flipV="1">
            <a:off x="6366309" y="4499728"/>
            <a:ext cx="249103" cy="33093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nvGrpSpPr>
          <p:cNvPr id="354" name="Group 353"/>
          <p:cNvGrpSpPr/>
          <p:nvPr/>
        </p:nvGrpSpPr>
        <p:grpSpPr>
          <a:xfrm>
            <a:off x="6613164" y="5255589"/>
            <a:ext cx="780435" cy="436659"/>
            <a:chOff x="3227365" y="5561317"/>
            <a:chExt cx="342644" cy="222607"/>
          </a:xfrm>
        </p:grpSpPr>
        <p:sp>
          <p:nvSpPr>
            <p:cNvPr id="355" name="Isosceles Triangle 354"/>
            <p:cNvSpPr/>
            <p:nvPr/>
          </p:nvSpPr>
          <p:spPr bwMode="auto">
            <a:xfrm rot="5400000">
              <a:off x="3367040" y="5580955"/>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56" name="Straight Connector 355"/>
            <p:cNvCxnSpPr/>
            <p:nvPr/>
          </p:nvCxnSpPr>
          <p:spPr bwMode="auto">
            <a:xfrm>
              <a:off x="3227365" y="5676133"/>
              <a:ext cx="16245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58" name="Isosceles Triangle 357"/>
          <p:cNvSpPr/>
          <p:nvPr/>
        </p:nvSpPr>
        <p:spPr bwMode="auto">
          <a:xfrm rot="5400000">
            <a:off x="6413094" y="5382153"/>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59" name="Straight Connector 358"/>
          <p:cNvCxnSpPr/>
          <p:nvPr/>
        </p:nvCxnSpPr>
        <p:spPr bwMode="auto">
          <a:xfrm>
            <a:off x="6298048" y="5477331"/>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0" name="Straight Arrow Connector 359"/>
          <p:cNvCxnSpPr/>
          <p:nvPr/>
        </p:nvCxnSpPr>
        <p:spPr bwMode="auto">
          <a:xfrm flipV="1">
            <a:off x="6377635" y="5325598"/>
            <a:ext cx="249103" cy="33093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365" name="Straight Connector 364"/>
          <p:cNvCxnSpPr/>
          <p:nvPr/>
        </p:nvCxnSpPr>
        <p:spPr bwMode="auto">
          <a:xfrm flipV="1">
            <a:off x="5918285" y="4665195"/>
            <a:ext cx="0" cy="32623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5" name="Straight Arrow Connector 374"/>
          <p:cNvCxnSpPr/>
          <p:nvPr/>
        </p:nvCxnSpPr>
        <p:spPr bwMode="auto">
          <a:xfrm>
            <a:off x="6144975" y="4580912"/>
            <a:ext cx="4235" cy="157688"/>
          </a:xfrm>
          <a:prstGeom prst="straightConnector1">
            <a:avLst/>
          </a:prstGeom>
          <a:solidFill>
            <a:schemeClr val="accent1"/>
          </a:solidFill>
          <a:ln w="12700" cap="flat" cmpd="sng" algn="ctr">
            <a:solidFill>
              <a:schemeClr val="tx1"/>
            </a:solidFill>
            <a:prstDash val="solid"/>
            <a:round/>
            <a:headEnd type="arrow" w="sm" len="sm"/>
            <a:tailEnd type="arrow" w="sm" len="sm"/>
          </a:ln>
          <a:effectLst/>
        </p:spPr>
      </p:cxnSp>
      <p:cxnSp>
        <p:nvCxnSpPr>
          <p:cNvPr id="378" name="Straight Arrow Connector 377"/>
          <p:cNvCxnSpPr/>
          <p:nvPr/>
        </p:nvCxnSpPr>
        <p:spPr bwMode="auto">
          <a:xfrm>
            <a:off x="6157637" y="5418903"/>
            <a:ext cx="4235" cy="157688"/>
          </a:xfrm>
          <a:prstGeom prst="straightConnector1">
            <a:avLst/>
          </a:prstGeom>
          <a:solidFill>
            <a:schemeClr val="accent1"/>
          </a:solidFill>
          <a:ln w="12700" cap="flat" cmpd="sng" algn="ctr">
            <a:solidFill>
              <a:schemeClr val="tx1"/>
            </a:solidFill>
            <a:prstDash val="solid"/>
            <a:round/>
            <a:headEnd type="arrow" w="sm" len="sm"/>
            <a:tailEnd type="arrow" w="sm" len="sm"/>
          </a:ln>
          <a:effectLst/>
        </p:spPr>
      </p:cxnSp>
      <p:cxnSp>
        <p:nvCxnSpPr>
          <p:cNvPr id="381" name="Straight Connector 380"/>
          <p:cNvCxnSpPr/>
          <p:nvPr/>
        </p:nvCxnSpPr>
        <p:spPr bwMode="auto">
          <a:xfrm>
            <a:off x="5918285" y="4665195"/>
            <a:ext cx="23092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2" name="Straight Connector 381"/>
          <p:cNvCxnSpPr/>
          <p:nvPr/>
        </p:nvCxnSpPr>
        <p:spPr bwMode="auto">
          <a:xfrm>
            <a:off x="5917841" y="5497747"/>
            <a:ext cx="249427" cy="61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3" name="Straight Connector 382"/>
          <p:cNvCxnSpPr>
            <a:endCxn id="334" idx="4"/>
          </p:cNvCxnSpPr>
          <p:nvPr/>
        </p:nvCxnSpPr>
        <p:spPr bwMode="auto">
          <a:xfrm flipV="1">
            <a:off x="5917841" y="5191149"/>
            <a:ext cx="1" cy="31605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00" name="Group 499"/>
          <p:cNvGrpSpPr/>
          <p:nvPr/>
        </p:nvGrpSpPr>
        <p:grpSpPr>
          <a:xfrm>
            <a:off x="8099791" y="4811626"/>
            <a:ext cx="351692" cy="506245"/>
            <a:chOff x="7720044" y="4811626"/>
            <a:chExt cx="351692" cy="506245"/>
          </a:xfrm>
        </p:grpSpPr>
        <p:sp>
          <p:nvSpPr>
            <p:cNvPr id="398" name="Rectangle 397"/>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1" name="Freeform 400"/>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2" name="Freeform 401"/>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5" name="Freeform 404"/>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407" name="Straight Connector 406"/>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0" name="Straight Connector 409"/>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501" name="Group 500"/>
          <p:cNvGrpSpPr/>
          <p:nvPr/>
        </p:nvGrpSpPr>
        <p:grpSpPr>
          <a:xfrm>
            <a:off x="8455413" y="4530926"/>
            <a:ext cx="650414" cy="542535"/>
            <a:chOff x="8455413" y="4530926"/>
            <a:chExt cx="650414" cy="542535"/>
          </a:xfrm>
        </p:grpSpPr>
        <p:cxnSp>
          <p:nvCxnSpPr>
            <p:cNvPr id="420" name="Straight Connector 419"/>
            <p:cNvCxnSpPr/>
            <p:nvPr/>
          </p:nvCxnSpPr>
          <p:spPr bwMode="auto">
            <a:xfrm>
              <a:off x="8455413" y="5055883"/>
              <a:ext cx="438241" cy="693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2" name="Straight Connector 421"/>
            <p:cNvCxnSpPr/>
            <p:nvPr/>
          </p:nvCxnSpPr>
          <p:spPr bwMode="auto">
            <a:xfrm>
              <a:off x="8893654" y="4530926"/>
              <a:ext cx="0" cy="54253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4" name="Straight Connector 423"/>
            <p:cNvCxnSpPr/>
            <p:nvPr/>
          </p:nvCxnSpPr>
          <p:spPr bwMode="auto">
            <a:xfrm>
              <a:off x="8674533" y="4560904"/>
              <a:ext cx="219121" cy="26089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6" name="Straight Connector 425"/>
            <p:cNvCxnSpPr/>
            <p:nvPr/>
          </p:nvCxnSpPr>
          <p:spPr bwMode="auto">
            <a:xfrm flipH="1">
              <a:off x="8893654" y="4576018"/>
              <a:ext cx="212173" cy="236305"/>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35" name="Rectangle 434"/>
          <p:cNvSpPr/>
          <p:nvPr/>
        </p:nvSpPr>
        <p:spPr bwMode="auto">
          <a:xfrm>
            <a:off x="650655" y="4487159"/>
            <a:ext cx="433388" cy="1154852"/>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249" name="TextBox 248"/>
          <p:cNvSpPr txBox="1"/>
          <p:nvPr/>
        </p:nvSpPr>
        <p:spPr>
          <a:xfrm>
            <a:off x="587468" y="4904026"/>
            <a:ext cx="579005" cy="215444"/>
          </a:xfrm>
          <a:prstGeom prst="rect">
            <a:avLst/>
          </a:prstGeom>
          <a:noFill/>
          <a:ln>
            <a:noFill/>
          </a:ln>
        </p:spPr>
        <p:txBody>
          <a:bodyPr wrap="none" rtlCol="0">
            <a:spAutoFit/>
          </a:bodyPr>
          <a:lstStyle/>
          <a:p>
            <a:r>
              <a:rPr lang="en-US" sz="800" dirty="0">
                <a:solidFill>
                  <a:schemeClr val="bg1"/>
                </a:solidFill>
              </a:rPr>
              <a:t>CPRI I/F</a:t>
            </a:r>
          </a:p>
        </p:txBody>
      </p:sp>
      <p:sp>
        <p:nvSpPr>
          <p:cNvPr id="450" name="TextBox 449"/>
          <p:cNvSpPr txBox="1"/>
          <p:nvPr/>
        </p:nvSpPr>
        <p:spPr>
          <a:xfrm>
            <a:off x="3591824" y="4980755"/>
            <a:ext cx="556563" cy="215444"/>
          </a:xfrm>
          <a:prstGeom prst="rect">
            <a:avLst/>
          </a:prstGeom>
          <a:solidFill>
            <a:srgbClr val="FFC000"/>
          </a:solidFill>
          <a:ln>
            <a:solidFill>
              <a:schemeClr val="tx1"/>
            </a:solidFill>
          </a:ln>
        </p:spPr>
        <p:txBody>
          <a:bodyPr wrap="none" rtlCol="0">
            <a:spAutoFit/>
          </a:bodyPr>
          <a:lstStyle/>
          <a:p>
            <a:r>
              <a:rPr lang="en-US" sz="800" dirty="0">
                <a:solidFill>
                  <a:schemeClr val="bg1"/>
                </a:solidFill>
              </a:rPr>
              <a:t>Clipping</a:t>
            </a:r>
          </a:p>
        </p:txBody>
      </p:sp>
      <p:cxnSp>
        <p:nvCxnSpPr>
          <p:cNvPr id="453" name="Straight Connector 452"/>
          <p:cNvCxnSpPr>
            <a:endCxn id="450" idx="1"/>
          </p:cNvCxnSpPr>
          <p:nvPr/>
        </p:nvCxnSpPr>
        <p:spPr bwMode="auto">
          <a:xfrm flipV="1">
            <a:off x="3463706" y="5088477"/>
            <a:ext cx="128118" cy="154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57" name="Freeform 456"/>
          <p:cNvSpPr/>
          <p:nvPr/>
        </p:nvSpPr>
        <p:spPr bwMode="auto">
          <a:xfrm>
            <a:off x="3510709" y="4104252"/>
            <a:ext cx="5059550" cy="2687986"/>
          </a:xfrm>
          <a:custGeom>
            <a:avLst/>
            <a:gdLst>
              <a:gd name="connsiteX0" fmla="*/ 0 w 4631635"/>
              <a:gd name="connsiteY0" fmla="*/ 1818861 h 1818861"/>
              <a:gd name="connsiteX1" fmla="*/ 19879 w 4631635"/>
              <a:gd name="connsiteY1" fmla="*/ 0 h 1818861"/>
              <a:gd name="connsiteX2" fmla="*/ 4631635 w 4631635"/>
              <a:gd name="connsiteY2" fmla="*/ 19878 h 1818861"/>
              <a:gd name="connsiteX3" fmla="*/ 4631635 w 4631635"/>
              <a:gd name="connsiteY3" fmla="*/ 1808921 h 1818861"/>
              <a:gd name="connsiteX4" fmla="*/ 0 w 4631635"/>
              <a:gd name="connsiteY4" fmla="*/ 1818861 h 1818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635" h="1818861">
                <a:moveTo>
                  <a:pt x="0" y="1818861"/>
                </a:moveTo>
                <a:lnTo>
                  <a:pt x="19879" y="0"/>
                </a:lnTo>
                <a:lnTo>
                  <a:pt x="4631635" y="19878"/>
                </a:lnTo>
                <a:lnTo>
                  <a:pt x="4631635" y="1808921"/>
                </a:lnTo>
                <a:lnTo>
                  <a:pt x="0" y="1818861"/>
                </a:lnTo>
                <a:close/>
              </a:path>
            </a:pathLst>
          </a:custGeom>
          <a:noFill/>
          <a:ln w="12700" cap="flat" cmpd="sng" algn="ctr">
            <a:solidFill>
              <a:srgbClr val="FF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58" name="Freeform 457"/>
          <p:cNvSpPr/>
          <p:nvPr/>
        </p:nvSpPr>
        <p:spPr bwMode="auto">
          <a:xfrm>
            <a:off x="437115" y="4264097"/>
            <a:ext cx="3001191" cy="493589"/>
          </a:xfrm>
          <a:custGeom>
            <a:avLst/>
            <a:gdLst>
              <a:gd name="connsiteX0" fmla="*/ 0 w 4631635"/>
              <a:gd name="connsiteY0" fmla="*/ 1818861 h 1818861"/>
              <a:gd name="connsiteX1" fmla="*/ 19879 w 4631635"/>
              <a:gd name="connsiteY1" fmla="*/ 0 h 1818861"/>
              <a:gd name="connsiteX2" fmla="*/ 4631635 w 4631635"/>
              <a:gd name="connsiteY2" fmla="*/ 19878 h 1818861"/>
              <a:gd name="connsiteX3" fmla="*/ 4631635 w 4631635"/>
              <a:gd name="connsiteY3" fmla="*/ 1808921 h 1818861"/>
              <a:gd name="connsiteX4" fmla="*/ 0 w 4631635"/>
              <a:gd name="connsiteY4" fmla="*/ 1818861 h 1818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635" h="1818861">
                <a:moveTo>
                  <a:pt x="0" y="1818861"/>
                </a:moveTo>
                <a:lnTo>
                  <a:pt x="19879" y="0"/>
                </a:lnTo>
                <a:lnTo>
                  <a:pt x="4631635" y="19878"/>
                </a:lnTo>
                <a:lnTo>
                  <a:pt x="4631635" y="1808921"/>
                </a:lnTo>
                <a:lnTo>
                  <a:pt x="0" y="1818861"/>
                </a:lnTo>
                <a:close/>
              </a:path>
            </a:pathLst>
          </a:custGeom>
          <a:noFill/>
          <a:ln w="12700" cap="flat" cmpd="sng" algn="ctr">
            <a:solidFill>
              <a:srgbClr val="FF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461" name="Rectangle 460"/>
          <p:cNvSpPr/>
          <p:nvPr/>
        </p:nvSpPr>
        <p:spPr bwMode="auto">
          <a:xfrm>
            <a:off x="5688013" y="6199180"/>
            <a:ext cx="1045673" cy="549490"/>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462" name="TextBox 461"/>
          <p:cNvSpPr txBox="1"/>
          <p:nvPr/>
        </p:nvSpPr>
        <p:spPr>
          <a:xfrm>
            <a:off x="5992162" y="4946465"/>
            <a:ext cx="853745" cy="276999"/>
          </a:xfrm>
          <a:prstGeom prst="rect">
            <a:avLst/>
          </a:prstGeom>
          <a:noFill/>
        </p:spPr>
        <p:txBody>
          <a:bodyPr wrap="square" rtlCol="0">
            <a:spAutoFit/>
          </a:bodyPr>
          <a:lstStyle/>
          <a:p>
            <a:r>
              <a:rPr lang="en-US" sz="1200" dirty="0"/>
              <a:t>TX LO</a:t>
            </a:r>
            <a:endParaRPr lang="en-US" baseline="-25000" dirty="0"/>
          </a:p>
        </p:txBody>
      </p:sp>
      <p:sp>
        <p:nvSpPr>
          <p:cNvPr id="464" name="TextBox 463"/>
          <p:cNvSpPr txBox="1"/>
          <p:nvPr/>
        </p:nvSpPr>
        <p:spPr>
          <a:xfrm>
            <a:off x="5404918" y="4873213"/>
            <a:ext cx="349776" cy="400110"/>
          </a:xfrm>
          <a:prstGeom prst="rect">
            <a:avLst/>
          </a:prstGeom>
          <a:noFill/>
        </p:spPr>
        <p:txBody>
          <a:bodyPr wrap="none" rtlCol="0">
            <a:spAutoFit/>
          </a:bodyPr>
          <a:lstStyle/>
          <a:p>
            <a:r>
              <a:rPr lang="en-US" dirty="0">
                <a:solidFill>
                  <a:schemeClr val="bg1"/>
                </a:solidFill>
              </a:rPr>
              <a:t>f</a:t>
            </a:r>
            <a:r>
              <a:rPr lang="en-US" baseline="-25000" dirty="0">
                <a:solidFill>
                  <a:schemeClr val="bg1"/>
                </a:solidFill>
              </a:rPr>
              <a:t>0</a:t>
            </a:r>
          </a:p>
        </p:txBody>
      </p:sp>
      <p:grpSp>
        <p:nvGrpSpPr>
          <p:cNvPr id="465" name="Group 464"/>
          <p:cNvGrpSpPr/>
          <p:nvPr/>
        </p:nvGrpSpPr>
        <p:grpSpPr>
          <a:xfrm>
            <a:off x="6298004" y="6314188"/>
            <a:ext cx="101735" cy="103205"/>
            <a:chOff x="5364163" y="4514594"/>
            <a:chExt cx="101735" cy="103205"/>
          </a:xfrm>
        </p:grpSpPr>
        <p:sp>
          <p:nvSpPr>
            <p:cNvPr id="466" name="Oval 46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467" name="Straight Connector 466"/>
            <p:cNvCxnSpPr>
              <a:stCxn id="466" idx="1"/>
              <a:endCxn id="46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8" name="Straight Connector 467"/>
            <p:cNvCxnSpPr>
              <a:stCxn id="466" idx="3"/>
              <a:endCxn id="46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70" name="TextBox 469"/>
          <p:cNvSpPr txBox="1"/>
          <p:nvPr/>
        </p:nvSpPr>
        <p:spPr>
          <a:xfrm>
            <a:off x="5744503" y="6242681"/>
            <a:ext cx="455575" cy="246221"/>
          </a:xfrm>
          <a:prstGeom prst="rect">
            <a:avLst/>
          </a:prstGeom>
          <a:solidFill>
            <a:srgbClr val="FFC000"/>
          </a:solidFill>
          <a:ln>
            <a:solidFill>
              <a:schemeClr val="tx1"/>
            </a:solidFill>
          </a:ln>
        </p:spPr>
        <p:txBody>
          <a:bodyPr wrap="square" rtlCol="0">
            <a:spAutoFit/>
          </a:bodyPr>
          <a:lstStyle/>
          <a:p>
            <a:r>
              <a:rPr lang="en-US" sz="1000" dirty="0">
                <a:solidFill>
                  <a:schemeClr val="bg1"/>
                </a:solidFill>
              </a:rPr>
              <a:t>ADC</a:t>
            </a:r>
          </a:p>
        </p:txBody>
      </p:sp>
      <p:sp>
        <p:nvSpPr>
          <p:cNvPr id="472" name="TextBox 471"/>
          <p:cNvSpPr txBox="1"/>
          <p:nvPr/>
        </p:nvSpPr>
        <p:spPr>
          <a:xfrm>
            <a:off x="5201620" y="6045293"/>
            <a:ext cx="372218" cy="200055"/>
          </a:xfrm>
          <a:prstGeom prst="rect">
            <a:avLst/>
          </a:prstGeom>
          <a:solidFill>
            <a:srgbClr val="FFC000"/>
          </a:solidFill>
          <a:ln>
            <a:solidFill>
              <a:schemeClr val="tx1"/>
            </a:solidFill>
          </a:ln>
        </p:spPr>
        <p:txBody>
          <a:bodyPr wrap="none" rtlCol="0">
            <a:spAutoFit/>
          </a:bodyPr>
          <a:lstStyle/>
          <a:p>
            <a:r>
              <a:rPr lang="en-US" sz="700" dirty="0">
                <a:solidFill>
                  <a:schemeClr val="bg1"/>
                </a:solidFill>
              </a:rPr>
              <a:t>DAC</a:t>
            </a:r>
          </a:p>
        </p:txBody>
      </p:sp>
      <p:sp>
        <p:nvSpPr>
          <p:cNvPr id="473" name="TextBox 472"/>
          <p:cNvSpPr txBox="1"/>
          <p:nvPr/>
        </p:nvSpPr>
        <p:spPr>
          <a:xfrm>
            <a:off x="5201620" y="5814246"/>
            <a:ext cx="372218" cy="200055"/>
          </a:xfrm>
          <a:prstGeom prst="rect">
            <a:avLst/>
          </a:prstGeom>
          <a:solidFill>
            <a:srgbClr val="FFC000"/>
          </a:solidFill>
          <a:ln>
            <a:solidFill>
              <a:schemeClr val="tx1"/>
            </a:solidFill>
          </a:ln>
        </p:spPr>
        <p:txBody>
          <a:bodyPr wrap="none" rtlCol="0">
            <a:spAutoFit/>
          </a:bodyPr>
          <a:lstStyle/>
          <a:p>
            <a:r>
              <a:rPr lang="en-US" sz="700" dirty="0">
                <a:solidFill>
                  <a:schemeClr val="bg1"/>
                </a:solidFill>
              </a:rPr>
              <a:t>DAC</a:t>
            </a:r>
          </a:p>
        </p:txBody>
      </p:sp>
      <p:cxnSp>
        <p:nvCxnSpPr>
          <p:cNvPr id="475" name="Straight Connector 474"/>
          <p:cNvCxnSpPr>
            <a:endCxn id="473" idx="1"/>
          </p:cNvCxnSpPr>
          <p:nvPr/>
        </p:nvCxnSpPr>
        <p:spPr bwMode="auto">
          <a:xfrm>
            <a:off x="4898036" y="5914273"/>
            <a:ext cx="30358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6" name="Straight Connector 475"/>
          <p:cNvCxnSpPr/>
          <p:nvPr/>
        </p:nvCxnSpPr>
        <p:spPr bwMode="auto">
          <a:xfrm>
            <a:off x="4901220" y="6148237"/>
            <a:ext cx="30358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8" name="Rectangle 477"/>
          <p:cNvSpPr/>
          <p:nvPr/>
        </p:nvSpPr>
        <p:spPr bwMode="auto">
          <a:xfrm>
            <a:off x="4554318" y="5873981"/>
            <a:ext cx="362607" cy="36185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479" name="TextBox 478"/>
          <p:cNvSpPr txBox="1"/>
          <p:nvPr/>
        </p:nvSpPr>
        <p:spPr>
          <a:xfrm>
            <a:off x="4490201" y="5914488"/>
            <a:ext cx="490840" cy="261610"/>
          </a:xfrm>
          <a:prstGeom prst="rect">
            <a:avLst/>
          </a:prstGeom>
          <a:noFill/>
        </p:spPr>
        <p:txBody>
          <a:bodyPr wrap="none" rtlCol="0">
            <a:spAutoFit/>
          </a:bodyPr>
          <a:lstStyle/>
          <a:p>
            <a:r>
              <a:rPr lang="en-US" sz="1100" dirty="0">
                <a:solidFill>
                  <a:schemeClr val="bg1"/>
                </a:solidFill>
              </a:rPr>
              <a:t>DGB</a:t>
            </a:r>
          </a:p>
        </p:txBody>
      </p:sp>
      <p:cxnSp>
        <p:nvCxnSpPr>
          <p:cNvPr id="481" name="Straight Connector 480"/>
          <p:cNvCxnSpPr>
            <a:stCxn id="473" idx="3"/>
          </p:cNvCxnSpPr>
          <p:nvPr/>
        </p:nvCxnSpPr>
        <p:spPr bwMode="auto">
          <a:xfrm flipV="1">
            <a:off x="5573838" y="5914273"/>
            <a:ext cx="1272069"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5" name="Straight Connector 484"/>
          <p:cNvCxnSpPr>
            <a:endCxn id="462" idx="3"/>
          </p:cNvCxnSpPr>
          <p:nvPr/>
        </p:nvCxnSpPr>
        <p:spPr bwMode="auto">
          <a:xfrm flipV="1">
            <a:off x="6834187" y="5084965"/>
            <a:ext cx="11720" cy="82930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07" name="Group 506"/>
          <p:cNvGrpSpPr/>
          <p:nvPr/>
        </p:nvGrpSpPr>
        <p:grpSpPr>
          <a:xfrm>
            <a:off x="6845907" y="4492289"/>
            <a:ext cx="1732137" cy="1303897"/>
            <a:chOff x="6845907" y="4492289"/>
            <a:chExt cx="1732137" cy="1303897"/>
          </a:xfrm>
        </p:grpSpPr>
        <p:sp>
          <p:nvSpPr>
            <p:cNvPr id="277" name="TextBox 276"/>
            <p:cNvSpPr txBox="1"/>
            <p:nvPr/>
          </p:nvSpPr>
          <p:spPr>
            <a:xfrm>
              <a:off x="6929075" y="4492289"/>
              <a:ext cx="378437" cy="276999"/>
            </a:xfrm>
            <a:prstGeom prst="rect">
              <a:avLst/>
            </a:prstGeom>
            <a:noFill/>
          </p:spPr>
          <p:txBody>
            <a:bodyPr wrap="none" rtlCol="0">
              <a:spAutoFit/>
            </a:bodyPr>
            <a:lstStyle/>
            <a:p>
              <a:r>
                <a:rPr lang="en-US" sz="1200" dirty="0">
                  <a:solidFill>
                    <a:schemeClr val="bg1"/>
                  </a:solidFill>
                </a:rPr>
                <a:t>PA</a:t>
              </a:r>
            </a:p>
          </p:txBody>
        </p:sp>
        <p:sp>
          <p:nvSpPr>
            <p:cNvPr id="357" name="TextBox 356"/>
            <p:cNvSpPr txBox="1"/>
            <p:nvPr/>
          </p:nvSpPr>
          <p:spPr>
            <a:xfrm>
              <a:off x="6937502" y="5329561"/>
              <a:ext cx="378437" cy="276999"/>
            </a:xfrm>
            <a:prstGeom prst="rect">
              <a:avLst/>
            </a:prstGeom>
            <a:noFill/>
          </p:spPr>
          <p:txBody>
            <a:bodyPr wrap="none" rtlCol="0">
              <a:spAutoFit/>
            </a:bodyPr>
            <a:lstStyle/>
            <a:p>
              <a:r>
                <a:rPr lang="en-US" sz="1200" dirty="0">
                  <a:solidFill>
                    <a:schemeClr val="bg1"/>
                  </a:solidFill>
                </a:rPr>
                <a:t>PA</a:t>
              </a:r>
            </a:p>
          </p:txBody>
        </p:sp>
        <p:cxnSp>
          <p:nvCxnSpPr>
            <p:cNvPr id="391" name="Straight Connector 390"/>
            <p:cNvCxnSpPr>
              <a:stCxn id="275" idx="0"/>
            </p:cNvCxnSpPr>
            <p:nvPr/>
          </p:nvCxnSpPr>
          <p:spPr bwMode="auto">
            <a:xfrm>
              <a:off x="7385172" y="4636647"/>
              <a:ext cx="12656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3" name="Straight Connector 392"/>
            <p:cNvCxnSpPr>
              <a:stCxn id="355" idx="0"/>
            </p:cNvCxnSpPr>
            <p:nvPr/>
          </p:nvCxnSpPr>
          <p:spPr bwMode="auto">
            <a:xfrm flipV="1">
              <a:off x="7393599" y="5473818"/>
              <a:ext cx="118135" cy="10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5" name="Straight Connector 394"/>
            <p:cNvCxnSpPr/>
            <p:nvPr/>
          </p:nvCxnSpPr>
          <p:spPr bwMode="auto">
            <a:xfrm>
              <a:off x="7511734" y="4636646"/>
              <a:ext cx="0" cy="84068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7" name="Straight Connector 396"/>
            <p:cNvCxnSpPr>
              <a:endCxn id="508" idx="2"/>
            </p:cNvCxnSpPr>
            <p:nvPr/>
          </p:nvCxnSpPr>
          <p:spPr bwMode="auto">
            <a:xfrm flipV="1">
              <a:off x="7503640" y="5072847"/>
              <a:ext cx="291253" cy="514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59" name="TextBox 458"/>
            <p:cNvSpPr txBox="1"/>
            <p:nvPr/>
          </p:nvSpPr>
          <p:spPr>
            <a:xfrm>
              <a:off x="7060898" y="4699858"/>
              <a:ext cx="506870" cy="261610"/>
            </a:xfrm>
            <a:prstGeom prst="rect">
              <a:avLst/>
            </a:prstGeom>
            <a:noFill/>
          </p:spPr>
          <p:txBody>
            <a:bodyPr wrap="none" rtlCol="0">
              <a:spAutoFit/>
            </a:bodyPr>
            <a:lstStyle/>
            <a:p>
              <a:r>
                <a:rPr lang="en-US" sz="1100" dirty="0"/>
                <a:t>Peak</a:t>
              </a:r>
            </a:p>
          </p:txBody>
        </p:sp>
        <p:sp>
          <p:nvSpPr>
            <p:cNvPr id="460" name="TextBox 459"/>
            <p:cNvSpPr txBox="1"/>
            <p:nvPr/>
          </p:nvSpPr>
          <p:spPr>
            <a:xfrm>
              <a:off x="7087968" y="5534576"/>
              <a:ext cx="490840" cy="261610"/>
            </a:xfrm>
            <a:prstGeom prst="rect">
              <a:avLst/>
            </a:prstGeom>
            <a:noFill/>
          </p:spPr>
          <p:txBody>
            <a:bodyPr wrap="none" rtlCol="0">
              <a:spAutoFit/>
            </a:bodyPr>
            <a:lstStyle/>
            <a:p>
              <a:r>
                <a:rPr lang="en-US" sz="1100" dirty="0"/>
                <a:t>Main</a:t>
              </a:r>
            </a:p>
          </p:txBody>
        </p:sp>
        <p:cxnSp>
          <p:nvCxnSpPr>
            <p:cNvPr id="487" name="Straight Connector 486"/>
            <p:cNvCxnSpPr>
              <a:stCxn id="462" idx="3"/>
            </p:cNvCxnSpPr>
            <p:nvPr/>
          </p:nvCxnSpPr>
          <p:spPr bwMode="auto">
            <a:xfrm>
              <a:off x="6845907" y="5084965"/>
              <a:ext cx="25974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9" name="Straight Connector 488"/>
            <p:cNvCxnSpPr/>
            <p:nvPr/>
          </p:nvCxnSpPr>
          <p:spPr bwMode="auto">
            <a:xfrm flipV="1">
              <a:off x="7105650" y="4781968"/>
              <a:ext cx="0" cy="30299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9" name="Straight Connector 508"/>
            <p:cNvCxnSpPr>
              <a:stCxn id="508" idx="6"/>
              <a:endCxn id="398" idx="1"/>
            </p:cNvCxnSpPr>
            <p:nvPr/>
          </p:nvCxnSpPr>
          <p:spPr bwMode="auto">
            <a:xfrm flipV="1">
              <a:off x="7967083" y="5064749"/>
              <a:ext cx="132708" cy="809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1" name="TextBox 520"/>
            <p:cNvSpPr txBox="1"/>
            <p:nvPr/>
          </p:nvSpPr>
          <p:spPr>
            <a:xfrm>
              <a:off x="7578827" y="4699858"/>
              <a:ext cx="567784" cy="200055"/>
            </a:xfrm>
            <a:prstGeom prst="rect">
              <a:avLst/>
            </a:prstGeom>
            <a:noFill/>
          </p:spPr>
          <p:txBody>
            <a:bodyPr wrap="none" rtlCol="0">
              <a:spAutoFit/>
            </a:bodyPr>
            <a:lstStyle/>
            <a:p>
              <a:r>
                <a:rPr lang="en-US" sz="700" dirty="0">
                  <a:solidFill>
                    <a:schemeClr val="bg1"/>
                  </a:solidFill>
                </a:rPr>
                <a:t>Circulator</a:t>
              </a:r>
            </a:p>
          </p:txBody>
        </p:sp>
        <p:sp>
          <p:nvSpPr>
            <p:cNvPr id="522" name="TextBox 521"/>
            <p:cNvSpPr txBox="1"/>
            <p:nvPr/>
          </p:nvSpPr>
          <p:spPr>
            <a:xfrm>
              <a:off x="7960567" y="4572328"/>
              <a:ext cx="617477" cy="200055"/>
            </a:xfrm>
            <a:prstGeom prst="rect">
              <a:avLst/>
            </a:prstGeom>
            <a:noFill/>
          </p:spPr>
          <p:txBody>
            <a:bodyPr wrap="none" rtlCol="0">
              <a:spAutoFit/>
            </a:bodyPr>
            <a:lstStyle/>
            <a:p>
              <a:r>
                <a:rPr lang="en-US" sz="700" dirty="0">
                  <a:solidFill>
                    <a:schemeClr val="bg1"/>
                  </a:solidFill>
                </a:rPr>
                <a:t>Band Filter</a:t>
              </a:r>
            </a:p>
          </p:txBody>
        </p:sp>
      </p:grpSp>
      <p:cxnSp>
        <p:nvCxnSpPr>
          <p:cNvPr id="491" name="Straight Connector 490"/>
          <p:cNvCxnSpPr/>
          <p:nvPr/>
        </p:nvCxnSpPr>
        <p:spPr bwMode="auto">
          <a:xfrm>
            <a:off x="5576705" y="6145321"/>
            <a:ext cx="1511263" cy="29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4" name="Straight Connector 493"/>
          <p:cNvCxnSpPr/>
          <p:nvPr/>
        </p:nvCxnSpPr>
        <p:spPr bwMode="auto">
          <a:xfrm flipV="1">
            <a:off x="7087968" y="5628183"/>
            <a:ext cx="0" cy="52005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8" name="Straight Connector 497"/>
          <p:cNvCxnSpPr>
            <a:stCxn id="539" idx="3"/>
          </p:cNvCxnSpPr>
          <p:nvPr/>
        </p:nvCxnSpPr>
        <p:spPr bwMode="auto">
          <a:xfrm>
            <a:off x="6606067" y="6370039"/>
            <a:ext cx="105600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8" name="Oval 507"/>
          <p:cNvSpPr/>
          <p:nvPr/>
        </p:nvSpPr>
        <p:spPr bwMode="auto">
          <a:xfrm>
            <a:off x="7794893" y="4991427"/>
            <a:ext cx="172190" cy="16284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13" name="Arc 512"/>
          <p:cNvSpPr/>
          <p:nvPr/>
        </p:nvSpPr>
        <p:spPr bwMode="auto">
          <a:xfrm>
            <a:off x="7782005" y="4902917"/>
            <a:ext cx="197966" cy="167535"/>
          </a:xfrm>
          <a:prstGeom prst="arc">
            <a:avLst>
              <a:gd name="adj1" fmla="val 11107647"/>
              <a:gd name="adj2" fmla="val 0"/>
            </a:avLst>
          </a:prstGeom>
          <a:noFill/>
          <a:ln w="12700" cap="flat" cmpd="sng" algn="ctr">
            <a:solidFill>
              <a:schemeClr val="tx1"/>
            </a:solidFill>
            <a:prstDash val="solid"/>
            <a:round/>
            <a:headEnd type="none" w="med" len="med"/>
            <a:tailEnd type="none" w="sm" len="sm"/>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15" name="Straight Connector 514"/>
          <p:cNvCxnSpPr>
            <a:endCxn id="513" idx="2"/>
          </p:cNvCxnSpPr>
          <p:nvPr/>
        </p:nvCxnSpPr>
        <p:spPr bwMode="auto">
          <a:xfrm>
            <a:off x="7939139" y="4970716"/>
            <a:ext cx="40832" cy="1596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7" name="Straight Connector 516"/>
          <p:cNvCxnSpPr>
            <a:stCxn id="513" idx="2"/>
          </p:cNvCxnSpPr>
          <p:nvPr/>
        </p:nvCxnSpPr>
        <p:spPr bwMode="auto">
          <a:xfrm flipV="1">
            <a:off x="7979971" y="4948911"/>
            <a:ext cx="27230" cy="3777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7" name="Straight Connector 526"/>
          <p:cNvCxnSpPr/>
          <p:nvPr/>
        </p:nvCxnSpPr>
        <p:spPr bwMode="auto">
          <a:xfrm>
            <a:off x="7662069" y="5139718"/>
            <a:ext cx="0" cy="123032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9" name="Straight Connector 528"/>
          <p:cNvCxnSpPr/>
          <p:nvPr/>
        </p:nvCxnSpPr>
        <p:spPr bwMode="auto">
          <a:xfrm>
            <a:off x="7567768" y="5145019"/>
            <a:ext cx="9430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1" name="Straight Connector 530"/>
          <p:cNvCxnSpPr>
            <a:stCxn id="470" idx="1"/>
          </p:cNvCxnSpPr>
          <p:nvPr/>
        </p:nvCxnSpPr>
        <p:spPr bwMode="auto">
          <a:xfrm flipH="1" flipV="1">
            <a:off x="4437695" y="6365791"/>
            <a:ext cx="1306808"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3" name="Straight Connector 532"/>
          <p:cNvCxnSpPr/>
          <p:nvPr/>
        </p:nvCxnSpPr>
        <p:spPr bwMode="auto">
          <a:xfrm flipV="1">
            <a:off x="4436242" y="5585123"/>
            <a:ext cx="4525" cy="78066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5" name="Straight Connector 534"/>
          <p:cNvCxnSpPr/>
          <p:nvPr/>
        </p:nvCxnSpPr>
        <p:spPr bwMode="auto">
          <a:xfrm>
            <a:off x="4440767" y="5585122"/>
            <a:ext cx="9978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52" name="Group 551"/>
          <p:cNvGrpSpPr/>
          <p:nvPr/>
        </p:nvGrpSpPr>
        <p:grpSpPr>
          <a:xfrm>
            <a:off x="6480102" y="6238483"/>
            <a:ext cx="186176" cy="255303"/>
            <a:chOff x="7207423" y="6027516"/>
            <a:chExt cx="186176" cy="255303"/>
          </a:xfrm>
        </p:grpSpPr>
        <p:sp>
          <p:nvSpPr>
            <p:cNvPr id="539" name="Rectangle 538"/>
            <p:cNvSpPr/>
            <p:nvPr/>
          </p:nvSpPr>
          <p:spPr bwMode="auto">
            <a:xfrm>
              <a:off x="7234237" y="6118964"/>
              <a:ext cx="99151" cy="8021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40" name="Straight Arrow Connector 539"/>
            <p:cNvCxnSpPr/>
            <p:nvPr/>
          </p:nvCxnSpPr>
          <p:spPr bwMode="auto">
            <a:xfrm flipV="1">
              <a:off x="7207423" y="6027516"/>
              <a:ext cx="186176" cy="25530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grpSp>
        <p:nvGrpSpPr>
          <p:cNvPr id="548" name="Group 547"/>
          <p:cNvGrpSpPr/>
          <p:nvPr/>
        </p:nvGrpSpPr>
        <p:grpSpPr>
          <a:xfrm>
            <a:off x="6239874" y="6543620"/>
            <a:ext cx="217993" cy="197815"/>
            <a:chOff x="6443663" y="4241021"/>
            <a:chExt cx="217993" cy="197815"/>
          </a:xfrm>
        </p:grpSpPr>
        <p:sp>
          <p:nvSpPr>
            <p:cNvPr id="549" name="Oval 548"/>
            <p:cNvSpPr/>
            <p:nvPr/>
          </p:nvSpPr>
          <p:spPr bwMode="auto">
            <a:xfrm>
              <a:off x="6443663" y="4241021"/>
              <a:ext cx="217993" cy="19781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50" name="Freeform 549"/>
            <p:cNvSpPr/>
            <p:nvPr/>
          </p:nvSpPr>
          <p:spPr bwMode="auto">
            <a:xfrm>
              <a:off x="6482142" y="4295739"/>
              <a:ext cx="129026"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sp>
        <p:nvSpPr>
          <p:cNvPr id="556" name="TextBox 555"/>
          <p:cNvSpPr txBox="1"/>
          <p:nvPr/>
        </p:nvSpPr>
        <p:spPr>
          <a:xfrm>
            <a:off x="5657679" y="6531405"/>
            <a:ext cx="640325" cy="230832"/>
          </a:xfrm>
          <a:prstGeom prst="rect">
            <a:avLst/>
          </a:prstGeom>
          <a:noFill/>
        </p:spPr>
        <p:txBody>
          <a:bodyPr wrap="square" rtlCol="0">
            <a:spAutoFit/>
          </a:bodyPr>
          <a:lstStyle/>
          <a:p>
            <a:r>
              <a:rPr lang="en-US" sz="900" dirty="0"/>
              <a:t>TOR</a:t>
            </a:r>
            <a:endParaRPr lang="en-US" sz="1200" baseline="-25000" dirty="0"/>
          </a:p>
        </p:txBody>
      </p:sp>
      <p:cxnSp>
        <p:nvCxnSpPr>
          <p:cNvPr id="558" name="Straight Arrow Connector 557"/>
          <p:cNvCxnSpPr>
            <a:stCxn id="549" idx="0"/>
            <a:endCxn id="466" idx="4"/>
          </p:cNvCxnSpPr>
          <p:nvPr/>
        </p:nvCxnSpPr>
        <p:spPr bwMode="auto">
          <a:xfrm flipV="1">
            <a:off x="6348871" y="6417393"/>
            <a:ext cx="1" cy="126227"/>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560" name="Straight Connector 559"/>
          <p:cNvCxnSpPr>
            <a:stCxn id="470" idx="3"/>
            <a:endCxn id="466" idx="2"/>
          </p:cNvCxnSpPr>
          <p:nvPr/>
        </p:nvCxnSpPr>
        <p:spPr bwMode="auto">
          <a:xfrm flipV="1">
            <a:off x="6200078" y="6365791"/>
            <a:ext cx="97926"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2" name="Straight Connector 561"/>
          <p:cNvCxnSpPr>
            <a:stCxn id="466" idx="6"/>
            <a:endCxn id="539" idx="1"/>
          </p:cNvCxnSpPr>
          <p:nvPr/>
        </p:nvCxnSpPr>
        <p:spPr bwMode="auto">
          <a:xfrm>
            <a:off x="6399739" y="6365791"/>
            <a:ext cx="107177" cy="424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4" name="Straight Arrow Connector 563"/>
          <p:cNvCxnSpPr>
            <a:stCxn id="59" idx="2"/>
            <a:endCxn id="435" idx="0"/>
          </p:cNvCxnSpPr>
          <p:nvPr/>
        </p:nvCxnSpPr>
        <p:spPr bwMode="auto">
          <a:xfrm flipH="1">
            <a:off x="867349" y="3455797"/>
            <a:ext cx="9712" cy="103136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68" name="Straight Arrow Connector 567"/>
          <p:cNvCxnSpPr>
            <a:stCxn id="45" idx="2"/>
            <a:endCxn id="435" idx="0"/>
          </p:cNvCxnSpPr>
          <p:nvPr/>
        </p:nvCxnSpPr>
        <p:spPr bwMode="auto">
          <a:xfrm flipH="1">
            <a:off x="867349" y="3213097"/>
            <a:ext cx="328800" cy="127406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70" name="Straight Arrow Connector 569"/>
          <p:cNvCxnSpPr>
            <a:stCxn id="49" idx="2"/>
            <a:endCxn id="435" idx="0"/>
          </p:cNvCxnSpPr>
          <p:nvPr/>
        </p:nvCxnSpPr>
        <p:spPr bwMode="auto">
          <a:xfrm flipH="1">
            <a:off x="867349" y="3783298"/>
            <a:ext cx="1241900" cy="70386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72" name="Straight Arrow Connector 571"/>
          <p:cNvCxnSpPr>
            <a:stCxn id="49" idx="2"/>
            <a:endCxn id="90" idx="0"/>
          </p:cNvCxnSpPr>
          <p:nvPr/>
        </p:nvCxnSpPr>
        <p:spPr bwMode="auto">
          <a:xfrm flipH="1">
            <a:off x="1911329" y="3783298"/>
            <a:ext cx="197920" cy="68452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74" name="Straight Arrow Connector 573"/>
          <p:cNvCxnSpPr>
            <a:stCxn id="49" idx="2"/>
          </p:cNvCxnSpPr>
          <p:nvPr/>
        </p:nvCxnSpPr>
        <p:spPr bwMode="auto">
          <a:xfrm>
            <a:off x="2109249" y="3783298"/>
            <a:ext cx="2686843" cy="88672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575" name="Text Box 23"/>
          <p:cNvSpPr txBox="1">
            <a:spLocks noChangeArrowheads="1"/>
          </p:cNvSpPr>
          <p:nvPr/>
        </p:nvSpPr>
        <p:spPr bwMode="auto">
          <a:xfrm>
            <a:off x="1163134" y="3612096"/>
            <a:ext cx="392113" cy="184666"/>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dirty="0"/>
              <a:t>CSC</a:t>
            </a:r>
          </a:p>
        </p:txBody>
      </p:sp>
      <p:cxnSp>
        <p:nvCxnSpPr>
          <p:cNvPr id="586" name="Straight Arrow Connector 585"/>
          <p:cNvCxnSpPr>
            <a:stCxn id="575" idx="2"/>
          </p:cNvCxnSpPr>
          <p:nvPr/>
        </p:nvCxnSpPr>
        <p:spPr bwMode="auto">
          <a:xfrm>
            <a:off x="1359191" y="3796762"/>
            <a:ext cx="0" cy="90464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94" name="Straight Arrow Connector 593"/>
          <p:cNvCxnSpPr>
            <a:stCxn id="58" idx="2"/>
          </p:cNvCxnSpPr>
          <p:nvPr/>
        </p:nvCxnSpPr>
        <p:spPr bwMode="auto">
          <a:xfrm flipH="1">
            <a:off x="1707391" y="3555016"/>
            <a:ext cx="43913" cy="95587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96" name="Straight Arrow Connector 595"/>
          <p:cNvCxnSpPr>
            <a:stCxn id="47" idx="2"/>
          </p:cNvCxnSpPr>
          <p:nvPr/>
        </p:nvCxnSpPr>
        <p:spPr bwMode="auto">
          <a:xfrm flipH="1">
            <a:off x="2109249" y="3544737"/>
            <a:ext cx="365240" cy="94617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598" name="Straight Arrow Connector 597"/>
          <p:cNvCxnSpPr>
            <a:stCxn id="48" idx="2"/>
          </p:cNvCxnSpPr>
          <p:nvPr/>
        </p:nvCxnSpPr>
        <p:spPr bwMode="auto">
          <a:xfrm flipH="1">
            <a:off x="2198264" y="3785895"/>
            <a:ext cx="539159" cy="70502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00" name="Straight Arrow Connector 599"/>
          <p:cNvCxnSpPr>
            <a:stCxn id="54" idx="2"/>
            <a:endCxn id="194" idx="0"/>
          </p:cNvCxnSpPr>
          <p:nvPr/>
        </p:nvCxnSpPr>
        <p:spPr bwMode="auto">
          <a:xfrm flipH="1">
            <a:off x="3108915" y="3543150"/>
            <a:ext cx="45454" cy="94776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07" name="Straight Arrow Connector 606"/>
          <p:cNvCxnSpPr>
            <a:stCxn id="44" idx="2"/>
          </p:cNvCxnSpPr>
          <p:nvPr/>
        </p:nvCxnSpPr>
        <p:spPr bwMode="auto">
          <a:xfrm flipH="1">
            <a:off x="2931809" y="3737992"/>
            <a:ext cx="1814720" cy="83433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09" name="Straight Arrow Connector 608"/>
          <p:cNvCxnSpPr>
            <a:stCxn id="44" idx="2"/>
            <a:endCxn id="334" idx="1"/>
          </p:cNvCxnSpPr>
          <p:nvPr/>
        </p:nvCxnSpPr>
        <p:spPr bwMode="auto">
          <a:xfrm>
            <a:off x="4746529" y="3737992"/>
            <a:ext cx="1094240" cy="128431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11" name="Straight Arrow Connector 610"/>
          <p:cNvCxnSpPr>
            <a:stCxn id="44" idx="2"/>
            <a:endCxn id="549" idx="1"/>
          </p:cNvCxnSpPr>
          <p:nvPr/>
        </p:nvCxnSpPr>
        <p:spPr bwMode="auto">
          <a:xfrm>
            <a:off x="4746529" y="3737992"/>
            <a:ext cx="1525269" cy="2834597"/>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13" name="Straight Arrow Connector 612"/>
          <p:cNvCxnSpPr>
            <a:stCxn id="57" idx="2"/>
            <a:endCxn id="450" idx="0"/>
          </p:cNvCxnSpPr>
          <p:nvPr/>
        </p:nvCxnSpPr>
        <p:spPr bwMode="auto">
          <a:xfrm>
            <a:off x="3787881" y="3776640"/>
            <a:ext cx="82225" cy="120411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16" name="Straight Arrow Connector 615"/>
          <p:cNvCxnSpPr>
            <a:stCxn id="51" idx="2"/>
            <a:endCxn id="236" idx="0"/>
          </p:cNvCxnSpPr>
          <p:nvPr/>
        </p:nvCxnSpPr>
        <p:spPr bwMode="auto">
          <a:xfrm>
            <a:off x="4267862" y="3530966"/>
            <a:ext cx="43043" cy="14773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02" name="Straight Arrow Connector 601"/>
          <p:cNvCxnSpPr>
            <a:stCxn id="54" idx="2"/>
            <a:endCxn id="435" idx="0"/>
          </p:cNvCxnSpPr>
          <p:nvPr/>
        </p:nvCxnSpPr>
        <p:spPr bwMode="auto">
          <a:xfrm flipH="1">
            <a:off x="867349" y="3543150"/>
            <a:ext cx="2287020" cy="94400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48" name="Text Box 14"/>
          <p:cNvSpPr txBox="1">
            <a:spLocks noChangeArrowheads="1"/>
          </p:cNvSpPr>
          <p:nvPr/>
        </p:nvSpPr>
        <p:spPr bwMode="auto">
          <a:xfrm>
            <a:off x="2508029" y="3589045"/>
            <a:ext cx="458788" cy="19685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600"/>
              <a:t>DL Eq</a:t>
            </a:r>
          </a:p>
        </p:txBody>
      </p:sp>
      <p:sp>
        <p:nvSpPr>
          <p:cNvPr id="310" name="TextBox 309"/>
          <p:cNvSpPr txBox="1"/>
          <p:nvPr/>
        </p:nvSpPr>
        <p:spPr>
          <a:xfrm>
            <a:off x="5179068" y="4676001"/>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312" name="TextBox 311"/>
          <p:cNvSpPr txBox="1"/>
          <p:nvPr/>
        </p:nvSpPr>
        <p:spPr>
          <a:xfrm>
            <a:off x="5177131" y="4413535"/>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308" name="TextBox 307"/>
          <p:cNvSpPr txBox="1"/>
          <p:nvPr/>
        </p:nvSpPr>
        <p:spPr>
          <a:xfrm>
            <a:off x="5185558" y="5256294"/>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cxnSp>
        <p:nvCxnSpPr>
          <p:cNvPr id="619" name="Straight Arrow Connector 618"/>
          <p:cNvCxnSpPr>
            <a:stCxn id="55" idx="2"/>
            <a:endCxn id="303" idx="0"/>
          </p:cNvCxnSpPr>
          <p:nvPr/>
        </p:nvCxnSpPr>
        <p:spPr bwMode="auto">
          <a:xfrm flipH="1">
            <a:off x="4705542" y="3514445"/>
            <a:ext cx="942406" cy="87545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21" name="Straight Arrow Connector 620"/>
          <p:cNvCxnSpPr>
            <a:stCxn id="55" idx="2"/>
          </p:cNvCxnSpPr>
          <p:nvPr/>
        </p:nvCxnSpPr>
        <p:spPr bwMode="auto">
          <a:xfrm>
            <a:off x="5647948" y="3514445"/>
            <a:ext cx="759431" cy="10222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23" name="Straight Arrow Connector 622"/>
          <p:cNvCxnSpPr>
            <a:stCxn id="55" idx="2"/>
            <a:endCxn id="539" idx="0"/>
          </p:cNvCxnSpPr>
          <p:nvPr/>
        </p:nvCxnSpPr>
        <p:spPr bwMode="auto">
          <a:xfrm>
            <a:off x="5647948" y="3514445"/>
            <a:ext cx="908544" cy="281548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25" name="Straight Arrow Connector 624"/>
          <p:cNvCxnSpPr>
            <a:stCxn id="52" idx="2"/>
            <a:endCxn id="277" idx="0"/>
          </p:cNvCxnSpPr>
          <p:nvPr/>
        </p:nvCxnSpPr>
        <p:spPr bwMode="auto">
          <a:xfrm flipH="1">
            <a:off x="7118294" y="3422111"/>
            <a:ext cx="656091" cy="107017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27" name="Straight Arrow Connector 626"/>
          <p:cNvCxnSpPr>
            <a:stCxn id="53" idx="2"/>
            <a:endCxn id="275" idx="1"/>
          </p:cNvCxnSpPr>
          <p:nvPr/>
        </p:nvCxnSpPr>
        <p:spPr bwMode="auto">
          <a:xfrm>
            <a:off x="7146385" y="3422111"/>
            <a:ext cx="30002" cy="110537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29" name="Straight Arrow Connector 628"/>
          <p:cNvCxnSpPr>
            <a:stCxn id="50" idx="2"/>
          </p:cNvCxnSpPr>
          <p:nvPr/>
        </p:nvCxnSpPr>
        <p:spPr bwMode="auto">
          <a:xfrm flipH="1">
            <a:off x="6528197" y="3416020"/>
            <a:ext cx="33582" cy="113213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631" name="Line 61"/>
          <p:cNvSpPr>
            <a:spLocks noChangeShapeType="1"/>
          </p:cNvSpPr>
          <p:nvPr/>
        </p:nvSpPr>
        <p:spPr bwMode="auto">
          <a:xfrm flipV="1">
            <a:off x="-23111" y="4032953"/>
            <a:ext cx="9144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34" name="Straight Arrow Connector 633"/>
          <p:cNvCxnSpPr>
            <a:stCxn id="78" idx="2"/>
          </p:cNvCxnSpPr>
          <p:nvPr/>
        </p:nvCxnSpPr>
        <p:spPr bwMode="auto">
          <a:xfrm flipH="1">
            <a:off x="1984761" y="2167966"/>
            <a:ext cx="2519469" cy="81740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36" name="Straight Arrow Connector 635"/>
          <p:cNvCxnSpPr>
            <a:stCxn id="78" idx="2"/>
          </p:cNvCxnSpPr>
          <p:nvPr/>
        </p:nvCxnSpPr>
        <p:spPr bwMode="auto">
          <a:xfrm flipH="1">
            <a:off x="2840189" y="2167966"/>
            <a:ext cx="1664041" cy="936977"/>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38" name="Straight Arrow Connector 637"/>
          <p:cNvCxnSpPr>
            <a:stCxn id="78" idx="2"/>
          </p:cNvCxnSpPr>
          <p:nvPr/>
        </p:nvCxnSpPr>
        <p:spPr bwMode="auto">
          <a:xfrm flipH="1">
            <a:off x="3825281" y="2167966"/>
            <a:ext cx="678949" cy="103540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40" name="Straight Arrow Connector 639"/>
          <p:cNvCxnSpPr>
            <a:stCxn id="78" idx="2"/>
          </p:cNvCxnSpPr>
          <p:nvPr/>
        </p:nvCxnSpPr>
        <p:spPr bwMode="auto">
          <a:xfrm>
            <a:off x="4504230" y="2167966"/>
            <a:ext cx="23372" cy="105235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42" name="Straight Arrow Connector 641"/>
          <p:cNvCxnSpPr>
            <a:stCxn id="78" idx="2"/>
          </p:cNvCxnSpPr>
          <p:nvPr/>
        </p:nvCxnSpPr>
        <p:spPr bwMode="auto">
          <a:xfrm>
            <a:off x="4504230" y="2167966"/>
            <a:ext cx="826820" cy="817404"/>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44" name="Straight Arrow Connector 643"/>
          <p:cNvCxnSpPr>
            <a:stCxn id="78" idx="2"/>
          </p:cNvCxnSpPr>
          <p:nvPr/>
        </p:nvCxnSpPr>
        <p:spPr bwMode="auto">
          <a:xfrm>
            <a:off x="4504230" y="2167966"/>
            <a:ext cx="1788174" cy="742792"/>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648" name="Straight Arrow Connector 647"/>
          <p:cNvCxnSpPr>
            <a:stCxn id="65" idx="2"/>
            <a:endCxn id="78" idx="0"/>
          </p:cNvCxnSpPr>
          <p:nvPr/>
        </p:nvCxnSpPr>
        <p:spPr bwMode="auto">
          <a:xfrm flipH="1">
            <a:off x="4504230" y="1623434"/>
            <a:ext cx="5021" cy="29831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649" name="Line 63"/>
          <p:cNvSpPr>
            <a:spLocks noChangeShapeType="1"/>
          </p:cNvSpPr>
          <p:nvPr/>
        </p:nvSpPr>
        <p:spPr bwMode="auto">
          <a:xfrm flipV="1">
            <a:off x="50498" y="1325160"/>
            <a:ext cx="9144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Text Box 49"/>
          <p:cNvSpPr txBox="1">
            <a:spLocks noChangeArrowheads="1"/>
          </p:cNvSpPr>
          <p:nvPr/>
        </p:nvSpPr>
        <p:spPr bwMode="auto">
          <a:xfrm>
            <a:off x="3741436" y="975237"/>
            <a:ext cx="1525587" cy="215444"/>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sz="800" b="1" dirty="0"/>
              <a:t>TR DCI</a:t>
            </a:r>
          </a:p>
        </p:txBody>
      </p:sp>
      <p:cxnSp>
        <p:nvCxnSpPr>
          <p:cNvPr id="6" name="Straight Arrow Connector 5"/>
          <p:cNvCxnSpPr>
            <a:stCxn id="288" idx="2"/>
            <a:endCxn id="65" idx="0"/>
          </p:cNvCxnSpPr>
          <p:nvPr/>
        </p:nvCxnSpPr>
        <p:spPr bwMode="auto">
          <a:xfrm>
            <a:off x="4504230" y="1190681"/>
            <a:ext cx="5021" cy="21730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294" name="Line 63"/>
          <p:cNvSpPr>
            <a:spLocks noChangeShapeType="1"/>
          </p:cNvSpPr>
          <p:nvPr/>
        </p:nvSpPr>
        <p:spPr bwMode="auto">
          <a:xfrm flipV="1">
            <a:off x="22131" y="819150"/>
            <a:ext cx="9144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Text Box 58"/>
          <p:cNvSpPr txBox="1">
            <a:spLocks noChangeArrowheads="1"/>
          </p:cNvSpPr>
          <p:nvPr/>
        </p:nvSpPr>
        <p:spPr bwMode="auto">
          <a:xfrm>
            <a:off x="72899" y="946206"/>
            <a:ext cx="958850" cy="2444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rmAutofit fontScale="55000" lnSpcReduction="20000"/>
          </a:bodyPr>
          <a:lstStyle/>
          <a:p>
            <a:pPr>
              <a:spcBef>
                <a:spcPct val="50000"/>
              </a:spcBef>
              <a:defRPr/>
            </a:pPr>
            <a:r>
              <a:rPr lang="en-US" dirty="0">
                <a:latin typeface="Arial" charset="0"/>
                <a:cs typeface="+mn-cs"/>
              </a:rPr>
              <a:t>O&amp;M Layer</a:t>
            </a:r>
          </a:p>
        </p:txBody>
      </p:sp>
    </p:spTree>
    <p:extLst>
      <p:ext uri="{BB962C8B-B14F-4D97-AF65-F5344CB8AC3E}">
        <p14:creationId xmlns:p14="http://schemas.microsoft.com/office/powerpoint/2010/main" val="3200513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TX</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76021"/>
            <a:ext cx="8351838" cy="2575882"/>
          </a:xfrm>
        </p:spPr>
      </p:pic>
    </p:spTree>
    <p:extLst>
      <p:ext uri="{BB962C8B-B14F-4D97-AF65-F5344CB8AC3E}">
        <p14:creationId xmlns:p14="http://schemas.microsoft.com/office/powerpoint/2010/main" val="31926474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20BD6CED-6CB4-43AF-AB90-99F8316ED8A9}"/>
              </a:ext>
            </a:extLst>
          </p:cNvPr>
          <p:cNvSpPr>
            <a:spLocks noGrp="1" noChangeArrowheads="1"/>
          </p:cNvSpPr>
          <p:nvPr>
            <p:ph type="title"/>
          </p:nvPr>
        </p:nvSpPr>
        <p:spPr>
          <a:xfrm>
            <a:off x="304800" y="228600"/>
            <a:ext cx="8070850" cy="365125"/>
          </a:xfrm>
        </p:spPr>
        <p:txBody>
          <a:bodyPr>
            <a:noAutofit/>
          </a:bodyPr>
          <a:lstStyle/>
          <a:p>
            <a:r>
              <a:rPr lang="en-US" altLang="en-US" sz="2400" dirty="0"/>
              <a:t>CLASS DIAGRAM – TX FILTER BRANCH SERVICES</a:t>
            </a:r>
          </a:p>
        </p:txBody>
      </p:sp>
      <p:graphicFrame>
        <p:nvGraphicFramePr>
          <p:cNvPr id="7171" name="Object 5">
            <a:extLst>
              <a:ext uri="{FF2B5EF4-FFF2-40B4-BE49-F238E27FC236}">
                <a16:creationId xmlns:a16="http://schemas.microsoft.com/office/drawing/2014/main" id="{35AA6B92-7A11-4F06-B412-5E20C6EB512C}"/>
              </a:ext>
            </a:extLst>
          </p:cNvPr>
          <p:cNvGraphicFramePr>
            <a:graphicFrameLocks noChangeAspect="1"/>
          </p:cNvGraphicFramePr>
          <p:nvPr/>
        </p:nvGraphicFramePr>
        <p:xfrm>
          <a:off x="246063" y="638175"/>
          <a:ext cx="6088062" cy="5905500"/>
        </p:xfrm>
        <a:graphic>
          <a:graphicData uri="http://schemas.openxmlformats.org/presentationml/2006/ole">
            <mc:AlternateContent xmlns:mc="http://schemas.openxmlformats.org/markup-compatibility/2006">
              <mc:Choice xmlns:v="urn:schemas-microsoft-com:vml" Requires="v">
                <p:oleObj spid="_x0000_s340994" name="Visio" r:id="rId4" imgW="7561957" imgH="7336593" progId="Visio.Drawing.11">
                  <p:embed/>
                </p:oleObj>
              </mc:Choice>
              <mc:Fallback>
                <p:oleObj name="Visio" r:id="rId4" imgW="7561957" imgH="7336593" progId="Visio.Drawing.11">
                  <p:embed/>
                  <p:pic>
                    <p:nvPicPr>
                      <p:cNvPr id="7171" name="Object 5">
                        <a:extLst>
                          <a:ext uri="{FF2B5EF4-FFF2-40B4-BE49-F238E27FC236}">
                            <a16:creationId xmlns:a16="http://schemas.microsoft.com/office/drawing/2014/main" id="{35AA6B92-7A11-4F06-B412-5E20C6EB5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3" y="638175"/>
                        <a:ext cx="6088062" cy="59055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10">
            <a:extLst>
              <a:ext uri="{FF2B5EF4-FFF2-40B4-BE49-F238E27FC236}">
                <a16:creationId xmlns:a16="http://schemas.microsoft.com/office/drawing/2014/main" id="{D90C431C-9CB9-4608-8E28-2F5A45C0B77E}"/>
              </a:ext>
            </a:extLst>
          </p:cNvPr>
          <p:cNvSpPr txBox="1">
            <a:spLocks noChangeArrowheads="1"/>
          </p:cNvSpPr>
          <p:nvPr/>
        </p:nvSpPr>
        <p:spPr bwMode="auto">
          <a:xfrm>
            <a:off x="6234113" y="5853113"/>
            <a:ext cx="15748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../sw/app/drv/blockInterface</a:t>
            </a:r>
          </a:p>
        </p:txBody>
      </p:sp>
      <p:sp>
        <p:nvSpPr>
          <p:cNvPr id="7173" name="Text Box 11">
            <a:extLst>
              <a:ext uri="{FF2B5EF4-FFF2-40B4-BE49-F238E27FC236}">
                <a16:creationId xmlns:a16="http://schemas.microsoft.com/office/drawing/2014/main" id="{F355F591-3EA5-4B11-BDD0-FBE924E2A8EF}"/>
              </a:ext>
            </a:extLst>
          </p:cNvPr>
          <p:cNvSpPr txBox="1">
            <a:spLocks noChangeArrowheads="1"/>
          </p:cNvSpPr>
          <p:nvPr/>
        </p:nvSpPr>
        <p:spPr bwMode="auto">
          <a:xfrm>
            <a:off x="6234113" y="5135563"/>
            <a:ext cx="184785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../sw/app/drv/hali1/blockInterface</a:t>
            </a:r>
          </a:p>
        </p:txBody>
      </p:sp>
      <p:sp>
        <p:nvSpPr>
          <p:cNvPr id="7174" name="Text Box 12">
            <a:extLst>
              <a:ext uri="{FF2B5EF4-FFF2-40B4-BE49-F238E27FC236}">
                <a16:creationId xmlns:a16="http://schemas.microsoft.com/office/drawing/2014/main" id="{5F11769E-A7B6-4BAD-B533-528D8E1DF921}"/>
              </a:ext>
            </a:extLst>
          </p:cNvPr>
          <p:cNvSpPr txBox="1">
            <a:spLocks noChangeArrowheads="1"/>
          </p:cNvSpPr>
          <p:nvPr/>
        </p:nvSpPr>
        <p:spPr bwMode="auto">
          <a:xfrm>
            <a:off x="6249988" y="4075113"/>
            <a:ext cx="11049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a:t>
            </a:r>
          </a:p>
        </p:txBody>
      </p:sp>
      <p:sp>
        <p:nvSpPr>
          <p:cNvPr id="7175" name="Text Box 13">
            <a:extLst>
              <a:ext uri="{FF2B5EF4-FFF2-40B4-BE49-F238E27FC236}">
                <a16:creationId xmlns:a16="http://schemas.microsoft.com/office/drawing/2014/main" id="{597D781E-FA56-4606-836D-DED29314F571}"/>
              </a:ext>
            </a:extLst>
          </p:cNvPr>
          <p:cNvSpPr txBox="1">
            <a:spLocks noChangeArrowheads="1"/>
          </p:cNvSpPr>
          <p:nvPr/>
        </p:nvSpPr>
        <p:spPr bwMode="auto">
          <a:xfrm>
            <a:off x="6234113" y="2643188"/>
            <a:ext cx="11557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a:t>
            </a:r>
          </a:p>
        </p:txBody>
      </p:sp>
      <p:sp>
        <p:nvSpPr>
          <p:cNvPr id="7176" name="Text Box 14">
            <a:extLst>
              <a:ext uri="{FF2B5EF4-FFF2-40B4-BE49-F238E27FC236}">
                <a16:creationId xmlns:a16="http://schemas.microsoft.com/office/drawing/2014/main" id="{D6971948-C02D-47CB-B2C1-4AAE505CAFF0}"/>
              </a:ext>
            </a:extLst>
          </p:cNvPr>
          <p:cNvSpPr txBox="1">
            <a:spLocks noChangeArrowheads="1"/>
          </p:cNvSpPr>
          <p:nvPr/>
        </p:nvSpPr>
        <p:spPr bwMode="auto">
          <a:xfrm>
            <a:off x="6259513" y="1196975"/>
            <a:ext cx="15240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../sw/app/tx/serviceControl</a:t>
            </a:r>
          </a:p>
        </p:txBody>
      </p:sp>
    </p:spTree>
    <p:extLst>
      <p:ext uri="{BB962C8B-B14F-4D97-AF65-F5344CB8AC3E}">
        <p14:creationId xmlns:p14="http://schemas.microsoft.com/office/powerpoint/2010/main" val="2516499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779BF0F-C076-4D7B-9BBE-04417CB52CC8}"/>
              </a:ext>
            </a:extLst>
          </p:cNvPr>
          <p:cNvSpPr>
            <a:spLocks noGrp="1" noChangeArrowheads="1"/>
          </p:cNvSpPr>
          <p:nvPr>
            <p:ph type="title"/>
          </p:nvPr>
        </p:nvSpPr>
        <p:spPr>
          <a:xfrm>
            <a:off x="304800" y="180975"/>
            <a:ext cx="8070850" cy="365125"/>
          </a:xfrm>
        </p:spPr>
        <p:txBody>
          <a:bodyPr>
            <a:noAutofit/>
          </a:bodyPr>
          <a:lstStyle/>
          <a:p>
            <a:r>
              <a:rPr lang="en-US" altLang="en-US" sz="2800" dirty="0"/>
              <a:t>CLASS DIAGRAM – TX BRANCH SERVICES</a:t>
            </a:r>
          </a:p>
        </p:txBody>
      </p:sp>
      <p:sp>
        <p:nvSpPr>
          <p:cNvPr id="8195" name="Text Box 5">
            <a:extLst>
              <a:ext uri="{FF2B5EF4-FFF2-40B4-BE49-F238E27FC236}">
                <a16:creationId xmlns:a16="http://schemas.microsoft.com/office/drawing/2014/main" id="{CE996B76-8D26-445E-AF79-94DDEBEE5E26}"/>
              </a:ext>
            </a:extLst>
          </p:cNvPr>
          <p:cNvSpPr txBox="1">
            <a:spLocks noChangeArrowheads="1"/>
          </p:cNvSpPr>
          <p:nvPr/>
        </p:nvSpPr>
        <p:spPr bwMode="auto">
          <a:xfrm>
            <a:off x="481013" y="5672138"/>
            <a:ext cx="15748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../sw/app/drv/blockInterface</a:t>
            </a:r>
          </a:p>
        </p:txBody>
      </p:sp>
      <p:sp>
        <p:nvSpPr>
          <p:cNvPr id="8196" name="Text Box 6">
            <a:extLst>
              <a:ext uri="{FF2B5EF4-FFF2-40B4-BE49-F238E27FC236}">
                <a16:creationId xmlns:a16="http://schemas.microsoft.com/office/drawing/2014/main" id="{C1E6ECA6-1B42-47B2-958E-55D773FD8E22}"/>
              </a:ext>
            </a:extLst>
          </p:cNvPr>
          <p:cNvSpPr txBox="1">
            <a:spLocks noChangeArrowheads="1"/>
          </p:cNvSpPr>
          <p:nvPr/>
        </p:nvSpPr>
        <p:spPr bwMode="auto">
          <a:xfrm>
            <a:off x="233363" y="4964113"/>
            <a:ext cx="184785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../sw/app/drv/hali1/blockInterface</a:t>
            </a:r>
          </a:p>
        </p:txBody>
      </p:sp>
      <p:sp>
        <p:nvSpPr>
          <p:cNvPr id="8197" name="Text Box 7">
            <a:extLst>
              <a:ext uri="{FF2B5EF4-FFF2-40B4-BE49-F238E27FC236}">
                <a16:creationId xmlns:a16="http://schemas.microsoft.com/office/drawing/2014/main" id="{1220EBD5-6A5B-4C8D-82C9-DF3D214A292C}"/>
              </a:ext>
            </a:extLst>
          </p:cNvPr>
          <p:cNvSpPr txBox="1">
            <a:spLocks noChangeArrowheads="1"/>
          </p:cNvSpPr>
          <p:nvPr/>
        </p:nvSpPr>
        <p:spPr bwMode="auto">
          <a:xfrm>
            <a:off x="6418263" y="3941763"/>
            <a:ext cx="14478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../sw/app/service/txlSrv/If</a:t>
            </a:r>
          </a:p>
        </p:txBody>
      </p:sp>
      <p:sp>
        <p:nvSpPr>
          <p:cNvPr id="8198" name="Text Box 8">
            <a:extLst>
              <a:ext uri="{FF2B5EF4-FFF2-40B4-BE49-F238E27FC236}">
                <a16:creationId xmlns:a16="http://schemas.microsoft.com/office/drawing/2014/main" id="{5900BE3A-F4DB-4DFF-88E4-AAA34FFFEE45}"/>
              </a:ext>
            </a:extLst>
          </p:cNvPr>
          <p:cNvSpPr txBox="1">
            <a:spLocks noChangeArrowheads="1"/>
          </p:cNvSpPr>
          <p:nvPr/>
        </p:nvSpPr>
        <p:spPr bwMode="auto">
          <a:xfrm>
            <a:off x="6418263" y="2738438"/>
            <a:ext cx="11557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a:t>
            </a:r>
          </a:p>
        </p:txBody>
      </p:sp>
      <p:sp>
        <p:nvSpPr>
          <p:cNvPr id="8199" name="Text Box 9">
            <a:extLst>
              <a:ext uri="{FF2B5EF4-FFF2-40B4-BE49-F238E27FC236}">
                <a16:creationId xmlns:a16="http://schemas.microsoft.com/office/drawing/2014/main" id="{9D112706-DA4E-466C-AD2F-B739A2E48099}"/>
              </a:ext>
            </a:extLst>
          </p:cNvPr>
          <p:cNvSpPr txBox="1">
            <a:spLocks noChangeArrowheads="1"/>
          </p:cNvSpPr>
          <p:nvPr/>
        </p:nvSpPr>
        <p:spPr bwMode="auto">
          <a:xfrm>
            <a:off x="6275388" y="811213"/>
            <a:ext cx="15240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../sw/app/tx/serviceControl</a:t>
            </a:r>
          </a:p>
        </p:txBody>
      </p:sp>
      <p:sp>
        <p:nvSpPr>
          <p:cNvPr id="8200" name="Text Box 10">
            <a:extLst>
              <a:ext uri="{FF2B5EF4-FFF2-40B4-BE49-F238E27FC236}">
                <a16:creationId xmlns:a16="http://schemas.microsoft.com/office/drawing/2014/main" id="{8DB3CD36-7AAC-4E1F-915C-305604425403}"/>
              </a:ext>
            </a:extLst>
          </p:cNvPr>
          <p:cNvSpPr txBox="1">
            <a:spLocks noChangeArrowheads="1"/>
          </p:cNvSpPr>
          <p:nvPr/>
        </p:nvSpPr>
        <p:spPr bwMode="auto">
          <a:xfrm>
            <a:off x="922338" y="3929063"/>
            <a:ext cx="11049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a:t>
            </a:r>
          </a:p>
        </p:txBody>
      </p:sp>
      <p:sp>
        <p:nvSpPr>
          <p:cNvPr id="8201" name="Text Box 11">
            <a:extLst>
              <a:ext uri="{FF2B5EF4-FFF2-40B4-BE49-F238E27FC236}">
                <a16:creationId xmlns:a16="http://schemas.microsoft.com/office/drawing/2014/main" id="{4C7F62A6-46DA-4AB0-8840-850DC0E9B2AB}"/>
              </a:ext>
            </a:extLst>
          </p:cNvPr>
          <p:cNvSpPr txBox="1">
            <a:spLocks noChangeArrowheads="1"/>
          </p:cNvSpPr>
          <p:nvPr/>
        </p:nvSpPr>
        <p:spPr bwMode="auto">
          <a:xfrm>
            <a:off x="6399213" y="4605338"/>
            <a:ext cx="18288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../sw/app/service/txlSrv/TxlProxy</a:t>
            </a:r>
          </a:p>
        </p:txBody>
      </p:sp>
      <p:graphicFrame>
        <p:nvGraphicFramePr>
          <p:cNvPr id="8202" name="Object 13">
            <a:extLst>
              <a:ext uri="{FF2B5EF4-FFF2-40B4-BE49-F238E27FC236}">
                <a16:creationId xmlns:a16="http://schemas.microsoft.com/office/drawing/2014/main" id="{13BA6ECC-FD08-4008-9D66-DED0F4D98568}"/>
              </a:ext>
            </a:extLst>
          </p:cNvPr>
          <p:cNvGraphicFramePr>
            <a:graphicFrameLocks noChangeAspect="1"/>
          </p:cNvGraphicFramePr>
          <p:nvPr/>
        </p:nvGraphicFramePr>
        <p:xfrm>
          <a:off x="2089150" y="501650"/>
          <a:ext cx="4205288" cy="6076950"/>
        </p:xfrm>
        <a:graphic>
          <a:graphicData uri="http://schemas.openxmlformats.org/presentationml/2006/ole">
            <mc:AlternateContent xmlns:mc="http://schemas.openxmlformats.org/markup-compatibility/2006">
              <mc:Choice xmlns:v="urn:schemas-microsoft-com:vml" Requires="v">
                <p:oleObj spid="_x0000_s343042" name="Visio" r:id="rId4" imgW="5464966" imgH="8111014" progId="Visio.Drawing.11">
                  <p:embed/>
                </p:oleObj>
              </mc:Choice>
              <mc:Fallback>
                <p:oleObj name="Visio" r:id="rId4" imgW="5464966" imgH="8111014" progId="Visio.Drawing.11">
                  <p:embed/>
                  <p:pic>
                    <p:nvPicPr>
                      <p:cNvPr id="8202" name="Object 13">
                        <a:extLst>
                          <a:ext uri="{FF2B5EF4-FFF2-40B4-BE49-F238E27FC236}">
                            <a16:creationId xmlns:a16="http://schemas.microsoft.com/office/drawing/2014/main" id="{13BA6ECC-FD08-4008-9D66-DED0F4D98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150" y="501650"/>
                        <a:ext cx="4205288" cy="60769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373914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095057A7-2D80-4F3E-92E6-477415E20F95}"/>
              </a:ext>
            </a:extLst>
          </p:cNvPr>
          <p:cNvSpPr>
            <a:spLocks noGrp="1" noChangeArrowheads="1"/>
          </p:cNvSpPr>
          <p:nvPr>
            <p:ph type="title"/>
          </p:nvPr>
        </p:nvSpPr>
        <p:spPr>
          <a:xfrm>
            <a:off x="393701" y="239713"/>
            <a:ext cx="7494588" cy="592137"/>
          </a:xfrm>
        </p:spPr>
        <p:txBody>
          <a:bodyPr>
            <a:normAutofit/>
          </a:bodyPr>
          <a:lstStyle/>
          <a:p>
            <a:r>
              <a:rPr lang="en-US" altLang="en-US" sz="2400" dirty="0"/>
              <a:t>CLASS DIAGRAM – SHARED TX SERVICES</a:t>
            </a:r>
          </a:p>
        </p:txBody>
      </p:sp>
      <p:sp>
        <p:nvSpPr>
          <p:cNvPr id="9219" name="Text Box 7">
            <a:extLst>
              <a:ext uri="{FF2B5EF4-FFF2-40B4-BE49-F238E27FC236}">
                <a16:creationId xmlns:a16="http://schemas.microsoft.com/office/drawing/2014/main" id="{5E8732E5-1762-4181-B7AE-09324CA9C42F}"/>
              </a:ext>
            </a:extLst>
          </p:cNvPr>
          <p:cNvSpPr txBox="1">
            <a:spLocks noChangeArrowheads="1"/>
          </p:cNvSpPr>
          <p:nvPr/>
        </p:nvSpPr>
        <p:spPr bwMode="auto">
          <a:xfrm>
            <a:off x="6589713" y="2281238"/>
            <a:ext cx="11557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a:t>
            </a:r>
          </a:p>
        </p:txBody>
      </p:sp>
      <p:sp>
        <p:nvSpPr>
          <p:cNvPr id="9220" name="Text Box 8">
            <a:extLst>
              <a:ext uri="{FF2B5EF4-FFF2-40B4-BE49-F238E27FC236}">
                <a16:creationId xmlns:a16="http://schemas.microsoft.com/office/drawing/2014/main" id="{4575A457-FDDC-4A25-8265-3079F7739A05}"/>
              </a:ext>
            </a:extLst>
          </p:cNvPr>
          <p:cNvSpPr txBox="1">
            <a:spLocks noChangeArrowheads="1"/>
          </p:cNvSpPr>
          <p:nvPr/>
        </p:nvSpPr>
        <p:spPr bwMode="auto">
          <a:xfrm>
            <a:off x="6789738" y="725488"/>
            <a:ext cx="15240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../sw/app/tx/serviceControl</a:t>
            </a:r>
          </a:p>
        </p:txBody>
      </p:sp>
      <p:sp>
        <p:nvSpPr>
          <p:cNvPr id="9221" name="Text Box 9">
            <a:extLst>
              <a:ext uri="{FF2B5EF4-FFF2-40B4-BE49-F238E27FC236}">
                <a16:creationId xmlns:a16="http://schemas.microsoft.com/office/drawing/2014/main" id="{41BCB40B-B12E-4593-9891-79B581D23B42}"/>
              </a:ext>
            </a:extLst>
          </p:cNvPr>
          <p:cNvSpPr txBox="1">
            <a:spLocks noChangeArrowheads="1"/>
          </p:cNvSpPr>
          <p:nvPr/>
        </p:nvSpPr>
        <p:spPr bwMode="auto">
          <a:xfrm>
            <a:off x="960438" y="4081463"/>
            <a:ext cx="11049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a:t>
            </a:r>
          </a:p>
        </p:txBody>
      </p:sp>
      <p:sp>
        <p:nvSpPr>
          <p:cNvPr id="9222" name="Text Box 10">
            <a:extLst>
              <a:ext uri="{FF2B5EF4-FFF2-40B4-BE49-F238E27FC236}">
                <a16:creationId xmlns:a16="http://schemas.microsoft.com/office/drawing/2014/main" id="{38EAA6C4-AD1C-4E6D-A3BB-8C203AB9AEC5}"/>
              </a:ext>
            </a:extLst>
          </p:cNvPr>
          <p:cNvSpPr txBox="1">
            <a:spLocks noChangeArrowheads="1"/>
          </p:cNvSpPr>
          <p:nvPr/>
        </p:nvSpPr>
        <p:spPr bwMode="auto">
          <a:xfrm>
            <a:off x="481013" y="5672138"/>
            <a:ext cx="157480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../sw/app/drv/blockInterface</a:t>
            </a:r>
          </a:p>
        </p:txBody>
      </p:sp>
      <p:sp>
        <p:nvSpPr>
          <p:cNvPr id="9223" name="Text Box 11">
            <a:extLst>
              <a:ext uri="{FF2B5EF4-FFF2-40B4-BE49-F238E27FC236}">
                <a16:creationId xmlns:a16="http://schemas.microsoft.com/office/drawing/2014/main" id="{2C7FF269-BB18-49EB-8332-01FE390F9929}"/>
              </a:ext>
            </a:extLst>
          </p:cNvPr>
          <p:cNvSpPr txBox="1">
            <a:spLocks noChangeArrowheads="1"/>
          </p:cNvSpPr>
          <p:nvPr/>
        </p:nvSpPr>
        <p:spPr bwMode="auto">
          <a:xfrm>
            <a:off x="233363" y="4964113"/>
            <a:ext cx="1847850" cy="22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900">
                <a:solidFill>
                  <a:srgbClr val="000000"/>
                </a:solidFill>
              </a:rPr>
              <a:t>../sw/app/drv/hali1/blockInterface</a:t>
            </a:r>
          </a:p>
        </p:txBody>
      </p:sp>
      <p:graphicFrame>
        <p:nvGraphicFramePr>
          <p:cNvPr id="9224" name="Object 14">
            <a:extLst>
              <a:ext uri="{FF2B5EF4-FFF2-40B4-BE49-F238E27FC236}">
                <a16:creationId xmlns:a16="http://schemas.microsoft.com/office/drawing/2014/main" id="{A01EB226-336D-438D-9450-14E11491A320}"/>
              </a:ext>
            </a:extLst>
          </p:cNvPr>
          <p:cNvGraphicFramePr>
            <a:graphicFrameLocks noChangeAspect="1"/>
          </p:cNvGraphicFramePr>
          <p:nvPr/>
        </p:nvGraphicFramePr>
        <p:xfrm>
          <a:off x="1943100" y="679450"/>
          <a:ext cx="4706938" cy="5918200"/>
        </p:xfrm>
        <a:graphic>
          <a:graphicData uri="http://schemas.openxmlformats.org/presentationml/2006/ole">
            <mc:AlternateContent xmlns:mc="http://schemas.openxmlformats.org/markup-compatibility/2006">
              <mc:Choice xmlns:v="urn:schemas-microsoft-com:vml" Requires="v">
                <p:oleObj spid="_x0000_s345090" name="Visio" r:id="rId4" imgW="5993869" imgH="8520254" progId="Visio.Drawing.11">
                  <p:embed/>
                </p:oleObj>
              </mc:Choice>
              <mc:Fallback>
                <p:oleObj name="Visio" r:id="rId4" imgW="5993869" imgH="8520254" progId="Visio.Drawing.11">
                  <p:embed/>
                  <p:pic>
                    <p:nvPicPr>
                      <p:cNvPr id="9224" name="Object 14">
                        <a:extLst>
                          <a:ext uri="{FF2B5EF4-FFF2-40B4-BE49-F238E27FC236}">
                            <a16:creationId xmlns:a16="http://schemas.microsoft.com/office/drawing/2014/main" id="{A01EB226-336D-438D-9450-14E11491A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3100" y="679450"/>
                        <a:ext cx="4706938" cy="5918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581158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365A4D3-6699-469E-94EC-3257C3DF9CA7}"/>
              </a:ext>
            </a:extLst>
          </p:cNvPr>
          <p:cNvSpPr>
            <a:spLocks noGrp="1" noChangeArrowheads="1"/>
          </p:cNvSpPr>
          <p:nvPr>
            <p:ph type="title"/>
          </p:nvPr>
        </p:nvSpPr>
        <p:spPr/>
        <p:txBody>
          <a:bodyPr>
            <a:normAutofit/>
          </a:bodyPr>
          <a:lstStyle/>
          <a:p>
            <a:r>
              <a:rPr lang="en-US" altLang="en-US" sz="4000" dirty="0"/>
              <a:t>TX MODULE SW RESOURCES </a:t>
            </a:r>
          </a:p>
        </p:txBody>
      </p:sp>
      <p:sp>
        <p:nvSpPr>
          <p:cNvPr id="10243" name="Rectangle 3">
            <a:extLst>
              <a:ext uri="{FF2B5EF4-FFF2-40B4-BE49-F238E27FC236}">
                <a16:creationId xmlns:a16="http://schemas.microsoft.com/office/drawing/2014/main" id="{54789DF4-2F36-471E-BEAB-64DA87E2B2A1}"/>
              </a:ext>
            </a:extLst>
          </p:cNvPr>
          <p:cNvSpPr>
            <a:spLocks noGrp="1" noChangeArrowheads="1"/>
          </p:cNvSpPr>
          <p:nvPr>
            <p:ph type="body" idx="1"/>
          </p:nvPr>
        </p:nvSpPr>
        <p:spPr>
          <a:xfrm>
            <a:off x="398462" y="1105429"/>
            <a:ext cx="8351838" cy="5109104"/>
          </a:xfrm>
        </p:spPr>
        <p:txBody>
          <a:bodyPr/>
          <a:lstStyle/>
          <a:p>
            <a:pPr marL="0" indent="0">
              <a:lnSpc>
                <a:spcPct val="90000"/>
              </a:lnSpc>
              <a:buNone/>
            </a:pPr>
            <a:endParaRPr lang="en-US" altLang="en-US" sz="2000" dirty="0"/>
          </a:p>
          <a:p>
            <a:pPr>
              <a:lnSpc>
                <a:spcPct val="90000"/>
              </a:lnSpc>
            </a:pPr>
            <a:r>
              <a:rPr lang="en-US" altLang="en-US" sz="2000" dirty="0"/>
              <a:t>A carrier is modeled as a Filter Branch Set in </a:t>
            </a:r>
            <a:r>
              <a:rPr lang="en-US" altLang="en-US" sz="2000" dirty="0" err="1"/>
              <a:t>Tx</a:t>
            </a:r>
            <a:r>
              <a:rPr lang="en-US" altLang="en-US" sz="2000" dirty="0"/>
              <a:t> Module</a:t>
            </a:r>
          </a:p>
          <a:p>
            <a:pPr>
              <a:lnSpc>
                <a:spcPct val="90000"/>
              </a:lnSpc>
            </a:pPr>
            <a:r>
              <a:rPr lang="en-US" altLang="en-US" sz="2000" dirty="0"/>
              <a:t>Filter Branch Set is a list of Filter Branches with its associated carrier configuration data.</a:t>
            </a:r>
          </a:p>
          <a:p>
            <a:pPr>
              <a:lnSpc>
                <a:spcPct val="90000"/>
              </a:lnSpc>
            </a:pPr>
            <a:r>
              <a:rPr lang="en-US" altLang="en-US" sz="2000" dirty="0"/>
              <a:t>Filter Branch id range used within </a:t>
            </a:r>
            <a:r>
              <a:rPr lang="en-US" altLang="en-US" sz="2000" dirty="0" err="1"/>
              <a:t>Tx</a:t>
            </a:r>
            <a:r>
              <a:rPr lang="en-US" altLang="en-US" sz="2000" dirty="0"/>
              <a:t> Module is 0..7.</a:t>
            </a:r>
          </a:p>
          <a:p>
            <a:pPr>
              <a:lnSpc>
                <a:spcPct val="90000"/>
              </a:lnSpc>
            </a:pPr>
            <a:r>
              <a:rPr lang="en-US" altLang="en-US" sz="2000" dirty="0"/>
              <a:t>Hali-1 driver interfaces use filter branch id range 0..7 as  input</a:t>
            </a:r>
          </a:p>
          <a:p>
            <a:pPr>
              <a:lnSpc>
                <a:spcPct val="90000"/>
              </a:lnSpc>
            </a:pPr>
            <a:r>
              <a:rPr lang="en-US" altLang="en-US" sz="2000" dirty="0"/>
              <a:t>Port swapping for PL5 occurs at Driver layer</a:t>
            </a:r>
          </a:p>
          <a:p>
            <a:pPr>
              <a:lnSpc>
                <a:spcPct val="90000"/>
              </a:lnSpc>
            </a:pPr>
            <a:r>
              <a:rPr lang="en-US" altLang="en-US" sz="2000" dirty="0"/>
              <a:t>Legacy filter branch id conversion from 0..15 to 0..7 per </a:t>
            </a:r>
            <a:r>
              <a:rPr lang="en-US" altLang="en-US" sz="2000" dirty="0" err="1"/>
              <a:t>Tx</a:t>
            </a:r>
            <a:r>
              <a:rPr lang="en-US" altLang="en-US" sz="2000" dirty="0"/>
              <a:t> Branch is done by </a:t>
            </a:r>
            <a:r>
              <a:rPr lang="en-US" altLang="en-US" sz="2000" dirty="0" err="1"/>
              <a:t>Tx</a:t>
            </a:r>
            <a:r>
              <a:rPr lang="en-US" altLang="en-US" sz="2000" dirty="0"/>
              <a:t> Adapter</a:t>
            </a:r>
          </a:p>
          <a:p>
            <a:pPr>
              <a:lnSpc>
                <a:spcPct val="90000"/>
              </a:lnSpc>
            </a:pPr>
            <a:r>
              <a:rPr lang="en-US" altLang="en-US" sz="2000" dirty="0"/>
              <a:t>Carrier id and carrier type id are not used within </a:t>
            </a:r>
            <a:r>
              <a:rPr lang="en-US" altLang="en-US" sz="2000" dirty="0" err="1"/>
              <a:t>Tx</a:t>
            </a:r>
            <a:r>
              <a:rPr lang="en-US" altLang="en-US" sz="2000" dirty="0"/>
              <a:t> Module </a:t>
            </a:r>
          </a:p>
          <a:p>
            <a:pPr>
              <a:lnSpc>
                <a:spcPct val="90000"/>
              </a:lnSpc>
            </a:pPr>
            <a:r>
              <a:rPr lang="en-US" altLang="en-US" sz="2000" dirty="0"/>
              <a:t>When a carrier is setup the configuration information is stored in a record and a unique FBS id is assigned to it</a:t>
            </a:r>
          </a:p>
          <a:p>
            <a:pPr>
              <a:lnSpc>
                <a:spcPct val="90000"/>
              </a:lnSpc>
            </a:pPr>
            <a:r>
              <a:rPr lang="en-US" altLang="en-US" sz="2000" dirty="0"/>
              <a:t>Carrier id is stored in the associated FBS record for later use as a reference for sending messages back to Carrier Control </a:t>
            </a:r>
            <a:r>
              <a:rPr lang="en-US" altLang="en-US" sz="2000" dirty="0" err="1"/>
              <a:t>eg.</a:t>
            </a:r>
            <a:r>
              <a:rPr lang="en-US" altLang="en-US" sz="2000" dirty="0"/>
              <a:t> Activation Indication</a:t>
            </a:r>
          </a:p>
          <a:p>
            <a:pPr>
              <a:lnSpc>
                <a:spcPct val="90000"/>
              </a:lnSpc>
            </a:pPr>
            <a:r>
              <a:rPr lang="en-US" altLang="en-US" sz="2000" dirty="0"/>
              <a:t>When a carrier is released the associated FBS record is removed.  </a:t>
            </a:r>
          </a:p>
        </p:txBody>
      </p:sp>
    </p:spTree>
    <p:extLst>
      <p:ext uri="{BB962C8B-B14F-4D97-AF65-F5344CB8AC3E}">
        <p14:creationId xmlns:p14="http://schemas.microsoft.com/office/powerpoint/2010/main" val="106524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677" r="9892"/>
          <a:stretch>
            <a:fillRect/>
          </a:stretch>
        </p:blipFill>
        <p:spPr bwMode="auto">
          <a:xfrm>
            <a:off x="657225" y="728663"/>
            <a:ext cx="7539038" cy="581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3"/>
          <p:cNvSpPr>
            <a:spLocks noGrp="1"/>
          </p:cNvSpPr>
          <p:nvPr>
            <p:ph type="title"/>
          </p:nvPr>
        </p:nvSpPr>
        <p:spPr>
          <a:xfrm>
            <a:off x="393700" y="0"/>
            <a:ext cx="7494588" cy="923925"/>
          </a:xfrm>
        </p:spPr>
        <p:txBody>
          <a:bodyPr/>
          <a:lstStyle/>
          <a:p>
            <a:pPr eaLnBrk="1" hangingPunct="1"/>
            <a:r>
              <a:rPr lang="en-US" altLang="en-US" sz="4000" dirty="0">
                <a:latin typeface="Arial" panose="020B0604020202020204" pitchFamily="34" charset="0"/>
              </a:rPr>
              <a:t>Now</a:t>
            </a:r>
          </a:p>
        </p:txBody>
      </p:sp>
      <p:sp>
        <p:nvSpPr>
          <p:cNvPr id="16" name="AutoShape 20"/>
          <p:cNvSpPr>
            <a:spLocks noChangeArrowheads="1"/>
          </p:cNvSpPr>
          <p:nvPr/>
        </p:nvSpPr>
        <p:spPr bwMode="auto">
          <a:xfrm>
            <a:off x="8097838" y="2543175"/>
            <a:ext cx="1046162" cy="885825"/>
          </a:xfrm>
          <a:prstGeom prst="wedgeRectCallout">
            <a:avLst>
              <a:gd name="adj1" fmla="val -180053"/>
              <a:gd name="adj2" fmla="val 2708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dirty="0"/>
              <a:t>Service Control &amp; Services layers</a:t>
            </a:r>
          </a:p>
          <a:p>
            <a:pPr algn="ctr" eaLnBrk="1" hangingPunct="1">
              <a:spcBef>
                <a:spcPct val="0"/>
              </a:spcBef>
              <a:buClrTx/>
              <a:buFontTx/>
              <a:buNone/>
            </a:pPr>
            <a:r>
              <a:rPr lang="en-US" altLang="en-US" sz="1000" u="sng" dirty="0"/>
              <a:t>The focus of modularization</a:t>
            </a:r>
          </a:p>
        </p:txBody>
      </p:sp>
      <p:sp>
        <p:nvSpPr>
          <p:cNvPr id="17" name="AutoShape 18"/>
          <p:cNvSpPr>
            <a:spLocks noChangeArrowheads="1"/>
          </p:cNvSpPr>
          <p:nvPr/>
        </p:nvSpPr>
        <p:spPr bwMode="auto">
          <a:xfrm>
            <a:off x="8097838" y="1527858"/>
            <a:ext cx="1046162" cy="845113"/>
          </a:xfrm>
          <a:prstGeom prst="wedgeRectCallout">
            <a:avLst>
              <a:gd name="adj1" fmla="val -185861"/>
              <a:gd name="adj2" fmla="val 34634"/>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000" b="0" dirty="0"/>
              <a:t>Radio Resources management and coordination</a:t>
            </a:r>
          </a:p>
        </p:txBody>
      </p:sp>
    </p:spTree>
    <p:extLst>
      <p:ext uri="{BB962C8B-B14F-4D97-AF65-F5344CB8AC3E}">
        <p14:creationId xmlns:p14="http://schemas.microsoft.com/office/powerpoint/2010/main" val="143974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20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BEBA0C9-5140-415C-AF57-5E2943642F93}"/>
              </a:ext>
            </a:extLst>
          </p:cNvPr>
          <p:cNvSpPr>
            <a:spLocks noGrp="1" noChangeArrowheads="1"/>
          </p:cNvSpPr>
          <p:nvPr>
            <p:ph type="title"/>
          </p:nvPr>
        </p:nvSpPr>
        <p:spPr/>
        <p:txBody>
          <a:bodyPr>
            <a:normAutofit/>
          </a:bodyPr>
          <a:lstStyle/>
          <a:p>
            <a:r>
              <a:rPr lang="en-US" altLang="en-US" sz="4000" dirty="0"/>
              <a:t>TX MODULE HW RESOURCES </a:t>
            </a:r>
          </a:p>
        </p:txBody>
      </p:sp>
      <p:sp>
        <p:nvSpPr>
          <p:cNvPr id="11267" name="Rectangle 3">
            <a:extLst>
              <a:ext uri="{FF2B5EF4-FFF2-40B4-BE49-F238E27FC236}">
                <a16:creationId xmlns:a16="http://schemas.microsoft.com/office/drawing/2014/main" id="{F85882F8-51C7-40C5-A6B2-9DBFFE3B2031}"/>
              </a:ext>
            </a:extLst>
          </p:cNvPr>
          <p:cNvSpPr>
            <a:spLocks noGrp="1" noChangeArrowheads="1"/>
          </p:cNvSpPr>
          <p:nvPr>
            <p:ph type="body" idx="1"/>
          </p:nvPr>
        </p:nvSpPr>
        <p:spPr>
          <a:xfrm>
            <a:off x="393700" y="1393825"/>
            <a:ext cx="8351838" cy="4744508"/>
          </a:xfrm>
        </p:spPr>
        <p:txBody>
          <a:bodyPr/>
          <a:lstStyle/>
          <a:p>
            <a:pPr marL="0" indent="0">
              <a:buNone/>
            </a:pPr>
            <a:endParaRPr lang="en-US" altLang="en-US" dirty="0"/>
          </a:p>
          <a:p>
            <a:r>
              <a:rPr lang="en-US" altLang="en-US" dirty="0"/>
              <a:t>HW resources are configured and managed by Services</a:t>
            </a:r>
          </a:p>
          <a:p>
            <a:r>
              <a:rPr lang="en-US" altLang="en-US" dirty="0"/>
              <a:t>HW configuration topology is transparent to the </a:t>
            </a:r>
            <a:r>
              <a:rPr lang="en-US" altLang="en-US" dirty="0" err="1"/>
              <a:t>Tx</a:t>
            </a:r>
            <a:r>
              <a:rPr lang="en-US" altLang="en-US" dirty="0"/>
              <a:t> Branch Controller</a:t>
            </a:r>
          </a:p>
          <a:p>
            <a:r>
              <a:rPr lang="en-US" altLang="en-US" dirty="0"/>
              <a:t>The status and configuration of HW resources are not retained by Services – once the HW change occurs, the Service forgets its configuration</a:t>
            </a:r>
          </a:p>
          <a:p>
            <a:r>
              <a:rPr lang="en-US" altLang="en-US" dirty="0"/>
              <a:t>The status and configuration of such HW resources as </a:t>
            </a:r>
            <a:r>
              <a:rPr lang="en-US" altLang="en-US" dirty="0" err="1"/>
              <a:t>TxLo</a:t>
            </a:r>
            <a:r>
              <a:rPr lang="en-US" altLang="en-US" dirty="0"/>
              <a:t>, </a:t>
            </a:r>
            <a:r>
              <a:rPr lang="en-US" altLang="en-US" dirty="0" err="1"/>
              <a:t>TorLo</a:t>
            </a:r>
            <a:r>
              <a:rPr lang="en-US" altLang="en-US" dirty="0"/>
              <a:t> and Pa is stored in and maintained by the Resource Handler and can be accessed by all Services by means of well defined interfaces</a:t>
            </a:r>
          </a:p>
          <a:p>
            <a:endParaRPr lang="en-US" altLang="en-US" dirty="0"/>
          </a:p>
        </p:txBody>
      </p:sp>
    </p:spTree>
    <p:extLst>
      <p:ext uri="{BB962C8B-B14F-4D97-AF65-F5344CB8AC3E}">
        <p14:creationId xmlns:p14="http://schemas.microsoft.com/office/powerpoint/2010/main" val="11829308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1E57981-CA31-4794-B70B-07C57879FF82}"/>
              </a:ext>
            </a:extLst>
          </p:cNvPr>
          <p:cNvSpPr>
            <a:spLocks noGrp="1" noChangeArrowheads="1"/>
          </p:cNvSpPr>
          <p:nvPr>
            <p:ph type="title"/>
          </p:nvPr>
        </p:nvSpPr>
        <p:spPr>
          <a:xfrm>
            <a:off x="393701" y="239714"/>
            <a:ext cx="7494588" cy="760412"/>
          </a:xfrm>
        </p:spPr>
        <p:txBody>
          <a:bodyPr>
            <a:normAutofit/>
          </a:bodyPr>
          <a:lstStyle/>
          <a:p>
            <a:r>
              <a:rPr lang="en-US" altLang="en-US" sz="4000" dirty="0"/>
              <a:t>TX BRANCH CONTROL</a:t>
            </a:r>
          </a:p>
        </p:txBody>
      </p:sp>
      <p:sp>
        <p:nvSpPr>
          <p:cNvPr id="12291" name="Rectangle 3">
            <a:extLst>
              <a:ext uri="{FF2B5EF4-FFF2-40B4-BE49-F238E27FC236}">
                <a16:creationId xmlns:a16="http://schemas.microsoft.com/office/drawing/2014/main" id="{7CD68C93-3482-4698-AEC9-65C02A5ADDC7}"/>
              </a:ext>
            </a:extLst>
          </p:cNvPr>
          <p:cNvSpPr>
            <a:spLocks noGrp="1" noChangeArrowheads="1"/>
          </p:cNvSpPr>
          <p:nvPr>
            <p:ph type="body" sz="half" idx="2"/>
          </p:nvPr>
        </p:nvSpPr>
        <p:spPr>
          <a:xfrm>
            <a:off x="4826000" y="1169987"/>
            <a:ext cx="3956050" cy="5373687"/>
          </a:xfrm>
        </p:spPr>
        <p:txBody>
          <a:bodyPr/>
          <a:lstStyle/>
          <a:p>
            <a:pPr marL="0" indent="0"/>
            <a:r>
              <a:rPr lang="en-GB" altLang="en-US" sz="1600" dirty="0"/>
              <a:t> </a:t>
            </a:r>
            <a:r>
              <a:rPr lang="en-US" altLang="en-US" sz="1600" dirty="0"/>
              <a:t>SW location: ../app/</a:t>
            </a:r>
            <a:r>
              <a:rPr lang="en-US" altLang="en-US" sz="1600" dirty="0" err="1"/>
              <a:t>sw</a:t>
            </a:r>
            <a:r>
              <a:rPr lang="en-US" altLang="en-US" sz="1600" dirty="0"/>
              <a:t>/</a:t>
            </a:r>
            <a:r>
              <a:rPr lang="en-US" altLang="en-US" sz="1600" dirty="0" err="1"/>
              <a:t>tx</a:t>
            </a:r>
            <a:r>
              <a:rPr lang="en-US" altLang="en-US" sz="1600" dirty="0"/>
              <a:t>/</a:t>
            </a:r>
            <a:r>
              <a:rPr lang="en-US" altLang="en-US" sz="1600" dirty="0" err="1"/>
              <a:t>serviceControl</a:t>
            </a:r>
            <a:endParaRPr lang="en-GB" altLang="en-US" sz="1600" dirty="0"/>
          </a:p>
          <a:p>
            <a:pPr marL="0" indent="0"/>
            <a:r>
              <a:rPr lang="en-GB" altLang="en-US" sz="1600" dirty="0"/>
              <a:t> Active Object</a:t>
            </a:r>
          </a:p>
          <a:p>
            <a:pPr marL="0" indent="0"/>
            <a:r>
              <a:rPr lang="en-GB" altLang="en-US" sz="1600" dirty="0"/>
              <a:t>controller for actions on each </a:t>
            </a:r>
            <a:r>
              <a:rPr lang="en-GB" altLang="en-US" sz="1600" dirty="0" err="1"/>
              <a:t>Tx</a:t>
            </a:r>
            <a:r>
              <a:rPr lang="en-GB" altLang="en-US" sz="1600" dirty="0"/>
              <a:t> Branch. </a:t>
            </a:r>
          </a:p>
          <a:p>
            <a:pPr marL="0" indent="0"/>
            <a:r>
              <a:rPr lang="en-US" altLang="en-US" sz="1600" dirty="0"/>
              <a:t> platform and hardware independent</a:t>
            </a:r>
          </a:p>
          <a:p>
            <a:pPr marL="0" indent="0"/>
            <a:r>
              <a:rPr lang="en-GB" altLang="en-US" sz="1600" dirty="0"/>
              <a:t>state machine driven</a:t>
            </a:r>
          </a:p>
          <a:p>
            <a:pPr marL="0" indent="0"/>
            <a:r>
              <a:rPr lang="en-US" altLang="en-US" sz="1600" dirty="0"/>
              <a:t> controls all transmit carriers (FBSs). This includes requests for setup, activate, deactivate, release, frequency modify and power modify. </a:t>
            </a:r>
          </a:p>
          <a:p>
            <a:pPr marL="0" indent="0"/>
            <a:r>
              <a:rPr lang="en-US" altLang="en-US" sz="1600" dirty="0"/>
              <a:t> for all carrier operations it triggers all the required steps on TX services. </a:t>
            </a:r>
          </a:p>
          <a:p>
            <a:pPr marL="0" indent="0"/>
            <a:r>
              <a:rPr lang="en-US" altLang="en-US" sz="1600" dirty="0"/>
              <a:t> the dependency between steps or the service dependencies is embedded in the steps that </a:t>
            </a:r>
            <a:r>
              <a:rPr lang="en-US" altLang="en-US" sz="1600" dirty="0" err="1"/>
              <a:t>TxBranchCtrl</a:t>
            </a:r>
            <a:r>
              <a:rPr lang="en-US" altLang="en-US" sz="1600" dirty="0"/>
              <a:t> follows.</a:t>
            </a:r>
          </a:p>
          <a:p>
            <a:pPr marL="0" indent="0"/>
            <a:r>
              <a:rPr lang="en-US" altLang="en-US" sz="1600" dirty="0"/>
              <a:t>does not perform validation of carrier configuration coming from Carrier Control</a:t>
            </a:r>
          </a:p>
          <a:p>
            <a:pPr marL="0" indent="0"/>
            <a:endParaRPr lang="en-US" altLang="en-US" sz="1600" dirty="0"/>
          </a:p>
        </p:txBody>
      </p:sp>
      <p:graphicFrame>
        <p:nvGraphicFramePr>
          <p:cNvPr id="12292" name="Object 4">
            <a:extLst>
              <a:ext uri="{FF2B5EF4-FFF2-40B4-BE49-F238E27FC236}">
                <a16:creationId xmlns:a16="http://schemas.microsoft.com/office/drawing/2014/main" id="{4092C5EB-CABA-4DD8-A483-DE01E37B0566}"/>
              </a:ext>
            </a:extLst>
          </p:cNvPr>
          <p:cNvGraphicFramePr>
            <a:graphicFrameLocks noChangeAspect="1"/>
          </p:cNvGraphicFramePr>
          <p:nvPr/>
        </p:nvGraphicFramePr>
        <p:xfrm>
          <a:off x="242888" y="1000125"/>
          <a:ext cx="4583112" cy="4687888"/>
        </p:xfrm>
        <a:graphic>
          <a:graphicData uri="http://schemas.openxmlformats.org/presentationml/2006/ole">
            <mc:AlternateContent xmlns:mc="http://schemas.openxmlformats.org/markup-compatibility/2006">
              <mc:Choice xmlns:v="urn:schemas-microsoft-com:vml" Requires="v">
                <p:oleObj spid="_x0000_s351234" name="Visio" r:id="rId4" imgW="4582563" imgH="4688154" progId="Visio.Drawing.11">
                  <p:embed/>
                </p:oleObj>
              </mc:Choice>
              <mc:Fallback>
                <p:oleObj name="Visio" r:id="rId4" imgW="4582563" imgH="4688154" progId="Visio.Drawing.11">
                  <p:embed/>
                  <p:pic>
                    <p:nvPicPr>
                      <p:cNvPr id="12292" name="Object 4">
                        <a:extLst>
                          <a:ext uri="{FF2B5EF4-FFF2-40B4-BE49-F238E27FC236}">
                            <a16:creationId xmlns:a16="http://schemas.microsoft.com/office/drawing/2014/main" id="{4092C5EB-CABA-4DD8-A483-DE01E37B0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8" y="1000125"/>
                        <a:ext cx="4583112" cy="46878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658525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53284" name="Visio" r:id="rId4" imgW="8854417" imgH="1103279" progId="Visio.Drawing.11">
                  <p:embed/>
                </p:oleObj>
              </mc:Choice>
              <mc:Fallback>
                <p:oleObj name="Visio" r:id="rId4" imgW="8854417" imgH="1103279" progId="Visio.Drawing.11">
                  <p:embed/>
                  <p:pic>
                    <p:nvPicPr>
                      <p:cNvPr id="122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1" name="Rectangle 3"/>
          <p:cNvSpPr>
            <a:spLocks noGrp="1" noChangeArrowheads="1"/>
          </p:cNvSpPr>
          <p:nvPr>
            <p:ph type="body" idx="1"/>
          </p:nvPr>
        </p:nvSpPr>
        <p:spPr>
          <a:xfrm>
            <a:off x="304800" y="1600200"/>
            <a:ext cx="4454525" cy="4829175"/>
          </a:xfrm>
        </p:spPr>
        <p:txBody>
          <a:bodyPr/>
          <a:lstStyle/>
          <a:p>
            <a:pPr marL="457200" indent="-457200">
              <a:lnSpc>
                <a:spcPct val="90000"/>
              </a:lnSpc>
            </a:pPr>
            <a:r>
              <a:rPr lang="en-GB" altLang="zh-CN" sz="1800" dirty="0">
                <a:ea typeface="SimSun" panose="02010600030101010101" pitchFamily="2" charset="-122"/>
              </a:rPr>
              <a:t>Downlink frequency</a:t>
            </a:r>
          </a:p>
          <a:p>
            <a:pPr marL="457200" indent="-457200">
              <a:lnSpc>
                <a:spcPct val="90000"/>
              </a:lnSpc>
              <a:buFont typeface="Wingdings" panose="05000000000000000000" pitchFamily="2" charset="2"/>
              <a:buNone/>
            </a:pPr>
            <a:r>
              <a:rPr lang="en-GB" altLang="zh-CN" sz="1800" dirty="0">
                <a:ea typeface="SimSun" panose="02010600030101010101" pitchFamily="2" charset="-122"/>
              </a:rPr>
              <a:t>	</a:t>
            </a:r>
            <a:r>
              <a:rPr lang="en-GB" altLang="zh-CN" sz="1800" dirty="0">
                <a:ea typeface="SimSun" panose="02010600030101010101" pitchFamily="2" charset="-122"/>
                <a:hlinkClick r:id="rId6"/>
              </a:rPr>
              <a:t>26/102 62-CNH 160 6510</a:t>
            </a:r>
            <a:r>
              <a:rPr lang="en-US" altLang="zh-CN" sz="1800" dirty="0">
                <a:ea typeface="SimSun" panose="02010600030101010101" pitchFamily="2" charset="-122"/>
              </a:rPr>
              <a:t> </a:t>
            </a:r>
          </a:p>
          <a:p>
            <a:pPr marL="457200" indent="-457200">
              <a:lnSpc>
                <a:spcPct val="90000"/>
              </a:lnSpc>
            </a:pPr>
            <a:r>
              <a:rPr lang="en-US" altLang="zh-CN" sz="1800" dirty="0">
                <a:ea typeface="SimSun" panose="02010600030101010101" pitchFamily="2" charset="-122"/>
              </a:rPr>
              <a:t>Purpose</a:t>
            </a:r>
          </a:p>
          <a:p>
            <a:pPr lvl="1">
              <a:lnSpc>
                <a:spcPct val="90000"/>
              </a:lnSpc>
            </a:pPr>
            <a:r>
              <a:rPr lang="en-US" altLang="zh-CN" sz="1600" dirty="0">
                <a:ea typeface="SimSun" panose="02010600030101010101" pitchFamily="2" charset="-122"/>
              </a:rPr>
              <a:t>Configures NCO, TX_LO, TOR_LO to achieve wanted RF frequency.</a:t>
            </a:r>
          </a:p>
          <a:p>
            <a:pPr marL="457200" indent="-457200">
              <a:lnSpc>
                <a:spcPct val="90000"/>
              </a:lnSpc>
            </a:pPr>
            <a:r>
              <a:rPr lang="sv-SE" altLang="zh-CN" sz="1800" dirty="0" err="1">
                <a:ea typeface="SimSun" panose="02010600030101010101" pitchFamily="2" charset="-122"/>
              </a:rPr>
              <a:t>Description</a:t>
            </a:r>
            <a:endParaRPr lang="en-US" altLang="zh-CN" sz="1800" dirty="0">
              <a:ea typeface="SimSun" panose="02010600030101010101" pitchFamily="2" charset="-122"/>
            </a:endParaRPr>
          </a:p>
          <a:p>
            <a:pPr lvl="1">
              <a:lnSpc>
                <a:spcPct val="90000"/>
              </a:lnSpc>
            </a:pPr>
            <a:r>
              <a:rPr lang="en-US" altLang="zh-CN" sz="1600" dirty="0">
                <a:ea typeface="SimSun" panose="02010600030101010101" pitchFamily="2" charset="-122"/>
              </a:rPr>
              <a:t>TX LO frequency: Center frequency of the used DL bandwidth.</a:t>
            </a:r>
          </a:p>
          <a:p>
            <a:pPr lvl="1">
              <a:lnSpc>
                <a:spcPct val="90000"/>
              </a:lnSpc>
            </a:pPr>
            <a:r>
              <a:rPr lang="en-US" altLang="zh-CN" sz="1600" dirty="0">
                <a:ea typeface="SimSun" panose="02010600030101010101" pitchFamily="2" charset="-122"/>
              </a:rPr>
              <a:t>NCO frequencies: Offset frequency for each carrier vs. TX LO.</a:t>
            </a:r>
          </a:p>
          <a:p>
            <a:pPr lvl="1">
              <a:lnSpc>
                <a:spcPct val="90000"/>
              </a:lnSpc>
            </a:pPr>
            <a:r>
              <a:rPr lang="en-US" altLang="zh-CN" sz="1600" dirty="0">
                <a:ea typeface="SimSun" panose="02010600030101010101" pitchFamily="2" charset="-122"/>
              </a:rPr>
              <a:t>TOR LO frequency: Down converting frequency for the DPD loop. Set to fixed offset to TX LO.</a:t>
            </a:r>
          </a:p>
        </p:txBody>
      </p:sp>
      <p:sp>
        <p:nvSpPr>
          <p:cNvPr id="12292" name="Rectangle 5"/>
          <p:cNvSpPr>
            <a:spLocks noChangeArrowheads="1"/>
          </p:cNvSpPr>
          <p:nvPr/>
        </p:nvSpPr>
        <p:spPr bwMode="auto">
          <a:xfrm>
            <a:off x="0" y="2043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FontTx/>
              <a:buNone/>
            </a:pPr>
            <a:endParaRPr lang="en-US" altLang="zh-CN"/>
          </a:p>
        </p:txBody>
      </p:sp>
      <p:graphicFrame>
        <p:nvGraphicFramePr>
          <p:cNvPr id="12293" name="Object 4"/>
          <p:cNvGraphicFramePr>
            <a:graphicFrameLocks noChangeAspect="1"/>
          </p:cNvGraphicFramePr>
          <p:nvPr/>
        </p:nvGraphicFramePr>
        <p:xfrm>
          <a:off x="5472113" y="2046288"/>
          <a:ext cx="3243262" cy="1954212"/>
        </p:xfrm>
        <a:graphic>
          <a:graphicData uri="http://schemas.openxmlformats.org/presentationml/2006/ole">
            <mc:AlternateContent xmlns:mc="http://schemas.openxmlformats.org/markup-compatibility/2006">
              <mc:Choice xmlns:v="urn:schemas-microsoft-com:vml" Requires="v">
                <p:oleObj spid="_x0000_s353285" name="Visio" r:id="rId7" imgW="4600634" imgH="2771843" progId="Visio.Drawing.11">
                  <p:embed/>
                </p:oleObj>
              </mc:Choice>
              <mc:Fallback>
                <p:oleObj name="Visio" r:id="rId7" imgW="4600634" imgH="2771843" progId="Visio.Drawing.11">
                  <p:embed/>
                  <p:pic>
                    <p:nvPicPr>
                      <p:cNvPr id="12293"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2113" y="2046288"/>
                        <a:ext cx="3243262"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8"/>
          <p:cNvGraphicFramePr>
            <a:graphicFrameLocks noChangeAspect="1"/>
          </p:cNvGraphicFramePr>
          <p:nvPr/>
        </p:nvGraphicFramePr>
        <p:xfrm>
          <a:off x="4724400" y="3776663"/>
          <a:ext cx="4419600" cy="2662237"/>
        </p:xfrm>
        <a:graphic>
          <a:graphicData uri="http://schemas.openxmlformats.org/presentationml/2006/ole">
            <mc:AlternateContent xmlns:mc="http://schemas.openxmlformats.org/markup-compatibility/2006">
              <mc:Choice xmlns:v="urn:schemas-microsoft-com:vml" Requires="v">
                <p:oleObj spid="_x0000_s353286" name="Visio" r:id="rId9" imgW="4600634" imgH="2771843" progId="Visio.Drawing.11">
                  <p:embed/>
                </p:oleObj>
              </mc:Choice>
              <mc:Fallback>
                <p:oleObj name="Visio" r:id="rId9" imgW="4600634" imgH="2771843" progId="Visio.Drawing.11">
                  <p:embed/>
                  <p:pic>
                    <p:nvPicPr>
                      <p:cNvPr id="12294"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3776663"/>
                        <a:ext cx="4419600"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51022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55331" name="Visio" r:id="rId4" imgW="8854417" imgH="1103279" progId="Visio.Drawing.11">
                  <p:embed/>
                </p:oleObj>
              </mc:Choice>
              <mc:Fallback>
                <p:oleObj name="Visio" r:id="rId4" imgW="8854417" imgH="1103279" progId="Visio.Drawing.11">
                  <p:embed/>
                  <p:pic>
                    <p:nvPicPr>
                      <p:cNvPr id="133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5" name="Rectangle 3"/>
          <p:cNvSpPr>
            <a:spLocks noGrp="1" noChangeArrowheads="1"/>
          </p:cNvSpPr>
          <p:nvPr>
            <p:ph type="body" idx="1"/>
          </p:nvPr>
        </p:nvSpPr>
        <p:spPr>
          <a:xfrm>
            <a:off x="304800" y="1600200"/>
            <a:ext cx="8064500" cy="1600200"/>
          </a:xfrm>
        </p:spPr>
        <p:txBody>
          <a:bodyPr/>
          <a:lstStyle/>
          <a:p>
            <a:pPr marL="457200" indent="-457200">
              <a:lnSpc>
                <a:spcPct val="80000"/>
              </a:lnSpc>
            </a:pPr>
            <a:r>
              <a:rPr lang="pt-BR" altLang="zh-CN" sz="1400" dirty="0">
                <a:ea typeface="SimSun" panose="02010600030101010101" pitchFamily="2" charset="-122"/>
              </a:rPr>
              <a:t>DL Filter</a:t>
            </a:r>
          </a:p>
          <a:p>
            <a:pPr marL="457200" indent="-457200">
              <a:lnSpc>
                <a:spcPct val="80000"/>
              </a:lnSpc>
              <a:buFont typeface="Wingdings" panose="05000000000000000000" pitchFamily="2" charset="2"/>
              <a:buNone/>
            </a:pPr>
            <a:r>
              <a:rPr lang="pt-BR" altLang="zh-CN" sz="1400" dirty="0">
                <a:ea typeface="SimSun" panose="02010600030101010101" pitchFamily="2" charset="-122"/>
              </a:rPr>
              <a:t>	</a:t>
            </a:r>
            <a:r>
              <a:rPr lang="pt-BR" altLang="zh-CN" sz="1400" dirty="0">
                <a:ea typeface="SimSun" panose="02010600030101010101" pitchFamily="2" charset="-122"/>
                <a:hlinkClick r:id="rId6"/>
              </a:rPr>
              <a:t>27/102 62-CNH 160 6510</a:t>
            </a:r>
            <a:r>
              <a:rPr lang="en-US" altLang="zh-CN" sz="1400" dirty="0">
                <a:ea typeface="SimSun" panose="02010600030101010101" pitchFamily="2" charset="-122"/>
              </a:rPr>
              <a:t> </a:t>
            </a:r>
          </a:p>
          <a:p>
            <a:pPr marL="457200" indent="-457200">
              <a:lnSpc>
                <a:spcPct val="80000"/>
              </a:lnSpc>
            </a:pPr>
            <a:r>
              <a:rPr lang="sv-SE" altLang="zh-CN" sz="1400" dirty="0" err="1">
                <a:ea typeface="SimSun" panose="02010600030101010101" pitchFamily="2" charset="-122"/>
              </a:rPr>
              <a:t>Purpose</a:t>
            </a:r>
            <a:endParaRPr lang="en-US" altLang="zh-CN" sz="1400" dirty="0">
              <a:ea typeface="SimSun" panose="02010600030101010101" pitchFamily="2" charset="-122"/>
            </a:endParaRPr>
          </a:p>
          <a:p>
            <a:pPr lvl="1">
              <a:lnSpc>
                <a:spcPct val="80000"/>
              </a:lnSpc>
            </a:pPr>
            <a:r>
              <a:rPr lang="en-US" altLang="zh-CN" sz="1400" dirty="0">
                <a:ea typeface="SimSun" panose="02010600030101010101" pitchFamily="2" charset="-122"/>
              </a:rPr>
              <a:t>Achieve signal RRC (Root Raised Cosine)shaping thus reduce ISI</a:t>
            </a:r>
            <a:endParaRPr lang="en-US" altLang="zh-CN" sz="1200" dirty="0">
              <a:ea typeface="SimSun" panose="02010600030101010101" pitchFamily="2" charset="-122"/>
            </a:endParaRPr>
          </a:p>
          <a:p>
            <a:pPr marL="457200" indent="-457200">
              <a:lnSpc>
                <a:spcPct val="80000"/>
              </a:lnSpc>
            </a:pPr>
            <a:r>
              <a:rPr lang="sv-SE" altLang="zh-CN" sz="1400" dirty="0" err="1">
                <a:ea typeface="SimSun" panose="02010600030101010101" pitchFamily="2" charset="-122"/>
              </a:rPr>
              <a:t>Description</a:t>
            </a:r>
            <a:endParaRPr lang="sv-SE" altLang="zh-CN" sz="1400" dirty="0">
              <a:ea typeface="SimSun" panose="02010600030101010101" pitchFamily="2" charset="-122"/>
            </a:endParaRPr>
          </a:p>
          <a:p>
            <a:pPr lvl="1">
              <a:lnSpc>
                <a:spcPct val="80000"/>
              </a:lnSpc>
            </a:pPr>
            <a:r>
              <a:rPr lang="en-US" altLang="zh-CN" sz="1400" dirty="0">
                <a:ea typeface="SimSun" panose="02010600030101010101" pitchFamily="2" charset="-122"/>
              </a:rPr>
              <a:t>Select/Configure corresponding coefficients for different carrier types: GSM (200kHz), WCDMA (3.8-5MHz) and LTE (1.4, 2.5, 3, 5, 10, 15, 20MHz).</a:t>
            </a:r>
            <a:endParaRPr lang="sv-SE" altLang="zh-CN" sz="1200" dirty="0">
              <a:ea typeface="SimSun" panose="02010600030101010101" pitchFamily="2" charset="-122"/>
            </a:endParaRPr>
          </a:p>
          <a:p>
            <a:pPr lvl="1">
              <a:lnSpc>
                <a:spcPct val="80000"/>
              </a:lnSpc>
            </a:pPr>
            <a:endParaRPr lang="en-US" altLang="zh-CN" sz="1200" dirty="0">
              <a:ea typeface="SimSun" panose="02010600030101010101" pitchFamily="2" charset="-122"/>
            </a:endParaRPr>
          </a:p>
        </p:txBody>
      </p:sp>
      <p:sp>
        <p:nvSpPr>
          <p:cNvPr id="13316" name="Rectangle 5"/>
          <p:cNvSpPr>
            <a:spLocks noChangeArrowheads="1"/>
          </p:cNvSpPr>
          <p:nvPr/>
        </p:nvSpPr>
        <p:spPr bwMode="auto">
          <a:xfrm>
            <a:off x="0" y="1928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FontTx/>
              <a:buNone/>
            </a:pPr>
            <a:endParaRPr lang="en-US" altLang="zh-CN"/>
          </a:p>
        </p:txBody>
      </p:sp>
      <p:graphicFrame>
        <p:nvGraphicFramePr>
          <p:cNvPr id="13317" name="Object 8"/>
          <p:cNvGraphicFramePr>
            <a:graphicFrameLocks noChangeAspect="1"/>
          </p:cNvGraphicFramePr>
          <p:nvPr/>
        </p:nvGraphicFramePr>
        <p:xfrm>
          <a:off x="1944688" y="3222625"/>
          <a:ext cx="6594475" cy="3319463"/>
        </p:xfrm>
        <a:graphic>
          <a:graphicData uri="http://schemas.openxmlformats.org/presentationml/2006/ole">
            <mc:AlternateContent xmlns:mc="http://schemas.openxmlformats.org/markup-compatibility/2006">
              <mc:Choice xmlns:v="urn:schemas-microsoft-com:vml" Requires="v">
                <p:oleObj spid="_x0000_s355332" name="Visio" r:id="rId7" imgW="9449869" imgH="4678639" progId="Visio.Drawing.11">
                  <p:embed/>
                </p:oleObj>
              </mc:Choice>
              <mc:Fallback>
                <p:oleObj name="Visio" r:id="rId7" imgW="9449869" imgH="4678639" progId="Visio.Drawing.11">
                  <p:embed/>
                  <p:pic>
                    <p:nvPicPr>
                      <p:cNvPr id="13317"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4688" y="3222625"/>
                        <a:ext cx="6594475"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233749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57379" name="Visio" r:id="rId4" imgW="8854417" imgH="1103279" progId="Visio.Drawing.11">
                  <p:embed/>
                </p:oleObj>
              </mc:Choice>
              <mc:Fallback>
                <p:oleObj name="Visio" r:id="rId4" imgW="8854417" imgH="1103279" progId="Visio.Drawing.11">
                  <p:embed/>
                  <p:pic>
                    <p:nvPicPr>
                      <p:cNvPr id="153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3" name="Rectangle 3"/>
          <p:cNvSpPr>
            <a:spLocks noGrp="1" noChangeArrowheads="1"/>
          </p:cNvSpPr>
          <p:nvPr>
            <p:ph type="body" idx="1"/>
          </p:nvPr>
        </p:nvSpPr>
        <p:spPr>
          <a:xfrm>
            <a:off x="304800" y="1600200"/>
            <a:ext cx="3959225" cy="4937125"/>
          </a:xfrm>
        </p:spPr>
        <p:txBody>
          <a:bodyPr/>
          <a:lstStyle/>
          <a:p>
            <a:pPr marL="457200" indent="-457200">
              <a:lnSpc>
                <a:spcPct val="80000"/>
              </a:lnSpc>
            </a:pPr>
            <a:r>
              <a:rPr lang="en-GB" altLang="zh-CN" sz="1600" dirty="0">
                <a:ea typeface="SimSun" panose="02010600030101010101" pitchFamily="2" charset="-122"/>
              </a:rPr>
              <a:t>DL time alignment</a:t>
            </a:r>
          </a:p>
          <a:p>
            <a:pPr marL="457200" indent="-457200">
              <a:lnSpc>
                <a:spcPct val="80000"/>
              </a:lnSpc>
              <a:buFont typeface="Wingdings" panose="05000000000000000000" pitchFamily="2" charset="2"/>
              <a:buNone/>
            </a:pPr>
            <a:r>
              <a:rPr lang="en-GB" altLang="zh-CN" sz="1600" dirty="0">
                <a:ea typeface="SimSun" panose="02010600030101010101" pitchFamily="2" charset="-122"/>
              </a:rPr>
              <a:t>	 </a:t>
            </a:r>
            <a:r>
              <a:rPr lang="en-GB" altLang="zh-CN" sz="1600" dirty="0">
                <a:ea typeface="SimSun" panose="02010600030101010101" pitchFamily="2" charset="-122"/>
                <a:hlinkClick r:id="rId6"/>
              </a:rPr>
              <a:t>38/10262-CNH 160 6510</a:t>
            </a:r>
            <a:r>
              <a:rPr lang="en-US" altLang="zh-CN" sz="1600" dirty="0">
                <a:ea typeface="SimSun" panose="02010600030101010101" pitchFamily="2" charset="-122"/>
              </a:rPr>
              <a:t> </a:t>
            </a:r>
          </a:p>
          <a:p>
            <a:pPr marL="457200" indent="-457200">
              <a:lnSpc>
                <a:spcPct val="80000"/>
              </a:lnSpc>
            </a:pPr>
            <a:r>
              <a:rPr lang="sv-SE" altLang="zh-CN" sz="1600" dirty="0" err="1">
                <a:ea typeface="SimSun" panose="02010600030101010101" pitchFamily="2" charset="-122"/>
              </a:rPr>
              <a:t>Purpose</a:t>
            </a:r>
            <a:endParaRPr lang="en-US" altLang="zh-CN" sz="1600" dirty="0">
              <a:ea typeface="SimSun" panose="02010600030101010101" pitchFamily="2" charset="-122"/>
            </a:endParaRPr>
          </a:p>
          <a:p>
            <a:pPr lvl="1">
              <a:lnSpc>
                <a:spcPct val="80000"/>
              </a:lnSpc>
            </a:pPr>
            <a:r>
              <a:rPr lang="en-US" altLang="zh-CN" sz="1400" dirty="0">
                <a:ea typeface="SimSun" panose="02010600030101010101" pitchFamily="2" charset="-122"/>
              </a:rPr>
              <a:t>Adjust/align total delay from node reference point (T_RP) to Antenna Reference Point (ARP) in radio so that the carrier user data reaches the antenna at a given BFN time. </a:t>
            </a:r>
          </a:p>
          <a:p>
            <a:pPr marL="457200" indent="-457200">
              <a:lnSpc>
                <a:spcPct val="80000"/>
              </a:lnSpc>
            </a:pPr>
            <a:r>
              <a:rPr lang="sv-SE" altLang="zh-CN" sz="1600" dirty="0" err="1">
                <a:ea typeface="SimSun" panose="02010600030101010101" pitchFamily="2" charset="-122"/>
              </a:rPr>
              <a:t>Description</a:t>
            </a:r>
            <a:endParaRPr lang="en-US" altLang="zh-CN" sz="1600" dirty="0">
              <a:ea typeface="SimSun" panose="02010600030101010101" pitchFamily="2" charset="-122"/>
            </a:endParaRPr>
          </a:p>
          <a:p>
            <a:pPr lvl="1">
              <a:lnSpc>
                <a:spcPct val="80000"/>
              </a:lnSpc>
            </a:pPr>
            <a:r>
              <a:rPr lang="en-US" altLang="zh-CN" sz="1400" dirty="0">
                <a:ea typeface="SimSun" panose="02010600030101010101" pitchFamily="2" charset="-122"/>
              </a:rPr>
              <a:t>Total delay is the sum of (1) </a:t>
            </a:r>
            <a:r>
              <a:rPr lang="en-US" altLang="zh-CN" sz="1400" b="1" dirty="0">
                <a:ea typeface="SimSun" panose="02010600030101010101" pitchFamily="2" charset="-122"/>
              </a:rPr>
              <a:t>CLK delay from T_RP to the RRU</a:t>
            </a:r>
            <a:r>
              <a:rPr lang="en-US" altLang="zh-CN" sz="1400" dirty="0">
                <a:ea typeface="SimSun" panose="02010600030101010101" pitchFamily="2" charset="-122"/>
              </a:rPr>
              <a:t>, </a:t>
            </a:r>
            <a:r>
              <a:rPr lang="en-US" altLang="zh-CN" sz="1400" dirty="0">
                <a:highlight>
                  <a:srgbClr val="FABB00"/>
                </a:highlight>
                <a:ea typeface="SimSun" panose="02010600030101010101" pitchFamily="2" charset="-122"/>
              </a:rPr>
              <a:t>(2) </a:t>
            </a:r>
            <a:r>
              <a:rPr lang="en-US" altLang="zh-CN" sz="1400" b="1" dirty="0">
                <a:highlight>
                  <a:srgbClr val="FABB00"/>
                </a:highlight>
                <a:ea typeface="SimSun" panose="02010600030101010101" pitchFamily="2" charset="-122"/>
              </a:rPr>
              <a:t>CLK delay within COM-FPGA</a:t>
            </a:r>
            <a:r>
              <a:rPr lang="en-US" altLang="zh-CN" sz="1400" dirty="0">
                <a:highlight>
                  <a:srgbClr val="FABB00"/>
                </a:highlight>
                <a:ea typeface="SimSun" panose="02010600030101010101" pitchFamily="2" charset="-122"/>
              </a:rPr>
              <a:t>, </a:t>
            </a:r>
            <a:r>
              <a:rPr lang="en-US" altLang="zh-CN" sz="1400" dirty="0">
                <a:ea typeface="SimSun" panose="02010600030101010101" pitchFamily="2" charset="-122"/>
              </a:rPr>
              <a:t>(3)</a:t>
            </a:r>
            <a:r>
              <a:rPr lang="en-US" altLang="zh-CN" sz="1400" b="1" dirty="0">
                <a:ea typeface="SimSun" panose="02010600030101010101" pitchFamily="2" charset="-122"/>
              </a:rPr>
              <a:t>RRU internal digital/analog delay</a:t>
            </a:r>
            <a:r>
              <a:rPr lang="en-US" altLang="zh-CN" sz="1400" dirty="0">
                <a:ea typeface="SimSun" panose="02010600030101010101" pitchFamily="2" charset="-122"/>
              </a:rPr>
              <a:t> and (4) </a:t>
            </a:r>
            <a:r>
              <a:rPr lang="en-US" altLang="zh-CN" sz="1400" b="1" dirty="0">
                <a:ea typeface="SimSun" panose="02010600030101010101" pitchFamily="2" charset="-122"/>
              </a:rPr>
              <a:t>external delay from RRU to ARP</a:t>
            </a:r>
            <a:r>
              <a:rPr lang="en-US" altLang="zh-CN" sz="1400" dirty="0">
                <a:ea typeface="SimSun" panose="02010600030101010101" pitchFamily="2" charset="-122"/>
              </a:rPr>
              <a:t>. </a:t>
            </a:r>
          </a:p>
          <a:p>
            <a:pPr lvl="1">
              <a:lnSpc>
                <a:spcPct val="80000"/>
              </a:lnSpc>
            </a:pPr>
            <a:r>
              <a:rPr lang="en-US" altLang="zh-CN" sz="1400" dirty="0">
                <a:ea typeface="SimSun" panose="02010600030101010101" pitchFamily="2" charset="-122"/>
              </a:rPr>
              <a:t>The compensation is done in the ASIC.</a:t>
            </a:r>
            <a:r>
              <a:rPr lang="en-US" altLang="zh-CN" sz="1200" dirty="0">
                <a:ea typeface="SimSun" panose="02010600030101010101" pitchFamily="2" charset="-122"/>
              </a:rPr>
              <a:t> </a:t>
            </a:r>
          </a:p>
          <a:p>
            <a:pPr marL="355600" lvl="1" indent="0">
              <a:lnSpc>
                <a:spcPct val="80000"/>
              </a:lnSpc>
              <a:buNone/>
            </a:pPr>
            <a:endParaRPr lang="en-US" altLang="zh-CN" sz="1200" dirty="0">
              <a:ea typeface="SimSun" panose="02010600030101010101" pitchFamily="2" charset="-122"/>
            </a:endParaRPr>
          </a:p>
        </p:txBody>
      </p:sp>
      <p:sp>
        <p:nvSpPr>
          <p:cNvPr id="15364" name="Rectangle 8"/>
          <p:cNvSpPr>
            <a:spLocks noChangeArrowheads="1"/>
          </p:cNvSpPr>
          <p:nvPr/>
        </p:nvSpPr>
        <p:spPr bwMode="auto">
          <a:xfrm>
            <a:off x="4694238" y="1722438"/>
            <a:ext cx="39592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lnSpc>
                <a:spcPct val="80000"/>
              </a:lnSpc>
            </a:pPr>
            <a:endParaRPr lang="en-US" altLang="zh-CN" sz="1800"/>
          </a:p>
        </p:txBody>
      </p:sp>
      <p:sp>
        <p:nvSpPr>
          <p:cNvPr id="15365" name="Rectangle 12"/>
          <p:cNvSpPr>
            <a:spLocks noChangeArrowheads="1"/>
          </p:cNvSpPr>
          <p:nvPr/>
        </p:nvSpPr>
        <p:spPr bwMode="auto">
          <a:xfrm>
            <a:off x="0" y="1728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FontTx/>
              <a:buNone/>
            </a:pPr>
            <a:endParaRPr lang="en-US" altLang="zh-CN"/>
          </a:p>
        </p:txBody>
      </p:sp>
      <p:graphicFrame>
        <p:nvGraphicFramePr>
          <p:cNvPr id="15366" name="Object 11"/>
          <p:cNvGraphicFramePr>
            <a:graphicFrameLocks noChangeAspect="1"/>
          </p:cNvGraphicFramePr>
          <p:nvPr/>
        </p:nvGraphicFramePr>
        <p:xfrm>
          <a:off x="4333875" y="1652588"/>
          <a:ext cx="4600575" cy="4298950"/>
        </p:xfrm>
        <a:graphic>
          <a:graphicData uri="http://schemas.openxmlformats.org/presentationml/2006/ole">
            <mc:AlternateContent xmlns:mc="http://schemas.openxmlformats.org/markup-compatibility/2006">
              <mc:Choice xmlns:v="urn:schemas-microsoft-com:vml" Requires="v">
                <p:oleObj spid="_x0000_s357380" name="Slide" r:id="rId7" imgW="4500502" imgH="3375649" progId="PowerPoint.Slide.8">
                  <p:embed/>
                </p:oleObj>
              </mc:Choice>
              <mc:Fallback>
                <p:oleObj name="Slide" r:id="rId7" imgW="4500502" imgH="3375649" progId="PowerPoint.Slide.8">
                  <p:embed/>
                  <p:pic>
                    <p:nvPicPr>
                      <p:cNvPr id="15366"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3875" y="1652588"/>
                        <a:ext cx="4600575"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80587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59426" name="Visio" r:id="rId4" imgW="8854417" imgH="1103279" progId="Visio.Drawing.11">
                  <p:embed/>
                </p:oleObj>
              </mc:Choice>
              <mc:Fallback>
                <p:oleObj name="Visio" r:id="rId4" imgW="8854417" imgH="1103279" progId="Visio.Drawing.11">
                  <p:embed/>
                  <p:pic>
                    <p:nvPicPr>
                      <p:cNvPr id="174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1" name="Rectangle 3"/>
          <p:cNvSpPr>
            <a:spLocks noGrp="1" noChangeArrowheads="1"/>
          </p:cNvSpPr>
          <p:nvPr>
            <p:ph type="body" idx="1"/>
          </p:nvPr>
        </p:nvSpPr>
        <p:spPr>
          <a:xfrm>
            <a:off x="304800" y="1581150"/>
            <a:ext cx="8064500" cy="4572000"/>
          </a:xfrm>
        </p:spPr>
        <p:txBody>
          <a:bodyPr/>
          <a:lstStyle/>
          <a:p>
            <a:pPr marL="457200" indent="-457200"/>
            <a:r>
              <a:rPr lang="en-GB" altLang="zh-CN" sz="1600" dirty="0">
                <a:ea typeface="SimSun" panose="02010600030101010101" pitchFamily="2" charset="-122"/>
              </a:rPr>
              <a:t>Crest Factor Reduction</a:t>
            </a:r>
          </a:p>
          <a:p>
            <a:pPr marL="457200" indent="-457200">
              <a:buFont typeface="Wingdings" panose="05000000000000000000" pitchFamily="2" charset="2"/>
              <a:buNone/>
            </a:pPr>
            <a:r>
              <a:rPr lang="en-GB" altLang="zh-CN" sz="1600" dirty="0">
                <a:ea typeface="SimSun" panose="02010600030101010101" pitchFamily="2" charset="-122"/>
              </a:rPr>
              <a:t>	</a:t>
            </a:r>
            <a:r>
              <a:rPr lang="en-GB" altLang="zh-CN" sz="1600" dirty="0">
                <a:ea typeface="SimSun" panose="02010600030101010101" pitchFamily="2" charset="-122"/>
                <a:hlinkClick r:id="rId6"/>
              </a:rPr>
              <a:t>25/102 62-CNH 160 6510</a:t>
            </a:r>
            <a:r>
              <a:rPr lang="en-US" altLang="zh-CN" sz="1600" dirty="0">
                <a:ea typeface="SimSun" panose="02010600030101010101" pitchFamily="2" charset="-122"/>
              </a:rPr>
              <a:t> </a:t>
            </a:r>
          </a:p>
          <a:p>
            <a:pPr marL="457200" indent="-457200"/>
            <a:r>
              <a:rPr lang="sv-SE" altLang="zh-CN" sz="1600" dirty="0" err="1">
                <a:ea typeface="SimSun" panose="02010600030101010101" pitchFamily="2" charset="-122"/>
              </a:rPr>
              <a:t>Purpose</a:t>
            </a:r>
            <a:endParaRPr lang="sv-SE" altLang="zh-CN" sz="1600" dirty="0">
              <a:ea typeface="SimSun" panose="02010600030101010101" pitchFamily="2" charset="-122"/>
            </a:endParaRPr>
          </a:p>
          <a:p>
            <a:pPr lvl="1"/>
            <a:r>
              <a:rPr lang="sv-SE" altLang="zh-CN" sz="1400" dirty="0">
                <a:ea typeface="SimSun" panose="02010600030101010101" pitchFamily="2" charset="-122"/>
              </a:rPr>
              <a:t>PA </a:t>
            </a:r>
            <a:r>
              <a:rPr lang="sv-SE" altLang="zh-CN" sz="1400" dirty="0" err="1">
                <a:ea typeface="SimSun" panose="02010600030101010101" pitchFamily="2" charset="-122"/>
              </a:rPr>
              <a:t>capacity</a:t>
            </a:r>
            <a:r>
              <a:rPr lang="sv-SE" altLang="zh-CN" sz="1400" dirty="0">
                <a:ea typeface="SimSun" panose="02010600030101010101" pitchFamily="2" charset="-122"/>
              </a:rPr>
              <a:t> </a:t>
            </a:r>
            <a:r>
              <a:rPr lang="sv-SE" altLang="zh-CN" sz="1400" dirty="0" err="1">
                <a:ea typeface="SimSun" panose="02010600030101010101" pitchFamily="2" charset="-122"/>
              </a:rPr>
              <a:t>shall</a:t>
            </a:r>
            <a:r>
              <a:rPr lang="sv-SE" altLang="zh-CN" sz="1400" dirty="0">
                <a:ea typeface="SimSun" panose="02010600030101010101" pitchFamily="2" charset="-122"/>
              </a:rPr>
              <a:t> cover Pnom+PAR@0.1% </a:t>
            </a:r>
            <a:r>
              <a:rPr lang="sv-SE" altLang="zh-CN" sz="1400" dirty="0" err="1">
                <a:ea typeface="SimSun" panose="02010600030101010101" pitchFamily="2" charset="-122"/>
              </a:rPr>
              <a:t>probility</a:t>
            </a:r>
            <a:r>
              <a:rPr lang="sv-SE" altLang="zh-CN" sz="1400" dirty="0">
                <a:ea typeface="SimSun" panose="02010600030101010101" pitchFamily="2" charset="-122"/>
              </a:rPr>
              <a:t> </a:t>
            </a:r>
          </a:p>
          <a:p>
            <a:pPr lvl="1"/>
            <a:r>
              <a:rPr lang="sv-SE" altLang="zh-CN" sz="1400" dirty="0" err="1">
                <a:ea typeface="SimSun" panose="02010600030101010101" pitchFamily="2" charset="-122"/>
              </a:rPr>
              <a:t>Lower</a:t>
            </a:r>
            <a:r>
              <a:rPr lang="sv-SE" altLang="zh-CN" sz="1400" dirty="0">
                <a:ea typeface="SimSun" panose="02010600030101010101" pitchFamily="2" charset="-122"/>
              </a:rPr>
              <a:t> PAR </a:t>
            </a:r>
            <a:r>
              <a:rPr lang="sv-SE" altLang="zh-CN" sz="1400" dirty="0">
                <a:ea typeface="SimSun" panose="02010600030101010101" pitchFamily="2" charset="-122"/>
                <a:sym typeface="Wingdings" panose="05000000000000000000" pitchFamily="2" charset="2"/>
              </a:rPr>
              <a:t></a:t>
            </a:r>
            <a:r>
              <a:rPr lang="sv-SE" altLang="zh-CN" sz="1400" dirty="0">
                <a:ea typeface="SimSun" panose="02010600030101010101" pitchFamily="2" charset="-122"/>
              </a:rPr>
              <a:t> </a:t>
            </a:r>
            <a:r>
              <a:rPr lang="sv-SE" altLang="zh-CN" sz="1400" dirty="0" err="1">
                <a:ea typeface="SimSun" panose="02010600030101010101" pitchFamily="2" charset="-122"/>
              </a:rPr>
              <a:t>lower</a:t>
            </a:r>
            <a:r>
              <a:rPr lang="sv-SE" altLang="zh-CN" sz="1400" dirty="0">
                <a:ea typeface="SimSun" panose="02010600030101010101" pitchFamily="2" charset="-122"/>
              </a:rPr>
              <a:t> </a:t>
            </a:r>
            <a:r>
              <a:rPr lang="sv-SE" altLang="zh-CN" sz="1400" dirty="0" err="1">
                <a:ea typeface="SimSun" panose="02010600030101010101" pitchFamily="2" charset="-122"/>
              </a:rPr>
              <a:t>cost</a:t>
            </a:r>
            <a:r>
              <a:rPr lang="sv-SE" altLang="zh-CN" sz="1400" dirty="0">
                <a:ea typeface="SimSun" panose="02010600030101010101" pitchFamily="2" charset="-122"/>
              </a:rPr>
              <a:t> and </a:t>
            </a:r>
            <a:r>
              <a:rPr lang="sv-SE" altLang="zh-CN" sz="1400" dirty="0" err="1">
                <a:ea typeface="SimSun" panose="02010600030101010101" pitchFamily="2" charset="-122"/>
              </a:rPr>
              <a:t>higher</a:t>
            </a:r>
            <a:r>
              <a:rPr lang="sv-SE" altLang="zh-CN" sz="1400" dirty="0">
                <a:ea typeface="SimSun" panose="02010600030101010101" pitchFamily="2" charset="-122"/>
              </a:rPr>
              <a:t> </a:t>
            </a:r>
            <a:r>
              <a:rPr lang="sv-SE" altLang="zh-CN" sz="1400" dirty="0" err="1">
                <a:ea typeface="SimSun" panose="02010600030101010101" pitchFamily="2" charset="-122"/>
              </a:rPr>
              <a:t>efficiency</a:t>
            </a:r>
            <a:endParaRPr lang="sv-SE" altLang="zh-CN" sz="1400" dirty="0">
              <a:ea typeface="SimSun" panose="02010600030101010101" pitchFamily="2" charset="-122"/>
            </a:endParaRPr>
          </a:p>
          <a:p>
            <a:pPr marL="457200" indent="-457200"/>
            <a:r>
              <a:rPr lang="sv-SE" altLang="zh-CN" sz="1600" dirty="0" err="1">
                <a:ea typeface="SimSun" panose="02010600030101010101" pitchFamily="2" charset="-122"/>
              </a:rPr>
              <a:t>Description</a:t>
            </a:r>
            <a:endParaRPr lang="en-US" altLang="zh-CN" sz="1600" dirty="0">
              <a:ea typeface="SimSun" panose="02010600030101010101" pitchFamily="2" charset="-122"/>
            </a:endParaRPr>
          </a:p>
          <a:p>
            <a:pPr lvl="1"/>
            <a:r>
              <a:rPr lang="en-US" altLang="zh-CN" sz="1400" dirty="0">
                <a:ea typeface="SimSun" panose="02010600030101010101" pitchFamily="2" charset="-122"/>
              </a:rPr>
              <a:t>MPLC: Mean Power Loss Compensation compensates for the small reduction of power introduced by the clipping</a:t>
            </a:r>
          </a:p>
        </p:txBody>
      </p:sp>
      <p:sp>
        <p:nvSpPr>
          <p:cNvPr id="17412" name="Rectangle 6"/>
          <p:cNvSpPr>
            <a:spLocks noChangeArrowheads="1"/>
          </p:cNvSpPr>
          <p:nvPr/>
        </p:nvSpPr>
        <p:spPr bwMode="auto">
          <a:xfrm>
            <a:off x="0"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a:p>
        </p:txBody>
      </p:sp>
      <p:pic>
        <p:nvPicPr>
          <p:cNvPr id="17413" name="Picture 8" descr="CFR Reduc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338" y="3954463"/>
            <a:ext cx="278765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0" descr="CFR Reduc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5550" y="3979863"/>
            <a:ext cx="272415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4742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61474" name="Visio" r:id="rId4" imgW="8854417" imgH="1103279" progId="Visio.Drawing.11">
                  <p:embed/>
                </p:oleObj>
              </mc:Choice>
              <mc:Fallback>
                <p:oleObj name="Visio" r:id="rId4" imgW="8854417" imgH="1103279" progId="Visio.Drawing.11">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5" name="Rectangle 3"/>
          <p:cNvSpPr>
            <a:spLocks noGrp="1" noChangeArrowheads="1"/>
          </p:cNvSpPr>
          <p:nvPr>
            <p:ph type="body" idx="1"/>
          </p:nvPr>
        </p:nvSpPr>
        <p:spPr/>
        <p:txBody>
          <a:bodyPr/>
          <a:lstStyle/>
          <a:p>
            <a:pPr marL="457200" indent="-457200">
              <a:lnSpc>
                <a:spcPct val="90000"/>
              </a:lnSpc>
            </a:pPr>
            <a:r>
              <a:rPr lang="en-GB" altLang="zh-CN" sz="1800">
                <a:ea typeface="SimSun" panose="02010600030101010101" pitchFamily="2" charset="-122"/>
              </a:rPr>
              <a:t>TRX control</a:t>
            </a:r>
          </a:p>
          <a:p>
            <a:pPr marL="457200" indent="-457200">
              <a:lnSpc>
                <a:spcPct val="90000"/>
              </a:lnSpc>
              <a:buFont typeface="Wingdings" panose="05000000000000000000" pitchFamily="2" charset="2"/>
              <a:buNone/>
            </a:pPr>
            <a:r>
              <a:rPr lang="en-GB" altLang="zh-CN" sz="1800">
                <a:ea typeface="SimSun" panose="02010600030101010101" pitchFamily="2" charset="-122"/>
              </a:rPr>
              <a:t>	</a:t>
            </a:r>
            <a:r>
              <a:rPr lang="en-GB" altLang="zh-CN" sz="1800">
                <a:ea typeface="SimSun" panose="02010600030101010101" pitchFamily="2" charset="-122"/>
                <a:hlinkClick r:id="rId6"/>
              </a:rPr>
              <a:t>49/102 62-CNH 160 6510</a:t>
            </a:r>
            <a:r>
              <a:rPr lang="en-US" altLang="zh-CN" sz="1800">
                <a:ea typeface="SimSun" panose="02010600030101010101" pitchFamily="2" charset="-122"/>
              </a:rPr>
              <a:t> </a:t>
            </a:r>
          </a:p>
          <a:p>
            <a:pPr marL="457200" indent="-457200">
              <a:lnSpc>
                <a:spcPct val="90000"/>
              </a:lnSpc>
            </a:pPr>
            <a:r>
              <a:rPr lang="sv-SE" altLang="zh-CN" sz="1800">
                <a:ea typeface="SimSun" panose="02010600030101010101" pitchFamily="2" charset="-122"/>
              </a:rPr>
              <a:t>Purpose</a:t>
            </a:r>
          </a:p>
          <a:p>
            <a:pPr lvl="1">
              <a:lnSpc>
                <a:spcPct val="90000"/>
              </a:lnSpc>
            </a:pPr>
            <a:r>
              <a:rPr lang="sv-SE" altLang="zh-CN" sz="1600" b="1">
                <a:ea typeface="SimSun" panose="02010600030101010101" pitchFamily="2" charset="-122"/>
              </a:rPr>
              <a:t>Runtime</a:t>
            </a:r>
            <a:r>
              <a:rPr lang="sv-SE" altLang="zh-CN" sz="1600">
                <a:ea typeface="SimSun" panose="02010600030101010101" pitchFamily="2" charset="-122"/>
              </a:rPr>
              <a:t> conpensate compression characteristic of PA HW</a:t>
            </a:r>
          </a:p>
          <a:p>
            <a:pPr lvl="1">
              <a:lnSpc>
                <a:spcPct val="90000"/>
              </a:lnSpc>
            </a:pPr>
            <a:r>
              <a:rPr lang="sv-SE" altLang="zh-CN" sz="1600">
                <a:ea typeface="SimSun" panose="02010600030101010101" pitchFamily="2" charset="-122"/>
              </a:rPr>
              <a:t>Conpensation gain changes caused by temperature/frequency</a:t>
            </a:r>
          </a:p>
          <a:p>
            <a:pPr lvl="1">
              <a:lnSpc>
                <a:spcPct val="90000"/>
              </a:lnSpc>
            </a:pPr>
            <a:endParaRPr lang="en-US" altLang="zh-CN" sz="1600">
              <a:ea typeface="SimSun" panose="02010600030101010101" pitchFamily="2" charset="-122"/>
            </a:endParaRPr>
          </a:p>
        </p:txBody>
      </p:sp>
      <p:pic>
        <p:nvPicPr>
          <p:cNvPr id="18436" name="Picture 6" descr="159290943775966105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 y="3646488"/>
            <a:ext cx="4491038" cy="27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8"/>
          <p:cNvSpPr>
            <a:spLocks noChangeArrowheads="1"/>
          </p:cNvSpPr>
          <p:nvPr/>
        </p:nvSpPr>
        <p:spPr bwMode="auto">
          <a:xfrm>
            <a:off x="1647825" y="6186488"/>
            <a:ext cx="857250" cy="2270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a:p>
        </p:txBody>
      </p:sp>
      <p:sp>
        <p:nvSpPr>
          <p:cNvPr id="18439" name="Text Box 9"/>
          <p:cNvSpPr txBox="1">
            <a:spLocks noChangeArrowheads="1"/>
          </p:cNvSpPr>
          <p:nvPr/>
        </p:nvSpPr>
        <p:spPr bwMode="auto">
          <a:xfrm>
            <a:off x="1079500" y="3309938"/>
            <a:ext cx="43180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sv-SE" altLang="en-US"/>
              <a:t>PA compression curve</a:t>
            </a:r>
          </a:p>
          <a:p>
            <a:pPr eaLnBrk="1" hangingPunct="1">
              <a:spcBef>
                <a:spcPct val="50000"/>
              </a:spcBef>
              <a:buClrTx/>
              <a:buFontTx/>
              <a:buNone/>
            </a:pPr>
            <a:endParaRPr lang="en-US" altLang="en-US"/>
          </a:p>
        </p:txBody>
      </p:sp>
    </p:spTree>
    <p:extLst>
      <p:ext uri="{BB962C8B-B14F-4D97-AF65-F5344CB8AC3E}">
        <p14:creationId xmlns:p14="http://schemas.microsoft.com/office/powerpoint/2010/main" val="38943692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63523" name="Visio" r:id="rId4" imgW="8854417" imgH="1103279" progId="Visio.Drawing.11">
                  <p:embed/>
                </p:oleObj>
              </mc:Choice>
              <mc:Fallback>
                <p:oleObj name="Visio" r:id="rId4" imgW="8854417" imgH="1103279" progId="Visio.Drawing.11">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3" name="Rectangle 3"/>
          <p:cNvSpPr>
            <a:spLocks noGrp="1" noChangeArrowheads="1"/>
          </p:cNvSpPr>
          <p:nvPr>
            <p:ph type="body" idx="1"/>
          </p:nvPr>
        </p:nvSpPr>
        <p:spPr>
          <a:xfrm>
            <a:off x="304800" y="1485899"/>
            <a:ext cx="8064500" cy="4840559"/>
          </a:xfrm>
        </p:spPr>
        <p:txBody>
          <a:bodyPr/>
          <a:lstStyle/>
          <a:p>
            <a:pPr marL="457200" indent="-457200"/>
            <a:r>
              <a:rPr lang="en-GB" altLang="zh-CN" sz="1600" dirty="0">
                <a:ea typeface="SimSun" panose="02010600030101010101" pitchFamily="2" charset="-122"/>
              </a:rPr>
              <a:t>DL Power/Gain Compensation</a:t>
            </a:r>
          </a:p>
          <a:p>
            <a:pPr marL="457200" indent="-457200">
              <a:buFont typeface="Wingdings" panose="05000000000000000000" pitchFamily="2" charset="2"/>
              <a:buNone/>
            </a:pPr>
            <a:r>
              <a:rPr lang="en-GB" altLang="zh-CN" sz="1600" dirty="0">
                <a:ea typeface="SimSun" panose="02010600030101010101" pitchFamily="2" charset="-122"/>
              </a:rPr>
              <a:t>	</a:t>
            </a:r>
            <a:r>
              <a:rPr lang="en-GB" altLang="zh-CN" sz="1600" dirty="0">
                <a:ea typeface="SimSun" panose="02010600030101010101" pitchFamily="2" charset="-122"/>
                <a:hlinkClick r:id="rId6"/>
              </a:rPr>
              <a:t>58/102 62-CNH 160 6510</a:t>
            </a:r>
            <a:r>
              <a:rPr lang="en-US" altLang="zh-CN" sz="1600" dirty="0">
                <a:ea typeface="SimSun" panose="02010600030101010101" pitchFamily="2" charset="-122"/>
              </a:rPr>
              <a:t> </a:t>
            </a:r>
          </a:p>
          <a:p>
            <a:pPr marL="457200" indent="-457200"/>
            <a:r>
              <a:rPr lang="sv-SE" altLang="zh-CN" sz="1600" dirty="0" err="1">
                <a:ea typeface="SimSun" panose="02010600030101010101" pitchFamily="2" charset="-122"/>
              </a:rPr>
              <a:t>Description</a:t>
            </a:r>
            <a:endParaRPr lang="en-US" altLang="zh-CN" sz="1600" dirty="0">
              <a:ea typeface="SimSun" panose="02010600030101010101" pitchFamily="2" charset="-122"/>
            </a:endParaRPr>
          </a:p>
          <a:p>
            <a:pPr lvl="1"/>
            <a:r>
              <a:rPr lang="en-US" altLang="zh-CN" sz="1400" dirty="0">
                <a:ea typeface="SimSun" panose="02010600030101010101" pitchFamily="2" charset="-122"/>
              </a:rPr>
              <a:t>DL </a:t>
            </a:r>
            <a:r>
              <a:rPr lang="en-US" altLang="zh-CN" sz="1400" dirty="0" err="1">
                <a:ea typeface="SimSun" panose="02010600030101010101" pitchFamily="2" charset="-122"/>
              </a:rPr>
              <a:t>Pcomp</a:t>
            </a:r>
            <a:r>
              <a:rPr lang="en-US" altLang="zh-CN" sz="1400" dirty="0">
                <a:ea typeface="SimSun" panose="02010600030101010101" pitchFamily="2" charset="-122"/>
              </a:rPr>
              <a:t> controls output power setting and gain compensation in DL.</a:t>
            </a:r>
          </a:p>
          <a:p>
            <a:pPr lvl="1"/>
            <a:r>
              <a:rPr lang="en-US" altLang="zh-CN" sz="1400" dirty="0">
                <a:ea typeface="SimSun" panose="02010600030101010101" pitchFamily="2" charset="-122"/>
              </a:rPr>
              <a:t>PA0 sets correct nominal output power per carrier/fb for G/W/L </a:t>
            </a:r>
          </a:p>
          <a:p>
            <a:pPr lvl="1"/>
            <a:r>
              <a:rPr lang="en-US" altLang="zh-CN" sz="1400" dirty="0">
                <a:ea typeface="SimSun" panose="02010600030101010101" pitchFamily="2" charset="-122"/>
              </a:rPr>
              <a:t>PA0 also compensates (Front End filter) output power per carrier within IBW (20MHz) for W&amp;L and static GSM. </a:t>
            </a:r>
          </a:p>
          <a:p>
            <a:pPr lvl="1"/>
            <a:r>
              <a:rPr lang="en-US" altLang="zh-CN" sz="1400" dirty="0">
                <a:ea typeface="SimSun" panose="02010600030101010101" pitchFamily="2" charset="-122"/>
              </a:rPr>
              <a:t>PA1 sets correct DPD input power for G/W/L.</a:t>
            </a:r>
          </a:p>
        </p:txBody>
      </p:sp>
      <p:sp>
        <p:nvSpPr>
          <p:cNvPr id="20484" name="Rectangle 6"/>
          <p:cNvSpPr>
            <a:spLocks noChangeArrowheads="1"/>
          </p:cNvSpPr>
          <p:nvPr/>
        </p:nvSpPr>
        <p:spPr bwMode="auto">
          <a:xfrm>
            <a:off x="0" y="2324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a:p>
        </p:txBody>
      </p:sp>
      <p:graphicFrame>
        <p:nvGraphicFramePr>
          <p:cNvPr id="20485" name="Object 5"/>
          <p:cNvGraphicFramePr>
            <a:graphicFrameLocks noChangeAspect="1"/>
          </p:cNvGraphicFramePr>
          <p:nvPr/>
        </p:nvGraphicFramePr>
        <p:xfrm>
          <a:off x="2193925" y="3771900"/>
          <a:ext cx="4673600" cy="2408238"/>
        </p:xfrm>
        <a:graphic>
          <a:graphicData uri="http://schemas.openxmlformats.org/presentationml/2006/ole">
            <mc:AlternateContent xmlns:mc="http://schemas.openxmlformats.org/markup-compatibility/2006">
              <mc:Choice xmlns:v="urn:schemas-microsoft-com:vml" Requires="v">
                <p:oleObj spid="_x0000_s363524" name="Visio" r:id="rId7" imgW="4246763" imgH="2187084" progId="Visio.Drawing.11">
                  <p:embed/>
                </p:oleObj>
              </mc:Choice>
              <mc:Fallback>
                <p:oleObj name="Visio" r:id="rId7" imgW="4246763" imgH="2187084" progId="Visio.Drawing.11">
                  <p:embed/>
                  <p:pic>
                    <p:nvPicPr>
                      <p:cNvPr id="2048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3925" y="3771900"/>
                        <a:ext cx="4673600" cy="240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95060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Grp="1" noChangeAspect="1"/>
          </p:cNvGraphicFramePr>
          <p:nvPr>
            <p:ph type="title"/>
          </p:nvPr>
        </p:nvGraphicFramePr>
        <p:xfrm>
          <a:off x="304800" y="381000"/>
          <a:ext cx="8070850" cy="1004888"/>
        </p:xfrm>
        <a:graphic>
          <a:graphicData uri="http://schemas.openxmlformats.org/presentationml/2006/ole">
            <mc:AlternateContent xmlns:mc="http://schemas.openxmlformats.org/markup-compatibility/2006">
              <mc:Choice xmlns:v="urn:schemas-microsoft-com:vml" Requires="v">
                <p:oleObj spid="_x0000_s365571" name="Visio" r:id="rId4" imgW="8854417" imgH="1103279" progId="Visio.Drawing.11">
                  <p:embed/>
                </p:oleObj>
              </mc:Choice>
              <mc:Fallback>
                <p:oleObj name="Visio" r:id="rId4" imgW="8854417" imgH="1103279" progId="Visio.Drawing.11">
                  <p:embed/>
                  <p:pic>
                    <p:nvPicPr>
                      <p:cNvPr id="2150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1000"/>
                        <a:ext cx="80708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Rectangle 3"/>
          <p:cNvSpPr>
            <a:spLocks noGrp="1" noChangeArrowheads="1"/>
          </p:cNvSpPr>
          <p:nvPr>
            <p:ph type="body" idx="1"/>
          </p:nvPr>
        </p:nvSpPr>
        <p:spPr>
          <a:xfrm>
            <a:off x="304800" y="1600200"/>
            <a:ext cx="8348663" cy="4929188"/>
          </a:xfrm>
        </p:spPr>
        <p:txBody>
          <a:bodyPr/>
          <a:lstStyle/>
          <a:p>
            <a:pPr marL="457200" indent="-457200"/>
            <a:r>
              <a:rPr lang="sv-SE" altLang="zh-CN" sz="2000">
                <a:ea typeface="SimSun" panose="02010600030101010101" pitchFamily="2" charset="-122"/>
              </a:rPr>
              <a:t>Power Amplifier Control and Supervision  </a:t>
            </a:r>
          </a:p>
          <a:p>
            <a:pPr marL="457200" indent="-457200">
              <a:buFont typeface="Wingdings" panose="05000000000000000000" pitchFamily="2" charset="2"/>
              <a:buNone/>
            </a:pPr>
            <a:r>
              <a:rPr lang="en-GB" altLang="zh-CN" sz="2000">
                <a:ea typeface="SimSun" panose="02010600030101010101" pitchFamily="2" charset="-122"/>
              </a:rPr>
              <a:t>	</a:t>
            </a:r>
            <a:r>
              <a:rPr lang="en-GB" altLang="zh-CN" sz="2000">
                <a:ea typeface="SimSun" panose="02010600030101010101" pitchFamily="2" charset="-122"/>
                <a:hlinkClick r:id="rId6"/>
              </a:rPr>
              <a:t>24/102 62-CNH 160 6510</a:t>
            </a:r>
            <a:r>
              <a:rPr lang="en-US" altLang="zh-CN" sz="2000">
                <a:ea typeface="SimSun" panose="02010600030101010101" pitchFamily="2" charset="-122"/>
              </a:rPr>
              <a:t> </a:t>
            </a:r>
          </a:p>
          <a:p>
            <a:pPr marL="457200" indent="-457200"/>
            <a:r>
              <a:rPr lang="sv-SE" altLang="zh-CN" sz="2000">
                <a:ea typeface="SimSun" panose="02010600030101010101" pitchFamily="2" charset="-122"/>
              </a:rPr>
              <a:t>Purpose</a:t>
            </a:r>
            <a:endParaRPr lang="en-US" altLang="zh-CN" sz="2000">
              <a:ea typeface="SimSun" panose="02010600030101010101" pitchFamily="2" charset="-122"/>
            </a:endParaRPr>
          </a:p>
          <a:p>
            <a:pPr lvl="1"/>
            <a:r>
              <a:rPr lang="en-US" altLang="zh-CN" sz="1800">
                <a:ea typeface="SimSun" panose="02010600030101010101" pitchFamily="2" charset="-122"/>
              </a:rPr>
              <a:t>Set to best bias voltages depending of power class </a:t>
            </a:r>
          </a:p>
          <a:p>
            <a:pPr lvl="1"/>
            <a:r>
              <a:rPr lang="en-US" altLang="zh-CN" sz="1800">
                <a:ea typeface="SimSun" panose="02010600030101010101" pitchFamily="2" charset="-122"/>
              </a:rPr>
              <a:t>Control PA on/off for TDD or power saving</a:t>
            </a:r>
          </a:p>
        </p:txBody>
      </p:sp>
      <p:sp>
        <p:nvSpPr>
          <p:cNvPr id="21508" name="Rectangle 5"/>
          <p:cNvSpPr>
            <a:spLocks noChangeArrowheads="1"/>
          </p:cNvSpPr>
          <p:nvPr/>
        </p:nvSpPr>
        <p:spPr bwMode="auto">
          <a:xfrm>
            <a:off x="0" y="1047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10000"/>
              </a:spcBef>
              <a:buChar char="–"/>
              <a:defRPr sz="2000">
                <a:solidFill>
                  <a:schemeClr val="tx1"/>
                </a:solidFill>
                <a:latin typeface="Arial" panose="020B0604020202020204" pitchFamily="34" charset="0"/>
              </a:defRPr>
            </a:lvl2pPr>
            <a:lvl3pPr marL="1143000" indent="-228600">
              <a:buFont typeface="Wingdings" panose="05000000000000000000" pitchFamily="2" charset="2"/>
              <a:buChar char="§"/>
              <a:defRPr sz="2000">
                <a:solidFill>
                  <a:schemeClr val="tx1"/>
                </a:solidFill>
                <a:latin typeface="Arial" panose="020B0604020202020204" pitchFamily="34" charset="0"/>
              </a:defRPr>
            </a:lvl3pPr>
            <a:lvl4pPr marL="1600200" indent="-228600">
              <a:buFont typeface="Times New Roman" panose="02020603050405020304" pitchFamily="18" charset="0"/>
              <a:buChar char="-"/>
              <a:defRPr sz="2000">
                <a:solidFill>
                  <a:schemeClr val="tx1"/>
                </a:solidFill>
                <a:latin typeface="Arial" panose="020B0604020202020204" pitchFamily="34" charset="0"/>
              </a:defRPr>
            </a:lvl4pPr>
            <a:lvl5pPr marL="2057400" indent="-228600">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spcBef>
                <a:spcPct val="0"/>
              </a:spcBef>
              <a:buClrTx/>
              <a:buFontTx/>
              <a:buNone/>
            </a:pPr>
            <a:endParaRPr lang="en-US" altLang="zh-CN"/>
          </a:p>
        </p:txBody>
      </p:sp>
      <p:graphicFrame>
        <p:nvGraphicFramePr>
          <p:cNvPr id="21509" name="Object 4"/>
          <p:cNvGraphicFramePr>
            <a:graphicFrameLocks noChangeAspect="1"/>
          </p:cNvGraphicFramePr>
          <p:nvPr/>
        </p:nvGraphicFramePr>
        <p:xfrm>
          <a:off x="3090863" y="3402013"/>
          <a:ext cx="3189287" cy="3114675"/>
        </p:xfrm>
        <a:graphic>
          <a:graphicData uri="http://schemas.openxmlformats.org/presentationml/2006/ole">
            <mc:AlternateContent xmlns:mc="http://schemas.openxmlformats.org/markup-compatibility/2006">
              <mc:Choice xmlns:v="urn:schemas-microsoft-com:vml" Requires="v">
                <p:oleObj spid="_x0000_s365572" name="Visio" r:id="rId7" imgW="5760855" imgH="5616913" progId="Visio.Drawing.11">
                  <p:embed/>
                </p:oleObj>
              </mc:Choice>
              <mc:Fallback>
                <p:oleObj name="Visio" r:id="rId7" imgW="5760855" imgH="5616913" progId="Visio.Drawing.11">
                  <p:embed/>
                  <p:pic>
                    <p:nvPicPr>
                      <p:cNvPr id="2150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0863" y="3402013"/>
                        <a:ext cx="3189287"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96596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 </a:t>
            </a:r>
          </a:p>
        </p:txBody>
      </p:sp>
      <p:sp>
        <p:nvSpPr>
          <p:cNvPr id="3" name="Content Placeholder 2"/>
          <p:cNvSpPr>
            <a:spLocks noGrp="1"/>
          </p:cNvSpPr>
          <p:nvPr>
            <p:ph idx="1"/>
          </p:nvPr>
        </p:nvSpPr>
        <p:spPr>
          <a:xfrm>
            <a:off x="393701" y="1093590"/>
            <a:ext cx="8351839" cy="5376658"/>
          </a:xfrm>
        </p:spPr>
        <p:txBody>
          <a:bodyPr/>
          <a:lstStyle/>
          <a:p>
            <a:r>
              <a:rPr lang="en-US" sz="1600" dirty="0">
                <a:hlinkClick r:id="rId3"/>
              </a:rPr>
              <a:t>DS 25/102 62-CNH 160 6510 Crest Factor Reduction</a:t>
            </a:r>
            <a:endParaRPr lang="en-US" sz="1600" dirty="0"/>
          </a:p>
          <a:p>
            <a:r>
              <a:rPr lang="en-US" sz="1600" dirty="0">
                <a:hlinkClick r:id="rId4"/>
              </a:rPr>
              <a:t>DS 20/102 62-CNH 160 6510 DL Data</a:t>
            </a:r>
            <a:endParaRPr lang="en-US" sz="1600" dirty="0"/>
          </a:p>
          <a:p>
            <a:r>
              <a:rPr lang="en-US" sz="1600" dirty="0">
                <a:hlinkClick r:id="rId5"/>
              </a:rPr>
              <a:t>DS 44/102 62-CNH 160 6510 DL Equalizer</a:t>
            </a:r>
            <a:endParaRPr lang="en-US" sz="1600" dirty="0"/>
          </a:p>
          <a:p>
            <a:r>
              <a:rPr lang="en-US" sz="1600" dirty="0">
                <a:hlinkClick r:id="rId6"/>
              </a:rPr>
              <a:t>DS 27/102 62-CNH 160 6510 DL Filter</a:t>
            </a:r>
            <a:endParaRPr lang="en-US" sz="1600" dirty="0"/>
          </a:p>
          <a:p>
            <a:r>
              <a:rPr lang="en-US" sz="1600" dirty="0">
                <a:hlinkClick r:id="rId7"/>
              </a:rPr>
              <a:t>DS 77/102 62-CNH 160 6510 </a:t>
            </a:r>
            <a:r>
              <a:rPr lang="en-US" sz="1600" dirty="0" err="1">
                <a:hlinkClick r:id="rId7"/>
              </a:rPr>
              <a:t>DLPerfCtrl</a:t>
            </a:r>
            <a:endParaRPr lang="en-US" sz="1600" dirty="0"/>
          </a:p>
          <a:p>
            <a:r>
              <a:rPr lang="en-US" sz="1600" dirty="0">
                <a:hlinkClick r:id="rId8"/>
              </a:rPr>
              <a:t>DS 38/102 62-CNH 160 6510 DL Time Alignment for RU</a:t>
            </a:r>
            <a:endParaRPr lang="en-US" sz="1600" dirty="0"/>
          </a:p>
          <a:p>
            <a:r>
              <a:rPr lang="en-US" sz="1600" dirty="0">
                <a:hlinkClick r:id="rId9"/>
              </a:rPr>
              <a:t>DS 29/102 62-CNH 160 6510 DL </a:t>
            </a:r>
            <a:r>
              <a:rPr lang="en-US" sz="1600" dirty="0" err="1">
                <a:hlinkClick r:id="rId9"/>
              </a:rPr>
              <a:t>Subband</a:t>
            </a:r>
            <a:endParaRPr lang="en-US" sz="1600" dirty="0"/>
          </a:p>
          <a:p>
            <a:r>
              <a:rPr lang="en-US" sz="1600" dirty="0">
                <a:hlinkClick r:id="rId10"/>
              </a:rPr>
              <a:t>DS 4/102 62-ROP 101 089/1 DL Mixer, NCO and Carrier Combiner</a:t>
            </a:r>
            <a:endParaRPr lang="en-US" sz="1600" dirty="0"/>
          </a:p>
          <a:p>
            <a:r>
              <a:rPr lang="en-US" sz="1600" dirty="0">
                <a:hlinkClick r:id="rId11"/>
              </a:rPr>
              <a:t>DS 28/102 62-CNH 160 6510 MPL</a:t>
            </a:r>
            <a:endParaRPr lang="en-US" sz="1600" dirty="0"/>
          </a:p>
          <a:p>
            <a:r>
              <a:rPr lang="en-US" sz="1600" dirty="0">
                <a:hlinkClick r:id="rId12"/>
              </a:rPr>
              <a:t>DS 49/102 62-CNH 160 6510 TRX Control</a:t>
            </a:r>
            <a:endParaRPr lang="en-US" sz="1600" dirty="0"/>
          </a:p>
          <a:p>
            <a:r>
              <a:rPr lang="en-US" sz="1600" dirty="0">
                <a:hlinkClick r:id="rId13"/>
              </a:rPr>
              <a:t>DS 88/102 62-CNH 160 6510 TX Analog Gain and Attenuation Control</a:t>
            </a:r>
            <a:endParaRPr lang="en-US" sz="1600" dirty="0"/>
          </a:p>
          <a:p>
            <a:r>
              <a:rPr lang="en-US" sz="1600" dirty="0">
                <a:hlinkClick r:id="rId14"/>
              </a:rPr>
              <a:t>DS 81/102 62-CNH 160 6510 TX Branch Control</a:t>
            </a:r>
            <a:endParaRPr lang="en-US" sz="1600" dirty="0"/>
          </a:p>
          <a:p>
            <a:r>
              <a:rPr lang="en-US" sz="1600" dirty="0">
                <a:hlinkClick r:id="rId15"/>
              </a:rPr>
              <a:t>DS 58/102 62-CNH 160 6510 TX Carrier Power</a:t>
            </a:r>
            <a:endParaRPr lang="en-US" sz="1600" dirty="0"/>
          </a:p>
          <a:p>
            <a:r>
              <a:rPr lang="en-US" sz="1600" dirty="0">
                <a:hlinkClick r:id="rId16"/>
              </a:rPr>
              <a:t>DS 26/102 62-CNH 160 6510 TX Frequency Configuration</a:t>
            </a:r>
            <a:endParaRPr lang="en-US" sz="1600" dirty="0"/>
          </a:p>
          <a:p>
            <a:r>
              <a:rPr lang="en-US" sz="1600" dirty="0">
                <a:hlinkClick r:id="rId17"/>
              </a:rPr>
              <a:t>DS 85/102 62-CNH 160 6510 TX Main</a:t>
            </a:r>
            <a:endParaRPr lang="en-US" sz="1600" dirty="0"/>
          </a:p>
          <a:p>
            <a:r>
              <a:rPr lang="en-US" sz="1600" dirty="0">
                <a:hlinkClick r:id="rId18"/>
              </a:rPr>
              <a:t>DS 102 62-CNH 160 6510 TX Module Startup and Initialization</a:t>
            </a:r>
            <a:endParaRPr lang="en-US" sz="1600" dirty="0"/>
          </a:p>
          <a:p>
            <a:r>
              <a:rPr lang="en-US" sz="1600" dirty="0">
                <a:hlinkClick r:id="rId19"/>
              </a:rPr>
              <a:t>DS 24/102 62-CNH 160 6510 TX PA Control and Supervision</a:t>
            </a:r>
            <a:endParaRPr lang="en-US" sz="1600" dirty="0"/>
          </a:p>
          <a:p>
            <a:r>
              <a:rPr lang="en-US" sz="1600" dirty="0">
                <a:hlinkClick r:id="rId20"/>
              </a:rPr>
              <a:t>DS 46/102 62-CNH 160 6510 TX Power Class</a:t>
            </a:r>
            <a:endParaRPr lang="en-US" sz="1600" dirty="0"/>
          </a:p>
          <a:p>
            <a:endParaRPr lang="en-US" dirty="0"/>
          </a:p>
        </p:txBody>
      </p:sp>
    </p:spTree>
    <p:extLst>
      <p:ext uri="{BB962C8B-B14F-4D97-AF65-F5344CB8AC3E}">
        <p14:creationId xmlns:p14="http://schemas.microsoft.com/office/powerpoint/2010/main" val="2672974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4294967295"/>
          </p:nvPr>
        </p:nvSpPr>
        <p:spPr>
          <a:xfrm>
            <a:off x="393700" y="742950"/>
            <a:ext cx="8351838" cy="6029325"/>
          </a:xfrm>
        </p:spPr>
        <p:txBody>
          <a:bodyPr/>
          <a:lstStyle/>
          <a:p>
            <a:pPr eaLnBrk="1" hangingPunct="1"/>
            <a:r>
              <a:rPr lang="en-US" altLang="en-US" sz="1800" b="1" dirty="0"/>
              <a:t>Functional encapsulation at each layer</a:t>
            </a:r>
          </a:p>
          <a:p>
            <a:pPr lvl="1" eaLnBrk="1" hangingPunct="1"/>
            <a:r>
              <a:rPr lang="en-US" altLang="en-US" sz="1800" dirty="0"/>
              <a:t>Loosely coupled Layers</a:t>
            </a:r>
          </a:p>
          <a:p>
            <a:pPr eaLnBrk="1" hangingPunct="1"/>
            <a:r>
              <a:rPr lang="en-US" altLang="en-US" sz="1800" b="1" dirty="0"/>
              <a:t>Clear architectural guidelines governing the scope and granularity of the SW layers and components</a:t>
            </a:r>
          </a:p>
          <a:p>
            <a:pPr lvl="1" eaLnBrk="1" hangingPunct="1"/>
            <a:r>
              <a:rPr lang="en-US" altLang="en-US" sz="1800" dirty="0"/>
              <a:t>Easy to maintain</a:t>
            </a:r>
          </a:p>
          <a:p>
            <a:pPr eaLnBrk="1" hangingPunct="1"/>
            <a:r>
              <a:rPr lang="en-US" altLang="en-US" sz="1800" b="1" dirty="0"/>
              <a:t>Clear and well defined interfaces</a:t>
            </a:r>
          </a:p>
          <a:p>
            <a:pPr eaLnBrk="1" hangingPunct="1"/>
            <a:r>
              <a:rPr lang="en-US" altLang="en-US" sz="1800" b="1" dirty="0"/>
              <a:t>Clear data ownership rules</a:t>
            </a:r>
          </a:p>
          <a:p>
            <a:r>
              <a:rPr lang="en-US" altLang="en-US" sz="1800" b="1" dirty="0"/>
              <a:t>Make scaling of the software easier, in response to the Radio HW evolution</a:t>
            </a:r>
          </a:p>
          <a:p>
            <a:pPr lvl="1"/>
            <a:r>
              <a:rPr lang="en-US" altLang="en-US" sz="1800" dirty="0"/>
              <a:t>Enforce data driven approach to define the Radio capabilities, Modules cardinality, and the dependencies of the SW modules</a:t>
            </a:r>
          </a:p>
          <a:p>
            <a:pPr lvl="2"/>
            <a:r>
              <a:rPr lang="en-US" altLang="en-US" sz="1800" dirty="0"/>
              <a:t>Data Driven means that the values are defined in the database and discovered by the services at startup rather than embedded in the SW.</a:t>
            </a:r>
          </a:p>
          <a:p>
            <a:pPr lvl="1"/>
            <a:r>
              <a:rPr lang="en-US" altLang="en-US" sz="1800" dirty="0"/>
              <a:t>Enforce OO design rules and patterns [Encapsulation and inheritance]</a:t>
            </a:r>
          </a:p>
          <a:p>
            <a:pPr lvl="1"/>
            <a:r>
              <a:rPr lang="en-US" altLang="en-US" sz="1800" dirty="0"/>
              <a:t>Support Platform 4 and beyond</a:t>
            </a:r>
          </a:p>
          <a:p>
            <a:r>
              <a:rPr lang="en-US" altLang="en-US" sz="1800" b="1" dirty="0"/>
              <a:t>Facilitate individual module testing independent of the other modules</a:t>
            </a:r>
          </a:p>
          <a:p>
            <a:r>
              <a:rPr lang="sv-SE" altLang="en-US" sz="1800" b="1" dirty="0" err="1"/>
              <a:t>Allows</a:t>
            </a:r>
            <a:r>
              <a:rPr lang="sv-SE" altLang="en-US" sz="1800" b="1" dirty="0"/>
              <a:t> </a:t>
            </a:r>
            <a:r>
              <a:rPr lang="sv-SE" altLang="en-US" sz="1800" b="1" dirty="0" err="1"/>
              <a:t>easier</a:t>
            </a:r>
            <a:r>
              <a:rPr lang="sv-SE" altLang="en-US" sz="1800" b="1" dirty="0"/>
              <a:t> integration </a:t>
            </a:r>
            <a:r>
              <a:rPr lang="sv-SE" altLang="en-US" sz="1800" b="1" dirty="0" err="1"/>
              <a:t>of</a:t>
            </a:r>
            <a:r>
              <a:rPr lang="sv-SE" altLang="en-US" sz="1800" b="1" dirty="0"/>
              <a:t> new SW to </a:t>
            </a:r>
            <a:r>
              <a:rPr lang="sv-SE" altLang="en-US" sz="1800" b="1" dirty="0" err="1"/>
              <a:t>main</a:t>
            </a:r>
            <a:r>
              <a:rPr lang="sv-SE" altLang="en-US" sz="1800" b="1" dirty="0"/>
              <a:t> </a:t>
            </a:r>
            <a:r>
              <a:rPr lang="sv-SE" altLang="en-US" sz="1800" b="1" dirty="0" err="1"/>
              <a:t>track</a:t>
            </a:r>
            <a:r>
              <a:rPr lang="sv-SE" altLang="en-US" sz="1800" b="1" dirty="0"/>
              <a:t> (</a:t>
            </a:r>
            <a:r>
              <a:rPr lang="sv-SE" altLang="en-US" sz="1800" b="1" dirty="0" err="1"/>
              <a:t>only</a:t>
            </a:r>
            <a:r>
              <a:rPr lang="sv-SE" altLang="en-US" sz="1800" b="1" dirty="0"/>
              <a:t> </a:t>
            </a:r>
            <a:r>
              <a:rPr lang="sv-SE" altLang="en-US" sz="1800" b="1" dirty="0" err="1"/>
              <a:t>need</a:t>
            </a:r>
            <a:r>
              <a:rPr lang="sv-SE" altLang="en-US" sz="1800" b="1" dirty="0"/>
              <a:t> to lock </a:t>
            </a:r>
            <a:r>
              <a:rPr lang="sv-SE" altLang="en-US" sz="1800" b="1" dirty="0" err="1"/>
              <a:t>some</a:t>
            </a:r>
            <a:r>
              <a:rPr lang="sv-SE" altLang="en-US" sz="1800" b="1" dirty="0"/>
              <a:t> </a:t>
            </a:r>
            <a:r>
              <a:rPr lang="sv-SE" altLang="en-US" sz="1800" b="1" dirty="0" err="1"/>
              <a:t>modules</a:t>
            </a:r>
            <a:r>
              <a:rPr lang="sv-SE" altLang="en-US" sz="1800" b="1" dirty="0"/>
              <a:t> </a:t>
            </a:r>
            <a:r>
              <a:rPr lang="sv-SE" altLang="en-US" sz="1800" b="1" dirty="0" err="1"/>
              <a:t>instead</a:t>
            </a:r>
            <a:r>
              <a:rPr lang="sv-SE" altLang="en-US" sz="1800" b="1" dirty="0"/>
              <a:t> </a:t>
            </a:r>
            <a:r>
              <a:rPr lang="sv-SE" altLang="en-US" sz="1800" b="1" dirty="0" err="1"/>
              <a:t>of</a:t>
            </a:r>
            <a:r>
              <a:rPr lang="sv-SE" altLang="en-US" sz="1800" b="1" dirty="0"/>
              <a:t> all </a:t>
            </a:r>
            <a:r>
              <a:rPr lang="sv-SE" altLang="en-US" sz="1800" b="1" dirty="0" err="1"/>
              <a:t>code</a:t>
            </a:r>
            <a:r>
              <a:rPr lang="sv-SE" altLang="en-US" sz="1800" b="1" dirty="0"/>
              <a:t> </a:t>
            </a:r>
            <a:r>
              <a:rPr lang="sv-SE" altLang="en-US" sz="1800" b="1" dirty="0" err="1"/>
              <a:t>during</a:t>
            </a:r>
            <a:r>
              <a:rPr lang="sv-SE" altLang="en-US" sz="1800" b="1" dirty="0"/>
              <a:t> </a:t>
            </a:r>
            <a:r>
              <a:rPr lang="sv-SE" altLang="en-US" sz="1800" b="1" dirty="0" err="1"/>
              <a:t>merges</a:t>
            </a:r>
            <a:r>
              <a:rPr lang="sv-SE" altLang="en-US" sz="1800" b="1" dirty="0"/>
              <a:t>)</a:t>
            </a:r>
            <a:endParaRPr lang="en-US" altLang="en-US" sz="1800" b="1" dirty="0"/>
          </a:p>
        </p:txBody>
      </p:sp>
      <p:sp>
        <p:nvSpPr>
          <p:cNvPr id="14339" name="Title 3"/>
          <p:cNvSpPr>
            <a:spLocks noGrp="1"/>
          </p:cNvSpPr>
          <p:nvPr>
            <p:ph type="title" idx="4294967295"/>
          </p:nvPr>
        </p:nvSpPr>
        <p:spPr>
          <a:xfrm>
            <a:off x="393700" y="0"/>
            <a:ext cx="7494588" cy="923925"/>
          </a:xfrm>
        </p:spPr>
        <p:txBody>
          <a:bodyPr/>
          <a:lstStyle/>
          <a:p>
            <a:pPr eaLnBrk="1" hangingPunct="1"/>
            <a:r>
              <a:rPr lang="en-US" altLang="en-US" sz="4000" dirty="0">
                <a:latin typeface="Arial" panose="020B0604020202020204" pitchFamily="34" charset="0"/>
              </a:rPr>
              <a:t>What is New?</a:t>
            </a:r>
          </a:p>
        </p:txBody>
      </p:sp>
    </p:spTree>
    <p:extLst>
      <p:ext uri="{BB962C8B-B14F-4D97-AF65-F5344CB8AC3E}">
        <p14:creationId xmlns:p14="http://schemas.microsoft.com/office/powerpoint/2010/main" val="23701345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337013"/>
            <a:ext cx="8351839" cy="3852000"/>
          </a:xfrm>
        </p:spPr>
        <p:txBody>
          <a:bodyPr/>
          <a:lstStyle/>
          <a:p>
            <a:r>
              <a:rPr lang="en-GB" dirty="0"/>
              <a:t>The notion of Filter branch services pertains to services which are responsible for configuration of digital filter branches on the digital ASIC (e.g. WARP, </a:t>
            </a:r>
            <a:r>
              <a:rPr lang="en-GB" dirty="0" err="1"/>
              <a:t>iWARP</a:t>
            </a:r>
            <a:r>
              <a:rPr lang="en-GB" dirty="0"/>
              <a:t>, Xenon) HW blocks. </a:t>
            </a:r>
            <a:endParaRPr lang="en-US" dirty="0"/>
          </a:p>
          <a:p>
            <a:r>
              <a:rPr lang="en-GB" dirty="0"/>
              <a:t>The </a:t>
            </a:r>
            <a:r>
              <a:rPr lang="en-GB" dirty="0" err="1"/>
              <a:t>Tx</a:t>
            </a:r>
            <a:r>
              <a:rPr lang="en-GB" dirty="0"/>
              <a:t> Module supports such filter branch services as </a:t>
            </a:r>
            <a:r>
              <a:rPr lang="en-GB" dirty="0" err="1"/>
              <a:t>MplSrv</a:t>
            </a:r>
            <a:r>
              <a:rPr lang="en-GB" dirty="0"/>
              <a:t>, </a:t>
            </a:r>
            <a:r>
              <a:rPr lang="en-GB" dirty="0" err="1"/>
              <a:t>FreqHopSrv</a:t>
            </a:r>
            <a:r>
              <a:rPr lang="en-GB" dirty="0"/>
              <a:t>, and Pa0Srv just to mention few. </a:t>
            </a:r>
            <a:endParaRPr lang="en-US" dirty="0"/>
          </a:p>
          <a:p>
            <a:r>
              <a:rPr lang="en-GB" dirty="0"/>
              <a:t>Filter branch services configure filter branches only and have no notion of Filter Branch Sets (FBS) or carriers.</a:t>
            </a:r>
            <a:endParaRPr lang="en-US" dirty="0"/>
          </a:p>
          <a:p>
            <a:endParaRPr lang="en-US" dirty="0"/>
          </a:p>
        </p:txBody>
      </p:sp>
      <p:sp>
        <p:nvSpPr>
          <p:cNvPr id="3" name="Title 2"/>
          <p:cNvSpPr>
            <a:spLocks noGrp="1"/>
          </p:cNvSpPr>
          <p:nvPr>
            <p:ph type="title"/>
          </p:nvPr>
        </p:nvSpPr>
        <p:spPr>
          <a:xfrm>
            <a:off x="393701" y="370390"/>
            <a:ext cx="7494588" cy="879676"/>
          </a:xfrm>
        </p:spPr>
        <p:txBody>
          <a:bodyPr/>
          <a:lstStyle/>
          <a:p>
            <a:r>
              <a:rPr lang="en-GB" dirty="0"/>
              <a:t>Filter Branch Services</a:t>
            </a:r>
            <a:endParaRPr lang="en-US" dirty="0"/>
          </a:p>
        </p:txBody>
      </p:sp>
    </p:spTree>
    <p:extLst>
      <p:ext uri="{BB962C8B-B14F-4D97-AF65-F5344CB8AC3E}">
        <p14:creationId xmlns:p14="http://schemas.microsoft.com/office/powerpoint/2010/main" val="407171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93700" y="200025"/>
            <a:ext cx="7826375" cy="430213"/>
          </a:xfrm>
        </p:spPr>
        <p:txBody>
          <a:bodyPr/>
          <a:lstStyle/>
          <a:p>
            <a:pPr eaLnBrk="1" hangingPunct="1"/>
            <a:r>
              <a:rPr lang="en-CA" altLang="en-US" sz="2800"/>
              <a:t>Digital asic – filter branch</a:t>
            </a:r>
            <a:endParaRPr lang="en-US" altLang="en-US" sz="1800"/>
          </a:p>
        </p:txBody>
      </p:sp>
      <p:sp>
        <p:nvSpPr>
          <p:cNvPr id="66563" name="Rectangle 3"/>
          <p:cNvSpPr>
            <a:spLocks noChangeArrowheads="1"/>
          </p:cNvSpPr>
          <p:nvPr/>
        </p:nvSpPr>
        <p:spPr bwMode="auto">
          <a:xfrm>
            <a:off x="0" y="-4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2000"/>
          </a:p>
        </p:txBody>
      </p:sp>
      <p:sp>
        <p:nvSpPr>
          <p:cNvPr id="66564" name="Rectangle 6"/>
          <p:cNvSpPr>
            <a:spLocks noChangeArrowheads="1"/>
          </p:cNvSpPr>
          <p:nvPr/>
        </p:nvSpPr>
        <p:spPr bwMode="auto">
          <a:xfrm>
            <a:off x="0" y="981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2000"/>
          </a:p>
        </p:txBody>
      </p:sp>
      <p:sp>
        <p:nvSpPr>
          <p:cNvPr id="66565"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2000"/>
          </a:p>
        </p:txBody>
      </p:sp>
      <p:sp>
        <p:nvSpPr>
          <p:cNvPr id="6656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2000"/>
          </a:p>
        </p:txBody>
      </p:sp>
      <p:pic>
        <p:nvPicPr>
          <p:cNvPr id="665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8" y="908050"/>
            <a:ext cx="8789987" cy="212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sp>
        <p:nvSpPr>
          <p:cNvPr id="66568" name="Rectangle 2"/>
          <p:cNvSpPr>
            <a:spLocks noChangeArrowheads="1"/>
          </p:cNvSpPr>
          <p:nvPr/>
        </p:nvSpPr>
        <p:spPr bwMode="auto">
          <a:xfrm>
            <a:off x="211138" y="3352800"/>
            <a:ext cx="8682037" cy="554038"/>
          </a:xfrm>
          <a:prstGeom prst="rect">
            <a:avLst/>
          </a:prstGeom>
          <a:solidFill>
            <a:srgbClr val="CCECFF"/>
          </a:solidFill>
          <a:ln w="12700" algn="ctr">
            <a:solidFill>
              <a:schemeClr val="tx1"/>
            </a:solidFill>
            <a:round/>
            <a:headEnd/>
            <a:tailEnd/>
          </a:ln>
        </p:spPr>
        <p:txBody>
          <a:bodyPr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287338" indent="-168275">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a:t>Each filter branch does the digital signal processing for one carrier </a:t>
            </a:r>
            <a:r>
              <a:rPr lang="en-CA" altLang="en-US" sz="1400"/>
              <a:t>(of certain bandwidth):</a:t>
            </a:r>
          </a:p>
          <a:p>
            <a:pPr lvl="1" eaLnBrk="1" hangingPunct="1">
              <a:spcBef>
                <a:spcPct val="0"/>
              </a:spcBef>
              <a:buClrTx/>
            </a:pPr>
            <a:r>
              <a:rPr lang="en-CA" altLang="en-US" sz="1200"/>
              <a:t>GSM, WCDMA, LTE (FDD or TDD), CDMA</a:t>
            </a:r>
          </a:p>
        </p:txBody>
      </p:sp>
      <p:graphicFrame>
        <p:nvGraphicFramePr>
          <p:cNvPr id="10" name="Group 3"/>
          <p:cNvGraphicFramePr>
            <a:graphicFrameLocks/>
          </p:cNvGraphicFramePr>
          <p:nvPr/>
        </p:nvGraphicFramePr>
        <p:xfrm>
          <a:off x="684213" y="4292600"/>
          <a:ext cx="7596186" cy="1790820"/>
        </p:xfrm>
        <a:graphic>
          <a:graphicData uri="http://schemas.openxmlformats.org/drawingml/2006/table">
            <a:tbl>
              <a:tblPr/>
              <a:tblGrid>
                <a:gridCol w="2952073">
                  <a:extLst>
                    <a:ext uri="{9D8B030D-6E8A-4147-A177-3AD203B41FA5}">
                      <a16:colId xmlns:a16="http://schemas.microsoft.com/office/drawing/2014/main" val="20000"/>
                    </a:ext>
                  </a:extLst>
                </a:gridCol>
                <a:gridCol w="792019">
                  <a:extLst>
                    <a:ext uri="{9D8B030D-6E8A-4147-A177-3AD203B41FA5}">
                      <a16:colId xmlns:a16="http://schemas.microsoft.com/office/drawing/2014/main" val="20001"/>
                    </a:ext>
                  </a:extLst>
                </a:gridCol>
                <a:gridCol w="828020">
                  <a:extLst>
                    <a:ext uri="{9D8B030D-6E8A-4147-A177-3AD203B41FA5}">
                      <a16:colId xmlns:a16="http://schemas.microsoft.com/office/drawing/2014/main" val="20002"/>
                    </a:ext>
                  </a:extLst>
                </a:gridCol>
                <a:gridCol w="900022">
                  <a:extLst>
                    <a:ext uri="{9D8B030D-6E8A-4147-A177-3AD203B41FA5}">
                      <a16:colId xmlns:a16="http://schemas.microsoft.com/office/drawing/2014/main" val="20003"/>
                    </a:ext>
                  </a:extLst>
                </a:gridCol>
                <a:gridCol w="1008025">
                  <a:extLst>
                    <a:ext uri="{9D8B030D-6E8A-4147-A177-3AD203B41FA5}">
                      <a16:colId xmlns:a16="http://schemas.microsoft.com/office/drawing/2014/main" val="20004"/>
                    </a:ext>
                  </a:extLst>
                </a:gridCol>
                <a:gridCol w="1116027">
                  <a:extLst>
                    <a:ext uri="{9D8B030D-6E8A-4147-A177-3AD203B41FA5}">
                      <a16:colId xmlns:a16="http://schemas.microsoft.com/office/drawing/2014/main" val="20005"/>
                    </a:ext>
                  </a:extLst>
                </a:gridCol>
              </a:tblGrid>
              <a:tr h="401672">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cs typeface="Arial" charset="0"/>
                        </a:rPr>
                        <a:t>Description of Parameter</a:t>
                      </a:r>
                      <a:endParaRPr kumimoji="0" lang="en-US" sz="1200" b="0" i="0" u="none" strike="noStrike" cap="none" normalizeH="0" baseline="0" dirty="0">
                        <a:ln>
                          <a:noFill/>
                        </a:ln>
                        <a:solidFill>
                          <a:schemeClr val="tx1"/>
                        </a:solidFill>
                        <a:effectLst/>
                        <a:latin typeface="Arial" charset="0"/>
                        <a:cs typeface="Arial" charset="0"/>
                      </a:endParaRPr>
                    </a:p>
                  </a:txBody>
                  <a:tcPr marL="17994" marR="17994" marT="17970" marB="1797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200" b="1" i="0" u="none" strike="noStrike" kern="1200" baseline="0" dirty="0">
                          <a:solidFill>
                            <a:srgbClr val="58585A"/>
                          </a:solidFill>
                          <a:latin typeface="+mn-lt"/>
                        </a:rPr>
                        <a:t>WARP</a:t>
                      </a:r>
                      <a:br>
                        <a:rPr lang="en-US" sz="1200" b="1" i="0" u="none" strike="noStrike" kern="1200" baseline="0" dirty="0">
                          <a:solidFill>
                            <a:srgbClr val="58585A"/>
                          </a:solidFill>
                          <a:latin typeface="+mn-lt"/>
                        </a:rPr>
                      </a:br>
                      <a:r>
                        <a:rPr lang="en-US" sz="1200" b="1" i="0" u="none" strike="noStrike" kern="1200" baseline="0" dirty="0">
                          <a:solidFill>
                            <a:srgbClr val="58585A"/>
                          </a:solidFill>
                          <a:latin typeface="+mn-lt"/>
                        </a:rPr>
                        <a:t>1.7</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200" b="1" i="0" u="none" strike="noStrike" kern="1200" baseline="0" dirty="0">
                          <a:solidFill>
                            <a:srgbClr val="58585A"/>
                          </a:solidFill>
                          <a:latin typeface="+mn-lt"/>
                        </a:rPr>
                        <a:t>WARP</a:t>
                      </a:r>
                      <a:br>
                        <a:rPr lang="en-US" sz="1200" b="1" i="0" u="none" strike="noStrike" kern="1200" baseline="0" dirty="0">
                          <a:solidFill>
                            <a:srgbClr val="58585A"/>
                          </a:solidFill>
                          <a:latin typeface="+mn-lt"/>
                        </a:rPr>
                      </a:br>
                      <a:r>
                        <a:rPr lang="en-US" sz="1200" b="1" i="0" u="none" strike="noStrike" kern="1200" baseline="0" dirty="0">
                          <a:solidFill>
                            <a:srgbClr val="58585A"/>
                          </a:solidFill>
                          <a:latin typeface="+mn-lt"/>
                        </a:rPr>
                        <a:t>3.0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200" b="1" i="0" u="none" strike="noStrike" kern="1200" baseline="0" dirty="0">
                          <a:solidFill>
                            <a:srgbClr val="58585A"/>
                          </a:solidFill>
                          <a:latin typeface="+mn-lt"/>
                        </a:rPr>
                        <a:t>WARP</a:t>
                      </a:r>
                      <a:br>
                        <a:rPr lang="en-US" sz="1200" b="1" i="0" u="none" strike="noStrike" kern="1200" baseline="0" dirty="0">
                          <a:solidFill>
                            <a:srgbClr val="58585A"/>
                          </a:solidFill>
                          <a:latin typeface="+mn-lt"/>
                        </a:rPr>
                      </a:br>
                      <a:r>
                        <a:rPr lang="en-US" sz="1200" b="1" i="0" u="none" strike="noStrike" kern="1200" baseline="0" dirty="0">
                          <a:solidFill>
                            <a:srgbClr val="58585A"/>
                          </a:solidFill>
                          <a:latin typeface="+mn-lt"/>
                        </a:rPr>
                        <a:t>3.5</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200" b="1" i="0" u="none" strike="noStrike" kern="1200" baseline="0" dirty="0" err="1">
                          <a:solidFill>
                            <a:srgbClr val="58585A"/>
                          </a:solidFill>
                          <a:latin typeface="+mn-lt"/>
                        </a:rPr>
                        <a:t>iWARP</a:t>
                      </a:r>
                      <a:br>
                        <a:rPr lang="en-US" sz="1200" b="1" i="0" u="none" strike="noStrike" kern="1200" baseline="0" dirty="0">
                          <a:solidFill>
                            <a:srgbClr val="58585A"/>
                          </a:solidFill>
                          <a:latin typeface="+mn-lt"/>
                        </a:rPr>
                      </a:br>
                      <a:r>
                        <a:rPr lang="en-US" sz="1200" b="1" i="0" u="none" strike="noStrike" kern="1200" baseline="0" dirty="0">
                          <a:solidFill>
                            <a:srgbClr val="58585A"/>
                          </a:solidFill>
                          <a:latin typeface="+mn-lt"/>
                        </a:rPr>
                        <a:t>3.5</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rtl="0"/>
                      <a:r>
                        <a:rPr lang="en-US" sz="1200" b="1" i="0" u="none" strike="noStrike" kern="1200" baseline="0" dirty="0">
                          <a:solidFill>
                            <a:srgbClr val="58585A"/>
                          </a:solidFill>
                          <a:latin typeface="+mn-lt"/>
                        </a:rPr>
                        <a:t>Xenon1.0</a:t>
                      </a:r>
                      <a:endParaRPr lang="en-US" sz="1200" b="0" i="0" u="none" strike="noStrike" kern="1200" baseline="0" dirty="0">
                        <a:solidFill>
                          <a:srgbClr val="58585A"/>
                        </a:solidFill>
                        <a:latin typeface="+mn-lt"/>
                      </a:endParaRPr>
                    </a:p>
                  </a:txBody>
                  <a:tcPr marL="17994" marR="17994" marT="17970" marB="1797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5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Total number of filter branches in one ASIC</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4</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16</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16</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16</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24</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35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Number of ≤ 5MHz Filter Branches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4</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8</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35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Number of Narrowband Filter Branches (GSM)</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8</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3567">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Number of ≤ 10MHz Filter Branches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16</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16</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3567">
                <a:tc>
                  <a:txBody>
                    <a:bodyPr/>
                    <a:lstStyle/>
                    <a:p>
                      <a:pPr marL="0" marR="0" lvl="0" indent="0" algn="ctr" defTabSz="914400" rtl="0" eaLnBrk="1" fontAlgn="t" latinLnBrk="0" hangingPunct="1">
                        <a:lnSpc>
                          <a:spcPct val="100000"/>
                        </a:lnSpc>
                        <a:spcBef>
                          <a:spcPct val="0"/>
                        </a:spcBef>
                        <a:spcAft>
                          <a:spcPct val="0"/>
                        </a:spcAft>
                        <a:buClrTx/>
                        <a:buSzTx/>
                        <a:buFontTx/>
                        <a:buNone/>
                        <a:tabLst/>
                        <a:defRPr/>
                      </a:pPr>
                      <a:r>
                        <a:rPr kumimoji="0" lang="en-US" sz="1100" b="0" i="0" u="none" strike="noStrike" cap="none" normalizeH="0" baseline="0" dirty="0">
                          <a:ln>
                            <a:noFill/>
                          </a:ln>
                          <a:solidFill>
                            <a:schemeClr val="tx1"/>
                          </a:solidFill>
                          <a:effectLst/>
                          <a:latin typeface="Arial" charset="0"/>
                          <a:cs typeface="Arial" charset="0"/>
                        </a:rPr>
                        <a:t>Number of ≤ 20MHz Filter Branches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0</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24</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1194">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Supports </a:t>
                      </a:r>
                      <a:r>
                        <a:rPr kumimoji="0" lang="en-US" sz="1100" b="0" i="0" u="none" strike="noStrike" cap="none" normalizeH="0" baseline="0" dirty="0" err="1">
                          <a:ln>
                            <a:noFill/>
                          </a:ln>
                          <a:solidFill>
                            <a:schemeClr val="tx1"/>
                          </a:solidFill>
                          <a:effectLst/>
                          <a:latin typeface="Arial" charset="0"/>
                          <a:cs typeface="Arial" charset="0"/>
                        </a:rPr>
                        <a:t>Fullband</a:t>
                      </a:r>
                      <a:r>
                        <a:rPr kumimoji="0" lang="en-US" sz="1100" b="0" i="0" u="none" strike="noStrike" cap="none" normalizeH="0" baseline="0" dirty="0">
                          <a:ln>
                            <a:noFill/>
                          </a:ln>
                          <a:solidFill>
                            <a:schemeClr val="tx1"/>
                          </a:solidFill>
                          <a:effectLst/>
                          <a:latin typeface="Arial" charset="0"/>
                          <a:cs typeface="Arial" charset="0"/>
                        </a:rPr>
                        <a:t> LTE carriers (</a:t>
                      </a:r>
                      <a:r>
                        <a:rPr kumimoji="0" lang="en-US" sz="1100" b="0" i="0" u="none" strike="noStrike" cap="none" normalizeH="0" baseline="0" dirty="0">
                          <a:ln>
                            <a:noFill/>
                          </a:ln>
                          <a:solidFill>
                            <a:schemeClr val="tx1"/>
                          </a:solidFill>
                          <a:effectLst/>
                          <a:latin typeface="Arial" charset="0"/>
                          <a:cs typeface="Arial" charset="0"/>
                          <a:sym typeface="Symbol"/>
                        </a:rPr>
                        <a:t>10, 15, 20 MHz)</a:t>
                      </a:r>
                      <a:endParaRPr kumimoji="0" lang="en-US" sz="1100" b="0" i="1" u="none" strike="noStrike" cap="none" normalizeH="0" baseline="0" dirty="0">
                        <a:ln>
                          <a:noFill/>
                        </a:ln>
                        <a:solidFill>
                          <a:schemeClr val="tx1"/>
                        </a:solidFill>
                        <a:effectLst/>
                        <a:latin typeface="Arial" charset="0"/>
                        <a:cs typeface="Arial" charset="0"/>
                      </a:endParaRP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no</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yes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yes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yes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yes</a:t>
                      </a:r>
                    </a:p>
                  </a:txBody>
                  <a:tcPr marL="17994" marR="17994" marT="17970" marB="1797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31931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307858"/>
            <a:ext cx="8351839" cy="4456333"/>
          </a:xfrm>
        </p:spPr>
        <p:txBody>
          <a:bodyPr/>
          <a:lstStyle/>
          <a:p>
            <a:r>
              <a:rPr lang="en-GB" dirty="0"/>
              <a:t>The notion of Branch services pertains to </a:t>
            </a:r>
            <a:r>
              <a:rPr lang="en-GB" dirty="0" err="1"/>
              <a:t>Tx</a:t>
            </a:r>
            <a:r>
              <a:rPr lang="en-GB" dirty="0"/>
              <a:t> branch services which are responsible for the configuration of </a:t>
            </a:r>
            <a:r>
              <a:rPr lang="en-GB" dirty="0" err="1"/>
              <a:t>analog</a:t>
            </a:r>
            <a:r>
              <a:rPr lang="en-GB" dirty="0"/>
              <a:t> and digital HW components belonging to a particular RF </a:t>
            </a:r>
            <a:r>
              <a:rPr lang="en-GB" dirty="0" err="1"/>
              <a:t>Tx</a:t>
            </a:r>
            <a:r>
              <a:rPr lang="en-GB" dirty="0"/>
              <a:t> branch.</a:t>
            </a:r>
            <a:endParaRPr lang="en-US" dirty="0"/>
          </a:p>
          <a:p>
            <a:r>
              <a:rPr lang="en-GB" dirty="0"/>
              <a:t>Branch services use Filter Branch Sets (FBS) in the algorithmic calculations.</a:t>
            </a:r>
            <a:endParaRPr lang="en-US" dirty="0"/>
          </a:p>
          <a:p>
            <a:r>
              <a:rPr lang="en-GB" dirty="0"/>
              <a:t>The </a:t>
            </a:r>
            <a:r>
              <a:rPr lang="en-GB" dirty="0" err="1"/>
              <a:t>Tx</a:t>
            </a:r>
            <a:r>
              <a:rPr lang="en-GB" dirty="0"/>
              <a:t> Module supports such branch services as </a:t>
            </a:r>
            <a:r>
              <a:rPr lang="en-GB" dirty="0" err="1"/>
              <a:t>PaSrv</a:t>
            </a:r>
            <a:r>
              <a:rPr lang="en-GB" dirty="0"/>
              <a:t>, Pa1Srv, and </a:t>
            </a:r>
            <a:r>
              <a:rPr lang="en-GB" dirty="0" err="1"/>
              <a:t>TxlSrv</a:t>
            </a:r>
            <a:r>
              <a:rPr lang="en-GB" dirty="0"/>
              <a:t> to mention few. </a:t>
            </a:r>
            <a:endParaRPr lang="en-US" dirty="0"/>
          </a:p>
          <a:p>
            <a:r>
              <a:rPr lang="en-GB" dirty="0"/>
              <a:t>Branch services configure </a:t>
            </a:r>
            <a:r>
              <a:rPr lang="en-GB" dirty="0" err="1"/>
              <a:t>analog</a:t>
            </a:r>
            <a:r>
              <a:rPr lang="en-GB" dirty="0"/>
              <a:t> parts such as PA and step attenuator as well as such HW blocks on the digital ASIC as CFR and PA1.</a:t>
            </a:r>
            <a:endParaRPr lang="en-US" dirty="0"/>
          </a:p>
          <a:p>
            <a:endParaRPr lang="en-US" dirty="0"/>
          </a:p>
        </p:txBody>
      </p:sp>
      <p:sp>
        <p:nvSpPr>
          <p:cNvPr id="3" name="Title 2"/>
          <p:cNvSpPr>
            <a:spLocks noGrp="1"/>
          </p:cNvSpPr>
          <p:nvPr>
            <p:ph type="title"/>
          </p:nvPr>
        </p:nvSpPr>
        <p:spPr/>
        <p:txBody>
          <a:bodyPr/>
          <a:lstStyle/>
          <a:p>
            <a:r>
              <a:rPr lang="en-US" dirty="0"/>
              <a:t>TX BRANCH SERVICE</a:t>
            </a:r>
          </a:p>
        </p:txBody>
      </p:sp>
    </p:spTree>
    <p:extLst>
      <p:ext uri="{BB962C8B-B14F-4D97-AF65-F5344CB8AC3E}">
        <p14:creationId xmlns:p14="http://schemas.microsoft.com/office/powerpoint/2010/main" val="6125286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291771"/>
            <a:ext cx="8351839" cy="4360229"/>
          </a:xfrm>
        </p:spPr>
        <p:txBody>
          <a:bodyPr/>
          <a:lstStyle/>
          <a:p>
            <a:r>
              <a:rPr lang="en-GB" dirty="0"/>
              <a:t>The </a:t>
            </a:r>
            <a:r>
              <a:rPr lang="en-GB" dirty="0" err="1"/>
              <a:t>Tx</a:t>
            </a:r>
            <a:r>
              <a:rPr lang="en-GB" dirty="0"/>
              <a:t> Module supports the following service types:</a:t>
            </a:r>
            <a:endParaRPr lang="en-US" dirty="0"/>
          </a:p>
          <a:p>
            <a:pPr lvl="0"/>
            <a:r>
              <a:rPr lang="en-GB" b="1" dirty="0"/>
              <a:t>Filter Branch Services </a:t>
            </a:r>
            <a:r>
              <a:rPr lang="en-GB" dirty="0"/>
              <a:t>– services which configure the digital ASIC HW blocks with digital filer branches. An example of such service is the Pa0Srv.</a:t>
            </a:r>
            <a:endParaRPr lang="en-US" dirty="0"/>
          </a:p>
          <a:p>
            <a:pPr lvl="0"/>
            <a:r>
              <a:rPr lang="en-GB" b="1" dirty="0"/>
              <a:t>RF Branch Services </a:t>
            </a:r>
            <a:r>
              <a:rPr lang="en-GB" dirty="0"/>
              <a:t>– services which configure HW components specific to a particular TX branch. An example of such service is the </a:t>
            </a:r>
            <a:r>
              <a:rPr lang="en-GB" dirty="0" err="1"/>
              <a:t>cfrSrv</a:t>
            </a:r>
            <a:r>
              <a:rPr lang="en-GB" dirty="0"/>
              <a:t>.</a:t>
            </a:r>
            <a:endParaRPr lang="en-US" dirty="0"/>
          </a:p>
          <a:p>
            <a:pPr lvl="0"/>
            <a:r>
              <a:rPr lang="en-GB" b="1" dirty="0"/>
              <a:t>Shared services </a:t>
            </a:r>
            <a:r>
              <a:rPr lang="en-GB" dirty="0"/>
              <a:t>– services which are common to multiple TX branches. An example of such service is the </a:t>
            </a:r>
            <a:r>
              <a:rPr lang="en-GB" dirty="0" err="1"/>
              <a:t>TxLoSrv</a:t>
            </a:r>
            <a:r>
              <a:rPr lang="en-GB" dirty="0"/>
              <a:t>. Shared services typically manage HW components that are common to multiple TX branches.</a:t>
            </a:r>
            <a:endParaRPr lang="en-US" dirty="0"/>
          </a:p>
          <a:p>
            <a:endParaRPr lang="en-US" dirty="0"/>
          </a:p>
        </p:txBody>
      </p:sp>
      <p:sp>
        <p:nvSpPr>
          <p:cNvPr id="3" name="Title 2"/>
          <p:cNvSpPr>
            <a:spLocks noGrp="1"/>
          </p:cNvSpPr>
          <p:nvPr>
            <p:ph type="title"/>
          </p:nvPr>
        </p:nvSpPr>
        <p:spPr>
          <a:xfrm>
            <a:off x="393701" y="0"/>
            <a:ext cx="7494588" cy="1291771"/>
          </a:xfrm>
        </p:spPr>
        <p:txBody>
          <a:bodyPr>
            <a:normAutofit/>
          </a:bodyPr>
          <a:lstStyle/>
          <a:p>
            <a:r>
              <a:rPr lang="en-GB" dirty="0"/>
              <a:t>TX Service topology</a:t>
            </a:r>
            <a:endParaRPr lang="en-US" dirty="0"/>
          </a:p>
        </p:txBody>
      </p:sp>
    </p:spTree>
    <p:extLst>
      <p:ext uri="{BB962C8B-B14F-4D97-AF65-F5344CB8AC3E}">
        <p14:creationId xmlns:p14="http://schemas.microsoft.com/office/powerpoint/2010/main" val="323021773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05518"/>
            <a:ext cx="8351839" cy="5399454"/>
          </a:xfrm>
        </p:spPr>
        <p:txBody>
          <a:bodyPr/>
          <a:lstStyle/>
          <a:p>
            <a:r>
              <a:rPr lang="en-GB" dirty="0"/>
              <a:t>The notion of Shared services pertains to </a:t>
            </a:r>
            <a:r>
              <a:rPr lang="en-GB" dirty="0" err="1"/>
              <a:t>Tx</a:t>
            </a:r>
            <a:r>
              <a:rPr lang="en-GB" dirty="0"/>
              <a:t> Branch services shared between multiple instances of </a:t>
            </a:r>
            <a:r>
              <a:rPr lang="en-GB" dirty="0" err="1"/>
              <a:t>Tx</a:t>
            </a:r>
            <a:r>
              <a:rPr lang="en-GB" dirty="0"/>
              <a:t> Module (</a:t>
            </a:r>
            <a:r>
              <a:rPr lang="en-GB" dirty="0" err="1"/>
              <a:t>Tx</a:t>
            </a:r>
            <a:r>
              <a:rPr lang="en-GB" dirty="0"/>
              <a:t> Branch Controllers). </a:t>
            </a:r>
            <a:endParaRPr lang="en-US" dirty="0"/>
          </a:p>
          <a:p>
            <a:r>
              <a:rPr lang="en-GB" dirty="0"/>
              <a:t>The </a:t>
            </a:r>
            <a:r>
              <a:rPr lang="en-GB" dirty="0" err="1"/>
              <a:t>Tx</a:t>
            </a:r>
            <a:r>
              <a:rPr lang="en-GB" dirty="0"/>
              <a:t> Module supports such shared services as </a:t>
            </a:r>
            <a:r>
              <a:rPr lang="en-GB" dirty="0" err="1"/>
              <a:t>TxLoSrv</a:t>
            </a:r>
            <a:r>
              <a:rPr lang="en-GB" dirty="0"/>
              <a:t>, </a:t>
            </a:r>
            <a:r>
              <a:rPr lang="en-GB" dirty="0" err="1"/>
              <a:t>TorLoSrv</a:t>
            </a:r>
            <a:r>
              <a:rPr lang="en-GB" dirty="0"/>
              <a:t>, </a:t>
            </a:r>
            <a:r>
              <a:rPr lang="en-GB" dirty="0" err="1"/>
              <a:t>PaSrv</a:t>
            </a:r>
            <a:r>
              <a:rPr lang="en-GB" dirty="0"/>
              <a:t> and </a:t>
            </a:r>
            <a:r>
              <a:rPr lang="en-GB" dirty="0" err="1"/>
              <a:t>TxCoordinationSrv</a:t>
            </a:r>
            <a:r>
              <a:rPr lang="en-GB" dirty="0"/>
              <a:t>. </a:t>
            </a:r>
          </a:p>
          <a:p>
            <a:r>
              <a:rPr lang="en-GB" dirty="0"/>
              <a:t>The </a:t>
            </a:r>
            <a:r>
              <a:rPr lang="en-GB" dirty="0" err="1"/>
              <a:t>TxCoordinationSrv</a:t>
            </a:r>
            <a:r>
              <a:rPr lang="en-GB" dirty="0"/>
              <a:t> coordinates functional cycles between set of branches sharing common HW to ensure no deadlocks.</a:t>
            </a:r>
          </a:p>
          <a:p>
            <a:r>
              <a:rPr lang="en-GB" dirty="0"/>
              <a:t>With the exception of the </a:t>
            </a:r>
            <a:r>
              <a:rPr lang="en-GB" dirty="0" err="1"/>
              <a:t>TxCoordinationSrv</a:t>
            </a:r>
            <a:r>
              <a:rPr lang="en-GB" dirty="0"/>
              <a:t>, a shared service manages a HW component that is common to multiple TX branches (</a:t>
            </a:r>
            <a:r>
              <a:rPr lang="en-GB" dirty="0" err="1"/>
              <a:t>TxCoordinationSrv</a:t>
            </a:r>
            <a:r>
              <a:rPr lang="en-GB" dirty="0"/>
              <a:t> is a special service that is not directly mapped to any particular hardware component). </a:t>
            </a:r>
            <a:endParaRPr lang="en-US" dirty="0"/>
          </a:p>
          <a:p>
            <a:endParaRPr lang="en-US" dirty="0"/>
          </a:p>
        </p:txBody>
      </p:sp>
      <p:sp>
        <p:nvSpPr>
          <p:cNvPr id="3" name="Title 2"/>
          <p:cNvSpPr>
            <a:spLocks noGrp="1"/>
          </p:cNvSpPr>
          <p:nvPr>
            <p:ph type="title"/>
          </p:nvPr>
        </p:nvSpPr>
        <p:spPr/>
        <p:txBody>
          <a:bodyPr/>
          <a:lstStyle/>
          <a:p>
            <a:r>
              <a:rPr lang="en-US" dirty="0" err="1"/>
              <a:t>Tx</a:t>
            </a:r>
            <a:r>
              <a:rPr lang="en-US" dirty="0"/>
              <a:t> shared service</a:t>
            </a:r>
          </a:p>
        </p:txBody>
      </p:sp>
    </p:spTree>
    <p:extLst>
      <p:ext uri="{BB962C8B-B14F-4D97-AF65-F5344CB8AC3E}">
        <p14:creationId xmlns:p14="http://schemas.microsoft.com/office/powerpoint/2010/main" val="3435717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487483"/>
            <a:ext cx="8351839" cy="3852000"/>
          </a:xfrm>
        </p:spPr>
        <p:txBody>
          <a:bodyPr/>
          <a:lstStyle/>
          <a:p>
            <a:r>
              <a:rPr lang="en-GB" dirty="0"/>
              <a:t>Multiple </a:t>
            </a:r>
            <a:r>
              <a:rPr lang="en-GB" dirty="0" err="1"/>
              <a:t>Tx</a:t>
            </a:r>
            <a:r>
              <a:rPr lang="en-GB" dirty="0"/>
              <a:t> Branch Controllers subscribe to shared service events at radio start-up time.</a:t>
            </a:r>
          </a:p>
          <a:p>
            <a:r>
              <a:rPr lang="en-GB" dirty="0"/>
              <a:t>Shared services use data from each subscribing </a:t>
            </a:r>
            <a:r>
              <a:rPr lang="en-GB" dirty="0" err="1"/>
              <a:t>Tx</a:t>
            </a:r>
            <a:r>
              <a:rPr lang="en-GB" dirty="0"/>
              <a:t> Branch Controller (Resource Handler).</a:t>
            </a:r>
            <a:endParaRPr lang="en-US" dirty="0"/>
          </a:p>
          <a:p>
            <a:r>
              <a:rPr lang="en-GB" dirty="0"/>
              <a:t>Controllers pass the reference to their Resource Handler to shared services at service initialization time.</a:t>
            </a:r>
            <a:endParaRPr lang="en-US" dirty="0"/>
          </a:p>
          <a:p>
            <a:r>
              <a:rPr lang="en-GB" dirty="0"/>
              <a:t>Shared services operate via broadcasting of events to the subscribing controllers</a:t>
            </a:r>
          </a:p>
          <a:p>
            <a:r>
              <a:rPr lang="en-GB" dirty="0"/>
              <a:t>Multiple </a:t>
            </a:r>
            <a:r>
              <a:rPr lang="en-GB" dirty="0" err="1"/>
              <a:t>Tx</a:t>
            </a:r>
            <a:r>
              <a:rPr lang="en-GB" dirty="0"/>
              <a:t> Branch Controllers subscribe to shared service events at radio start-up time.</a:t>
            </a:r>
            <a:endParaRPr lang="en-US" dirty="0"/>
          </a:p>
        </p:txBody>
      </p:sp>
      <p:sp>
        <p:nvSpPr>
          <p:cNvPr id="3" name="Title 2"/>
          <p:cNvSpPr>
            <a:spLocks noGrp="1"/>
          </p:cNvSpPr>
          <p:nvPr>
            <p:ph type="title"/>
          </p:nvPr>
        </p:nvSpPr>
        <p:spPr/>
        <p:txBody>
          <a:bodyPr/>
          <a:lstStyle/>
          <a:p>
            <a:r>
              <a:rPr lang="en-US" dirty="0" err="1"/>
              <a:t>Tx</a:t>
            </a:r>
            <a:r>
              <a:rPr lang="en-US" dirty="0"/>
              <a:t> shared service</a:t>
            </a:r>
          </a:p>
        </p:txBody>
      </p:sp>
    </p:spTree>
    <p:extLst>
      <p:ext uri="{BB962C8B-B14F-4D97-AF65-F5344CB8AC3E}">
        <p14:creationId xmlns:p14="http://schemas.microsoft.com/office/powerpoint/2010/main" val="9750654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4620" y="258446"/>
            <a:ext cx="8750300" cy="1634807"/>
          </a:xfrm>
        </p:spPr>
        <p:txBody>
          <a:bodyPr>
            <a:normAutofit/>
          </a:bodyPr>
          <a:lstStyle/>
          <a:p>
            <a:r>
              <a:rPr lang="en-US" sz="4000" dirty="0"/>
              <a:t>Shared services – TX Example</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18" y="1893253"/>
            <a:ext cx="6107112"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6656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90309" y="426221"/>
            <a:ext cx="7789762" cy="5002305"/>
          </a:xfrm>
          <a:prstGeom prst="rect">
            <a:avLst/>
          </a:prstGeom>
          <a:noFill/>
          <a:ln>
            <a:noFill/>
          </a:ln>
          <a:effectLst/>
        </p:spPr>
      </p:pic>
    </p:spTree>
    <p:extLst>
      <p:ext uri="{BB962C8B-B14F-4D97-AF65-F5344CB8AC3E}">
        <p14:creationId xmlns:p14="http://schemas.microsoft.com/office/powerpoint/2010/main" val="7380302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err="1"/>
              <a:t>Subband</a:t>
            </a:r>
            <a:r>
              <a:rPr lang="en-US" altLang="zh-CN" dirty="0"/>
              <a:t> </a:t>
            </a:r>
            <a:r>
              <a:rPr lang="en-US" altLang="zh-CN" dirty="0" err="1"/>
              <a:t>Backgroud</a:t>
            </a:r>
            <a:endParaRPr lang="en-US" dirty="0"/>
          </a:p>
        </p:txBody>
      </p:sp>
      <p:sp>
        <p:nvSpPr>
          <p:cNvPr id="5" name="Content Placeholder 4"/>
          <p:cNvSpPr>
            <a:spLocks noGrp="1"/>
          </p:cNvSpPr>
          <p:nvPr>
            <p:ph idx="1"/>
          </p:nvPr>
        </p:nvSpPr>
        <p:spPr>
          <a:xfrm>
            <a:off x="393701" y="1325084"/>
            <a:ext cx="8351839" cy="3852000"/>
          </a:xfrm>
        </p:spPr>
        <p:txBody>
          <a:bodyPr/>
          <a:lstStyle/>
          <a:p>
            <a:r>
              <a:rPr lang="en-US" altLang="zh-CN" dirty="0"/>
              <a:t>O</a:t>
            </a:r>
            <a:r>
              <a:rPr lang="en-US" dirty="0"/>
              <a:t>riginally created for RU platform 4 to enable 10, 15 and 20MHz LTE (FDD or TDD) carriers by combining multiple 5MHz </a:t>
            </a:r>
            <a:r>
              <a:rPr lang="en-US" dirty="0" err="1"/>
              <a:t>Subbands</a:t>
            </a:r>
            <a:r>
              <a:rPr lang="en-US" dirty="0"/>
              <a:t>.</a:t>
            </a:r>
          </a:p>
        </p:txBody>
      </p:sp>
      <p:pic>
        <p:nvPicPr>
          <p:cNvPr id="2" name="Picture 1"/>
          <p:cNvPicPr>
            <a:picLocks noChangeAspect="1"/>
          </p:cNvPicPr>
          <p:nvPr/>
        </p:nvPicPr>
        <p:blipFill>
          <a:blip r:embed="rId3"/>
          <a:stretch>
            <a:fillRect/>
          </a:stretch>
        </p:blipFill>
        <p:spPr>
          <a:xfrm>
            <a:off x="997920" y="2410455"/>
            <a:ext cx="7457496" cy="3980205"/>
          </a:xfrm>
          <a:prstGeom prst="rect">
            <a:avLst/>
          </a:prstGeom>
        </p:spPr>
      </p:pic>
    </p:spTree>
    <p:extLst>
      <p:ext uri="{BB962C8B-B14F-4D97-AF65-F5344CB8AC3E}">
        <p14:creationId xmlns:p14="http://schemas.microsoft.com/office/powerpoint/2010/main" val="2532821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Temperature Compensation</a:t>
            </a:r>
          </a:p>
        </p:txBody>
      </p:sp>
      <p:sp>
        <p:nvSpPr>
          <p:cNvPr id="5" name="Content Placeholder 4"/>
          <p:cNvSpPr>
            <a:spLocks noGrp="1"/>
          </p:cNvSpPr>
          <p:nvPr>
            <p:ph idx="1"/>
          </p:nvPr>
        </p:nvSpPr>
        <p:spPr/>
        <p:txBody>
          <a:bodyPr/>
          <a:lstStyle/>
          <a:p>
            <a:r>
              <a:rPr lang="en-US" dirty="0"/>
              <a:t>Adjust drain voltage </a:t>
            </a:r>
            <a:r>
              <a:rPr lang="en-US" dirty="0" err="1"/>
              <a:t>PA_Vdd</a:t>
            </a:r>
            <a:r>
              <a:rPr lang="en-US" dirty="0"/>
              <a:t> to optimize PA efficiency.</a:t>
            </a:r>
          </a:p>
          <a:p>
            <a:r>
              <a:rPr lang="en-US" dirty="0"/>
              <a:t>Set a optimal digital word into the DAC that controls the drain voltage.</a:t>
            </a:r>
          </a:p>
          <a:p>
            <a:r>
              <a:rPr lang="en-US" dirty="0"/>
              <a:t>Started upon PA On, takes place periodically until PA Off.</a:t>
            </a:r>
          </a:p>
          <a:p>
            <a:r>
              <a:rPr lang="en-US" dirty="0"/>
              <a:t>Each </a:t>
            </a:r>
            <a:r>
              <a:rPr lang="en-US" dirty="0" err="1"/>
              <a:t>PA_Vdd</a:t>
            </a:r>
            <a:r>
              <a:rPr lang="en-US" dirty="0"/>
              <a:t> voltage is temperature compensated separately if more than one TX branch.</a:t>
            </a:r>
          </a:p>
          <a:p>
            <a:endParaRPr lang="en-US" dirty="0"/>
          </a:p>
        </p:txBody>
      </p:sp>
    </p:spTree>
    <p:extLst>
      <p:ext uri="{BB962C8B-B14F-4D97-AF65-F5344CB8AC3E}">
        <p14:creationId xmlns:p14="http://schemas.microsoft.com/office/powerpoint/2010/main" val="2586750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4294967295"/>
          </p:nvPr>
        </p:nvSpPr>
        <p:spPr>
          <a:xfrm>
            <a:off x="393700" y="977762"/>
            <a:ext cx="8351838" cy="5529055"/>
          </a:xfrm>
        </p:spPr>
        <p:txBody>
          <a:bodyPr/>
          <a:lstStyle/>
          <a:p>
            <a:pPr>
              <a:lnSpc>
                <a:spcPct val="80000"/>
              </a:lnSpc>
            </a:pPr>
            <a:r>
              <a:rPr lang="en-US" altLang="en-US" sz="1800" b="1" dirty="0"/>
              <a:t>Service Control Layer:</a:t>
            </a:r>
          </a:p>
          <a:p>
            <a:pPr lvl="1">
              <a:lnSpc>
                <a:spcPct val="80000"/>
              </a:lnSpc>
            </a:pPr>
            <a:r>
              <a:rPr lang="en-US" altLang="en-US" sz="1800" dirty="0"/>
              <a:t>The Service Control Layer shall contain the Service Controllers which are responsible to implement and orchestrate logic and events that can be associated with certain functionality. An example of such functionality is Carrier handling, which deals with the allocation and control of radio resources needed to implement a radio carrier. </a:t>
            </a:r>
          </a:p>
          <a:p>
            <a:pPr lvl="1">
              <a:lnSpc>
                <a:spcPct val="80000"/>
              </a:lnSpc>
            </a:pPr>
            <a:r>
              <a:rPr lang="en-US" altLang="en-US" sz="1800" dirty="0"/>
              <a:t>Service Controllers should have no HW related dependencies or knowledge</a:t>
            </a:r>
          </a:p>
          <a:p>
            <a:pPr>
              <a:lnSpc>
                <a:spcPct val="80000"/>
              </a:lnSpc>
            </a:pPr>
            <a:r>
              <a:rPr lang="en-US" altLang="en-US" sz="1800" b="1" dirty="0"/>
              <a:t>Service Layer:</a:t>
            </a:r>
          </a:p>
          <a:p>
            <a:pPr lvl="1">
              <a:lnSpc>
                <a:spcPct val="80000"/>
              </a:lnSpc>
            </a:pPr>
            <a:r>
              <a:rPr lang="en-US" altLang="en-US" sz="1800" dirty="0"/>
              <a:t>The Service layer shall contain the services which represents the HW-blocks. </a:t>
            </a:r>
          </a:p>
          <a:p>
            <a:pPr lvl="1">
              <a:lnSpc>
                <a:spcPct val="80000"/>
              </a:lnSpc>
            </a:pPr>
            <a:r>
              <a:rPr lang="en-US" altLang="en-US" sz="1800" dirty="0"/>
              <a:t>The services are strongly associated with the HW they are executing on, but with the aid of the Service Factory Framework, the Services are exchangeable between different deployments</a:t>
            </a:r>
            <a:r>
              <a:rPr lang="en-US" altLang="en-US" sz="1800" dirty="0">
                <a:solidFill>
                  <a:srgbClr val="FF0000"/>
                </a:solidFill>
              </a:rPr>
              <a:t>. </a:t>
            </a:r>
          </a:p>
          <a:p>
            <a:pPr marL="1143000" lvl="2" indent="-228600">
              <a:lnSpc>
                <a:spcPct val="80000"/>
              </a:lnSpc>
            </a:pPr>
            <a:r>
              <a:rPr lang="en-US" altLang="en-US" sz="1800" dirty="0"/>
              <a:t>Ex. </a:t>
            </a:r>
            <a:r>
              <a:rPr lang="en-US" altLang="en-US" sz="1800" dirty="0" err="1"/>
              <a:t>PaSrvc</a:t>
            </a:r>
            <a:r>
              <a:rPr lang="en-US" altLang="en-US" sz="1800" dirty="0"/>
              <a:t> for RU configured for TDD will have a different flavor of the service which will be identified in the service DB.</a:t>
            </a:r>
          </a:p>
          <a:p>
            <a:pPr lvl="1">
              <a:lnSpc>
                <a:spcPct val="80000"/>
              </a:lnSpc>
            </a:pPr>
            <a:r>
              <a:rPr lang="en-US" altLang="en-US" sz="1800" dirty="0"/>
              <a:t>Services have no knowledge or dependency on other services</a:t>
            </a:r>
          </a:p>
          <a:p>
            <a:pPr lvl="1">
              <a:lnSpc>
                <a:spcPct val="80000"/>
              </a:lnSpc>
            </a:pPr>
            <a:r>
              <a:rPr lang="en-US" altLang="en-US" sz="1800" dirty="0"/>
              <a:t>A service can be shared by multiple controllers, such services are called shared services [e.g. </a:t>
            </a:r>
            <a:r>
              <a:rPr lang="en-US" altLang="en-US" sz="1800" dirty="0" err="1"/>
              <a:t>TxLo</a:t>
            </a:r>
            <a:r>
              <a:rPr lang="en-US" altLang="en-US" sz="1800" dirty="0"/>
              <a:t> Service]</a:t>
            </a:r>
          </a:p>
          <a:p>
            <a:pPr>
              <a:lnSpc>
                <a:spcPct val="80000"/>
              </a:lnSpc>
            </a:pPr>
            <a:r>
              <a:rPr lang="en-GB" altLang="en-US" sz="1800" b="1" dirty="0"/>
              <a:t>Driver Layer:</a:t>
            </a:r>
          </a:p>
          <a:p>
            <a:pPr lvl="1">
              <a:lnSpc>
                <a:spcPct val="80000"/>
              </a:lnSpc>
            </a:pPr>
            <a:r>
              <a:rPr lang="en-GB" altLang="en-US" sz="1800" dirty="0"/>
              <a:t>The driver layer shall contain the drivers for a specific HW and is accessed by the services via the driver interface (HALI1)</a:t>
            </a:r>
            <a:r>
              <a:rPr lang="en-US" altLang="en-US" sz="1800" dirty="0"/>
              <a:t> </a:t>
            </a:r>
          </a:p>
        </p:txBody>
      </p:sp>
      <p:sp>
        <p:nvSpPr>
          <p:cNvPr id="14339" name="Title 3"/>
          <p:cNvSpPr>
            <a:spLocks noGrp="1"/>
          </p:cNvSpPr>
          <p:nvPr>
            <p:ph type="title" idx="4294967295"/>
          </p:nvPr>
        </p:nvSpPr>
        <p:spPr>
          <a:xfrm>
            <a:off x="393700" y="0"/>
            <a:ext cx="7494588" cy="923925"/>
          </a:xfrm>
        </p:spPr>
        <p:txBody>
          <a:bodyPr/>
          <a:lstStyle/>
          <a:p>
            <a:pPr eaLnBrk="1" hangingPunct="1"/>
            <a:r>
              <a:rPr lang="en-US" altLang="en-US" sz="4000" dirty="0">
                <a:latin typeface="Arial" panose="020B0604020202020204" pitchFamily="34" charset="0"/>
              </a:rPr>
              <a:t>More Detail of Layers</a:t>
            </a:r>
          </a:p>
        </p:txBody>
      </p:sp>
    </p:spTree>
    <p:extLst>
      <p:ext uri="{BB962C8B-B14F-4D97-AF65-F5344CB8AC3E}">
        <p14:creationId xmlns:p14="http://schemas.microsoft.com/office/powerpoint/2010/main" val="2593654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DAC towards Temperature</a:t>
            </a:r>
          </a:p>
        </p:txBody>
      </p:sp>
      <p:pic>
        <p:nvPicPr>
          <p:cNvPr id="2" name="Content Placeholder 1"/>
          <p:cNvPicPr>
            <a:picLocks noGrp="1" noChangeAspect="1"/>
          </p:cNvPicPr>
          <p:nvPr>
            <p:ph idx="1"/>
          </p:nvPr>
        </p:nvPicPr>
        <p:blipFill>
          <a:blip r:embed="rId3"/>
          <a:stretch>
            <a:fillRect/>
          </a:stretch>
        </p:blipFill>
        <p:spPr>
          <a:xfrm>
            <a:off x="172463" y="1956997"/>
            <a:ext cx="8971537" cy="4426550"/>
          </a:xfrm>
          <a:prstGeom prst="rect">
            <a:avLst/>
          </a:prstGeom>
        </p:spPr>
      </p:pic>
    </p:spTree>
    <p:extLst>
      <p:ext uri="{BB962C8B-B14F-4D97-AF65-F5344CB8AC3E}">
        <p14:creationId xmlns:p14="http://schemas.microsoft.com/office/powerpoint/2010/main" val="24685391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 Diagram </a:t>
            </a:r>
          </a:p>
        </p:txBody>
      </p:sp>
      <p:pic>
        <p:nvPicPr>
          <p:cNvPr id="2" name="Content Placeholder 1"/>
          <p:cNvPicPr>
            <a:picLocks noGrp="1" noChangeAspect="1"/>
          </p:cNvPicPr>
          <p:nvPr>
            <p:ph idx="1"/>
          </p:nvPr>
        </p:nvPicPr>
        <p:blipFill>
          <a:blip r:embed="rId3"/>
          <a:stretch>
            <a:fillRect/>
          </a:stretch>
        </p:blipFill>
        <p:spPr>
          <a:xfrm>
            <a:off x="3560594" y="914399"/>
            <a:ext cx="4327695" cy="5822979"/>
          </a:xfrm>
          <a:prstGeom prst="rect">
            <a:avLst/>
          </a:prstGeom>
        </p:spPr>
      </p:pic>
    </p:spTree>
    <p:extLst>
      <p:ext uri="{BB962C8B-B14F-4D97-AF65-F5344CB8AC3E}">
        <p14:creationId xmlns:p14="http://schemas.microsoft.com/office/powerpoint/2010/main" val="41586542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Frequency Compensation</a:t>
            </a:r>
          </a:p>
        </p:txBody>
      </p:sp>
      <p:sp>
        <p:nvSpPr>
          <p:cNvPr id="5" name="Content Placeholder 4"/>
          <p:cNvSpPr>
            <a:spLocks noGrp="1"/>
          </p:cNvSpPr>
          <p:nvPr>
            <p:ph idx="1"/>
          </p:nvPr>
        </p:nvSpPr>
        <p:spPr/>
        <p:txBody>
          <a:bodyPr/>
          <a:lstStyle/>
          <a:p>
            <a:r>
              <a:rPr lang="en-US" dirty="0"/>
              <a:t>In some frequency bands there is a need to increase the drain voltage on the band edges.</a:t>
            </a:r>
          </a:p>
          <a:p>
            <a:r>
              <a:rPr lang="en-US" dirty="0"/>
              <a:t>If no </a:t>
            </a:r>
            <a:r>
              <a:rPr lang="en-US" b="1" i="1" dirty="0" err="1"/>
              <a:t>freqCompTable</a:t>
            </a:r>
            <a:r>
              <a:rPr lang="en-US" b="1" i="1" dirty="0"/>
              <a:t> </a:t>
            </a:r>
            <a:r>
              <a:rPr lang="en-US" dirty="0"/>
              <a:t>in </a:t>
            </a:r>
            <a:r>
              <a:rPr lang="en-US" dirty="0" err="1"/>
              <a:t>pa_production_db</a:t>
            </a:r>
            <a:r>
              <a:rPr lang="en-US" dirty="0"/>
              <a:t>, temperature compensation only.</a:t>
            </a:r>
          </a:p>
          <a:p>
            <a:r>
              <a:rPr lang="en-US" dirty="0"/>
              <a:t>Started upon PA On together with temperature compensation, takes place periodically until PA Off.</a:t>
            </a:r>
          </a:p>
          <a:p>
            <a:endParaRPr lang="en-US" dirty="0"/>
          </a:p>
        </p:txBody>
      </p:sp>
    </p:spTree>
    <p:extLst>
      <p:ext uri="{BB962C8B-B14F-4D97-AF65-F5344CB8AC3E}">
        <p14:creationId xmlns:p14="http://schemas.microsoft.com/office/powerpoint/2010/main" val="39913363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41B8430-44BD-409D-B53E-EDDF112AADB3}"/>
              </a:ext>
            </a:extLst>
          </p:cNvPr>
          <p:cNvSpPr>
            <a:spLocks noGrp="1" noChangeArrowheads="1"/>
          </p:cNvSpPr>
          <p:nvPr>
            <p:ph type="title"/>
          </p:nvPr>
        </p:nvSpPr>
        <p:spPr>
          <a:xfrm>
            <a:off x="228600" y="304800"/>
            <a:ext cx="8728075" cy="365125"/>
          </a:xfrm>
        </p:spPr>
        <p:txBody>
          <a:bodyPr>
            <a:noAutofit/>
          </a:bodyPr>
          <a:lstStyle/>
          <a:p>
            <a:r>
              <a:rPr lang="en-US" altLang="en-US" sz="2400" dirty="0"/>
              <a:t>ACTIVE OBJECT / CURRENT OSE PROCESS PRIORITIES </a:t>
            </a:r>
          </a:p>
        </p:txBody>
      </p:sp>
      <p:sp>
        <p:nvSpPr>
          <p:cNvPr id="21507" name="Rectangle 3">
            <a:extLst>
              <a:ext uri="{FF2B5EF4-FFF2-40B4-BE49-F238E27FC236}">
                <a16:creationId xmlns:a16="http://schemas.microsoft.com/office/drawing/2014/main" id="{A3CEA5FC-F6B7-418A-80F0-69DDC94A359A}"/>
              </a:ext>
            </a:extLst>
          </p:cNvPr>
          <p:cNvSpPr>
            <a:spLocks noGrp="1" noChangeArrowheads="1"/>
          </p:cNvSpPr>
          <p:nvPr>
            <p:ph type="body" idx="1"/>
          </p:nvPr>
        </p:nvSpPr>
        <p:spPr>
          <a:xfrm>
            <a:off x="396081" y="1080560"/>
            <a:ext cx="8351838" cy="4910666"/>
          </a:xfrm>
        </p:spPr>
        <p:txBody>
          <a:bodyPr/>
          <a:lstStyle/>
          <a:p>
            <a:r>
              <a:rPr lang="en-US" altLang="en-US" sz="2000" dirty="0"/>
              <a:t>An </a:t>
            </a:r>
            <a:r>
              <a:rPr lang="en-US" altLang="en-US" sz="2000" b="1" i="1" dirty="0"/>
              <a:t>Active Object </a:t>
            </a:r>
            <a:r>
              <a:rPr lang="en-US" altLang="en-US" sz="2000" dirty="0"/>
              <a:t>is an object that owns an OSE process and can initiate control activity.</a:t>
            </a:r>
          </a:p>
          <a:p>
            <a:r>
              <a:rPr lang="en-US" altLang="en-US" sz="2000" dirty="0"/>
              <a:t>0 is OSE highest priority, 31 is OSE lowest priority</a:t>
            </a:r>
          </a:p>
          <a:p>
            <a:r>
              <a:rPr lang="en-US" altLang="en-US" sz="2000" dirty="0" err="1"/>
              <a:t>trProc</a:t>
            </a:r>
            <a:r>
              <a:rPr lang="en-US" altLang="en-US" sz="2000" dirty="0"/>
              <a:t> and </a:t>
            </a:r>
            <a:r>
              <a:rPr lang="en-US" altLang="en-US" sz="2000" dirty="0" err="1"/>
              <a:t>trDcProc</a:t>
            </a:r>
            <a:r>
              <a:rPr lang="en-US" altLang="en-US" sz="2000" dirty="0"/>
              <a:t> (Carrier Control) – OSE priority 15 </a:t>
            </a:r>
          </a:p>
          <a:p>
            <a:pPr lvl="1"/>
            <a:r>
              <a:rPr lang="en-US" altLang="en-US" sz="1800" dirty="0"/>
              <a:t>no change to current setting</a:t>
            </a:r>
          </a:p>
          <a:p>
            <a:r>
              <a:rPr lang="en-US" altLang="en-US" sz="2000" dirty="0" err="1"/>
              <a:t>TxBranchCtrlA</a:t>
            </a:r>
            <a:r>
              <a:rPr lang="en-US" altLang="en-US" sz="2000" dirty="0"/>
              <a:t>/B, </a:t>
            </a:r>
            <a:r>
              <a:rPr lang="en-US" altLang="en-US" sz="2000" dirty="0" err="1"/>
              <a:t>PaSrvA</a:t>
            </a:r>
            <a:r>
              <a:rPr lang="en-US" altLang="en-US" sz="2000" dirty="0"/>
              <a:t>/B, </a:t>
            </a:r>
            <a:r>
              <a:rPr lang="en-US" altLang="en-US" sz="2000" dirty="0" err="1"/>
              <a:t>TxLoSrv</a:t>
            </a:r>
            <a:r>
              <a:rPr lang="en-US" altLang="en-US" sz="2000" dirty="0"/>
              <a:t>, </a:t>
            </a:r>
            <a:r>
              <a:rPr lang="en-US" altLang="en-US" sz="2000" dirty="0" err="1"/>
              <a:t>TorLoSrv</a:t>
            </a:r>
            <a:r>
              <a:rPr lang="en-US" altLang="en-US" sz="2000" dirty="0"/>
              <a:t> – OSE priority 14</a:t>
            </a:r>
          </a:p>
          <a:p>
            <a:pPr lvl="1"/>
            <a:r>
              <a:rPr lang="en-US" altLang="en-US" sz="1800" dirty="0"/>
              <a:t>ensures that LPLC/SPLC frequency and power change operations will get to run before majority of processes including Carrier Control</a:t>
            </a:r>
          </a:p>
          <a:p>
            <a:pPr lvl="1"/>
            <a:r>
              <a:rPr lang="en-US" altLang="en-US" sz="1800" dirty="0"/>
              <a:t>RICR_sup_link_1/0 and </a:t>
            </a:r>
            <a:r>
              <a:rPr lang="en-US" altLang="en-US" sz="1800" dirty="0" err="1"/>
              <a:t>RICR_fault_handler</a:t>
            </a:r>
            <a:r>
              <a:rPr lang="en-US" altLang="en-US" sz="1800" dirty="0"/>
              <a:t> run at this priority</a:t>
            </a:r>
          </a:p>
          <a:p>
            <a:r>
              <a:rPr lang="en-US" altLang="en-US" sz="2000" dirty="0" err="1"/>
              <a:t>TxCoordinationSrv</a:t>
            </a:r>
            <a:r>
              <a:rPr lang="en-US" altLang="en-US" sz="2000" dirty="0"/>
              <a:t> (Cycle Coordinator) – OSE priority 16</a:t>
            </a:r>
          </a:p>
          <a:p>
            <a:pPr lvl="1"/>
            <a:r>
              <a:rPr lang="en-US" altLang="en-US" sz="1800" dirty="0"/>
              <a:t>will delay cycle start until Carrier Control completes processing of all carrier requests (Rx and </a:t>
            </a:r>
            <a:r>
              <a:rPr lang="en-US" altLang="en-US" sz="1800" dirty="0" err="1"/>
              <a:t>Tx</a:t>
            </a:r>
            <a:r>
              <a:rPr lang="en-US" altLang="en-US" sz="1800" dirty="0"/>
              <a:t>) buffered in the OSE queue</a:t>
            </a:r>
          </a:p>
          <a:p>
            <a:pPr lvl="1"/>
            <a:r>
              <a:rPr lang="en-US" altLang="en-US" sz="1800" dirty="0"/>
              <a:t>maximizes buffering of </a:t>
            </a:r>
            <a:r>
              <a:rPr lang="en-US" altLang="en-US" sz="1800" dirty="0" err="1"/>
              <a:t>Tx</a:t>
            </a:r>
            <a:r>
              <a:rPr lang="en-US" altLang="en-US" sz="1800" dirty="0"/>
              <a:t> carrier events</a:t>
            </a:r>
          </a:p>
          <a:p>
            <a:r>
              <a:rPr lang="en-US" altLang="en-US" sz="2000" dirty="0" err="1"/>
              <a:t>TxlProcBranchA</a:t>
            </a:r>
            <a:r>
              <a:rPr lang="en-US" altLang="en-US" sz="2000" dirty="0"/>
              <a:t>/B – OSE Priority 10</a:t>
            </a:r>
          </a:p>
        </p:txBody>
      </p:sp>
    </p:spTree>
    <p:extLst>
      <p:ext uri="{BB962C8B-B14F-4D97-AF65-F5344CB8AC3E}">
        <p14:creationId xmlns:p14="http://schemas.microsoft.com/office/powerpoint/2010/main" val="2860719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325084"/>
            <a:ext cx="8351839" cy="4670248"/>
          </a:xfrm>
        </p:spPr>
        <p:txBody>
          <a:bodyPr/>
          <a:lstStyle/>
          <a:p>
            <a:r>
              <a:rPr lang="en-US" dirty="0"/>
              <a:t>TX DD (alive and heavy, but good detail info…)</a:t>
            </a:r>
          </a:p>
          <a:p>
            <a:pPr marL="0" indent="0">
              <a:buNone/>
            </a:pPr>
            <a:r>
              <a:rPr lang="en-US" sz="2000" u="sng" dirty="0">
                <a:hlinkClick r:id="rId3"/>
              </a:rPr>
              <a:t>https://erilink.ericsson.se/eridoc/erl/objectId/09004cff88b5b867?docno=4/15961-CNH1606510Uen&amp;action=current&amp;format=msw12</a:t>
            </a:r>
            <a:endParaRPr lang="en-US" sz="2000" dirty="0"/>
          </a:p>
          <a:p>
            <a:endParaRPr lang="en-US" dirty="0"/>
          </a:p>
          <a:p>
            <a:r>
              <a:rPr lang="en-US" dirty="0" err="1"/>
              <a:t>Doxygen</a:t>
            </a:r>
            <a:r>
              <a:rPr lang="en-US" dirty="0"/>
              <a:t> documentation</a:t>
            </a:r>
          </a:p>
          <a:p>
            <a:pPr marL="0" indent="0">
              <a:buNone/>
            </a:pPr>
            <a:r>
              <a:rPr lang="en-US" sz="2000" dirty="0">
                <a:hlinkClick r:id="rId4"/>
              </a:rPr>
              <a:t>https://fem007-eiffel003.rnd.ki.sw.ericsson.se:8443/jenkins/view/RadioSW/view/Doxygen/job/radio_doxygen_radiosw/doxygen/</a:t>
            </a:r>
            <a:endParaRPr lang="en-US" sz="2000" dirty="0"/>
          </a:p>
          <a:p>
            <a:pPr marL="0" indent="0">
              <a:buNone/>
            </a:pPr>
            <a:endParaRPr lang="en-US" dirty="0"/>
          </a:p>
          <a:p>
            <a:r>
              <a:rPr lang="en-US" dirty="0"/>
              <a:t>RA Radio/Product Documents wiki page</a:t>
            </a:r>
          </a:p>
          <a:p>
            <a:pPr marL="0" indent="0">
              <a:buNone/>
            </a:pPr>
            <a:r>
              <a:rPr lang="en-US" sz="2000" dirty="0">
                <a:hlinkClick r:id="rId5"/>
              </a:rPr>
              <a:t>https://lte-wiki.rnd.ki.sw.ericsson.se/mediawiki/index.php/RA_Radio/Product_Documents</a:t>
            </a:r>
            <a:endParaRPr lang="en-US" sz="2000" dirty="0"/>
          </a:p>
          <a:p>
            <a:pPr marL="0" indent="0">
              <a:buNone/>
            </a:pPr>
            <a:endParaRPr lang="en-US" sz="2000" dirty="0"/>
          </a:p>
          <a:p>
            <a:endParaRPr lang="en-US" dirty="0"/>
          </a:p>
          <a:p>
            <a:endParaRPr lang="en-US" dirty="0"/>
          </a:p>
          <a:p>
            <a:pPr marL="0" indent="0">
              <a:buNone/>
            </a:pPr>
            <a:r>
              <a:rPr lang="en-US" dirty="0"/>
              <a:t> </a:t>
            </a:r>
            <a:endParaRPr lang="en-US" sz="2000" dirty="0"/>
          </a:p>
          <a:p>
            <a:pPr marL="0" indent="0">
              <a:buNone/>
            </a:pPr>
            <a:endParaRPr lang="en-US" sz="2000" dirty="0"/>
          </a:p>
          <a:p>
            <a:pPr marL="0" indent="0">
              <a:buNone/>
            </a:pPr>
            <a:endParaRPr lang="en-US" dirty="0"/>
          </a:p>
        </p:txBody>
      </p:sp>
      <p:sp>
        <p:nvSpPr>
          <p:cNvPr id="3" name="Title 2"/>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11965996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E7DEC31D-4B4B-46C3-B5BD-95120B10CB53}"/>
              </a:ext>
            </a:extLst>
          </p:cNvPr>
          <p:cNvSpPr>
            <a:spLocks noGrp="1" noChangeArrowheads="1"/>
          </p:cNvSpPr>
          <p:nvPr>
            <p:ph type="ctrTitle"/>
          </p:nvPr>
        </p:nvSpPr>
        <p:spPr>
          <a:xfrm>
            <a:off x="325438" y="2479675"/>
            <a:ext cx="8531225" cy="854075"/>
          </a:xfrm>
        </p:spPr>
        <p:txBody>
          <a:bodyPr>
            <a:noAutofit/>
          </a:bodyPr>
          <a:lstStyle/>
          <a:p>
            <a:r>
              <a:rPr lang="en-US" altLang="en-US" sz="4400" dirty="0"/>
              <a:t>CARRIER EVENT PROCESSING</a:t>
            </a:r>
          </a:p>
        </p:txBody>
      </p:sp>
    </p:spTree>
    <p:extLst>
      <p:ext uri="{BB962C8B-B14F-4D97-AF65-F5344CB8AC3E}">
        <p14:creationId xmlns:p14="http://schemas.microsoft.com/office/powerpoint/2010/main" val="23778552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F7B1328-BE55-4C92-B9A7-1060E7F15B4A}"/>
              </a:ext>
            </a:extLst>
          </p:cNvPr>
          <p:cNvSpPr>
            <a:spLocks noGrp="1" noChangeArrowheads="1"/>
          </p:cNvSpPr>
          <p:nvPr>
            <p:ph type="title"/>
          </p:nvPr>
        </p:nvSpPr>
        <p:spPr/>
        <p:txBody>
          <a:bodyPr/>
          <a:lstStyle/>
          <a:p>
            <a:r>
              <a:rPr lang="en-US" altLang="en-US" dirty="0"/>
              <a:t>TX ADAPTER</a:t>
            </a:r>
          </a:p>
        </p:txBody>
      </p:sp>
      <p:sp>
        <p:nvSpPr>
          <p:cNvPr id="23555" name="Rectangle 3">
            <a:extLst>
              <a:ext uri="{FF2B5EF4-FFF2-40B4-BE49-F238E27FC236}">
                <a16:creationId xmlns:a16="http://schemas.microsoft.com/office/drawing/2014/main" id="{7D2EBB3D-B548-4204-8B99-F5039F3A4B10}"/>
              </a:ext>
            </a:extLst>
          </p:cNvPr>
          <p:cNvSpPr>
            <a:spLocks noGrp="1" noChangeArrowheads="1"/>
          </p:cNvSpPr>
          <p:nvPr>
            <p:ph type="body" idx="1"/>
          </p:nvPr>
        </p:nvSpPr>
        <p:spPr>
          <a:xfrm>
            <a:off x="396081" y="1139825"/>
            <a:ext cx="8351838" cy="5150908"/>
          </a:xfrm>
        </p:spPr>
        <p:txBody>
          <a:bodyPr/>
          <a:lstStyle/>
          <a:p>
            <a:r>
              <a:rPr lang="en-US" altLang="en-US" dirty="0"/>
              <a:t>SW location: ../</a:t>
            </a:r>
            <a:r>
              <a:rPr lang="en-US" altLang="en-US" dirty="0" err="1"/>
              <a:t>sw</a:t>
            </a:r>
            <a:r>
              <a:rPr lang="en-US" altLang="en-US" dirty="0"/>
              <a:t>/app/adapter/</a:t>
            </a:r>
            <a:r>
              <a:rPr lang="en-US" altLang="en-US" dirty="0" err="1"/>
              <a:t>tx</a:t>
            </a:r>
            <a:endParaRPr lang="en-US" altLang="en-US" dirty="0"/>
          </a:p>
          <a:p>
            <a:r>
              <a:rPr lang="en-US" altLang="en-US" dirty="0"/>
              <a:t>Subscribes to carrier control events on behalf of </a:t>
            </a:r>
            <a:r>
              <a:rPr lang="en-US" altLang="en-US" dirty="0" err="1"/>
              <a:t>TxBranch</a:t>
            </a:r>
            <a:r>
              <a:rPr lang="en-US" altLang="en-US" dirty="0"/>
              <a:t> controller (see next slide)</a:t>
            </a:r>
          </a:p>
          <a:p>
            <a:endParaRPr lang="en-US" altLang="en-US" dirty="0"/>
          </a:p>
          <a:p>
            <a:r>
              <a:rPr lang="en-US" altLang="en-US" dirty="0"/>
              <a:t>Converts legacy carrier data structure to </a:t>
            </a:r>
            <a:r>
              <a:rPr lang="en-US" altLang="en-US" dirty="0" err="1"/>
              <a:t>tx</a:t>
            </a:r>
            <a:r>
              <a:rPr lang="en-US" altLang="en-US" dirty="0"/>
              <a:t> data structure when carrier event is sent to </a:t>
            </a:r>
            <a:r>
              <a:rPr lang="en-US" altLang="en-US" dirty="0" err="1"/>
              <a:t>Tx</a:t>
            </a:r>
            <a:r>
              <a:rPr lang="en-US" altLang="en-US" dirty="0"/>
              <a:t> Module</a:t>
            </a:r>
          </a:p>
          <a:p>
            <a:pPr lvl="1"/>
            <a:r>
              <a:rPr lang="en-US" altLang="en-US" dirty="0"/>
              <a:t>performs SW database lookups for carrier type based keys (signal BW, power compensation, bb scaling </a:t>
            </a:r>
            <a:r>
              <a:rPr lang="en-US" altLang="en-US" dirty="0" err="1"/>
              <a:t>etc</a:t>
            </a:r>
            <a:r>
              <a:rPr lang="en-US" altLang="en-US" dirty="0"/>
              <a:t>)</a:t>
            </a:r>
          </a:p>
          <a:p>
            <a:pPr lvl="1"/>
            <a:r>
              <a:rPr lang="en-US" altLang="en-US" dirty="0"/>
              <a:t>Design Rule: carrier type should not be used within </a:t>
            </a:r>
            <a:r>
              <a:rPr lang="en-US" altLang="en-US" dirty="0" err="1"/>
              <a:t>Tx</a:t>
            </a:r>
            <a:r>
              <a:rPr lang="en-US" altLang="en-US" dirty="0"/>
              <a:t> Module</a:t>
            </a:r>
          </a:p>
          <a:p>
            <a:pPr lvl="1"/>
            <a:r>
              <a:rPr lang="en-US" altLang="en-US" dirty="0"/>
              <a:t>converts legacy filter branch id to filter branch id range 0..7</a:t>
            </a:r>
          </a:p>
          <a:p>
            <a:r>
              <a:rPr lang="en-US" altLang="en-US" dirty="0"/>
              <a:t>Provides API for 0-insertion via by CSC</a:t>
            </a:r>
          </a:p>
          <a:p>
            <a:r>
              <a:rPr lang="en-US" altLang="en-US" dirty="0"/>
              <a:t>Provides API for sending Activation Indication/Power Modify Indication from </a:t>
            </a:r>
            <a:r>
              <a:rPr lang="en-US" altLang="en-US" dirty="0" err="1"/>
              <a:t>Tx</a:t>
            </a:r>
            <a:r>
              <a:rPr lang="en-US" altLang="en-US" dirty="0"/>
              <a:t> Module to Carrier Control</a:t>
            </a:r>
          </a:p>
          <a:p>
            <a:pPr lvl="1"/>
            <a:endParaRPr lang="en-US" altLang="en-US" dirty="0"/>
          </a:p>
        </p:txBody>
      </p:sp>
    </p:spTree>
    <p:extLst>
      <p:ext uri="{BB962C8B-B14F-4D97-AF65-F5344CB8AC3E}">
        <p14:creationId xmlns:p14="http://schemas.microsoft.com/office/powerpoint/2010/main" val="21769433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D79C01D-D9F4-4598-8C9A-056896226AF7}"/>
              </a:ext>
            </a:extLst>
          </p:cNvPr>
          <p:cNvSpPr>
            <a:spLocks noGrp="1" noChangeArrowheads="1"/>
          </p:cNvSpPr>
          <p:nvPr>
            <p:ph type="title"/>
          </p:nvPr>
        </p:nvSpPr>
        <p:spPr/>
        <p:txBody>
          <a:bodyPr>
            <a:normAutofit/>
          </a:bodyPr>
          <a:lstStyle/>
          <a:p>
            <a:r>
              <a:rPr lang="en-US" altLang="en-US" sz="2400" dirty="0"/>
              <a:t>TXADAPTER - CARRIER EVENT SUBSCRIPTION</a:t>
            </a:r>
          </a:p>
        </p:txBody>
      </p:sp>
      <p:sp>
        <p:nvSpPr>
          <p:cNvPr id="24579" name="Rectangle 3">
            <a:extLst>
              <a:ext uri="{FF2B5EF4-FFF2-40B4-BE49-F238E27FC236}">
                <a16:creationId xmlns:a16="http://schemas.microsoft.com/office/drawing/2014/main" id="{29BC4FF6-5004-4B94-9B73-EBB22B1E7268}"/>
              </a:ext>
            </a:extLst>
          </p:cNvPr>
          <p:cNvSpPr>
            <a:spLocks noGrp="1" noChangeArrowheads="1"/>
          </p:cNvSpPr>
          <p:nvPr>
            <p:ph type="body" idx="1"/>
          </p:nvPr>
        </p:nvSpPr>
        <p:spPr>
          <a:xfrm>
            <a:off x="304800" y="798513"/>
            <a:ext cx="8567738" cy="5924020"/>
          </a:xfrm>
        </p:spPr>
        <p:txBody>
          <a:bodyPr/>
          <a:lstStyle/>
          <a:p>
            <a:pPr>
              <a:buFont typeface="Wingdings" panose="05000000000000000000" pitchFamily="2" charset="2"/>
              <a:buNone/>
            </a:pPr>
            <a:endParaRPr lang="en-US" altLang="en-US" dirty="0"/>
          </a:p>
          <a:p>
            <a:r>
              <a:rPr lang="en-US" altLang="en-US" dirty="0" err="1"/>
              <a:t>TxBranchCtrl</a:t>
            </a:r>
            <a:r>
              <a:rPr lang="en-US" altLang="en-US" dirty="0"/>
              <a:t> subscribes to carrier events via the </a:t>
            </a:r>
            <a:r>
              <a:rPr lang="en-US" altLang="en-US" dirty="0" err="1"/>
              <a:t>TxAdapter</a:t>
            </a:r>
            <a:r>
              <a:rPr lang="en-US" altLang="en-US" dirty="0"/>
              <a:t> with the CR_SUBSCRIPTION_PRIORITY_SETUP_CARRIER_DIG priority.</a:t>
            </a:r>
          </a:p>
          <a:p>
            <a:pPr lvl="1">
              <a:buFontTx/>
              <a:buNone/>
            </a:pPr>
            <a:r>
              <a:rPr lang="en-US" altLang="en-US" sz="900" dirty="0" err="1"/>
              <a:t>enum</a:t>
            </a:r>
            <a:r>
              <a:rPr lang="en-US" altLang="en-US" sz="900" dirty="0"/>
              <a:t> </a:t>
            </a:r>
            <a:r>
              <a:rPr lang="en-US" altLang="en-US" sz="900" dirty="0" err="1"/>
              <a:t>CarrierSubscriberPriority_t</a:t>
            </a:r>
            <a:endParaRPr lang="en-US" altLang="en-US" sz="900" dirty="0"/>
          </a:p>
          <a:p>
            <a:pPr lvl="1">
              <a:buFontTx/>
              <a:buNone/>
            </a:pPr>
            <a:r>
              <a:rPr lang="en-US" altLang="en-US" sz="800" dirty="0"/>
              <a:t>{   CR_SUBSCRIPTION_PRIORITY_HIGHEST                = 1,</a:t>
            </a:r>
          </a:p>
          <a:p>
            <a:pPr lvl="1">
              <a:buFontTx/>
              <a:buNone/>
            </a:pPr>
            <a:r>
              <a:rPr lang="en-US" altLang="en-US" sz="800" dirty="0"/>
              <a:t>    CR_SUBSCRIPTION_PRIORITY_CONFIG_DATA_STREAM_DIG = CR_SUBSCRIPTION_PRIORITY_HIGHEST,</a:t>
            </a:r>
          </a:p>
          <a:p>
            <a:pPr lvl="1">
              <a:buFontTx/>
              <a:buNone/>
            </a:pPr>
            <a:r>
              <a:rPr lang="en-US" altLang="en-US" sz="800" dirty="0"/>
              <a:t>    CR_SUBSCRIPTION_PRIORITY_TDD_SWITCH_CTRL        = CR_SUBSCRIPTION_PRIORITY_HIGHEST + 1,</a:t>
            </a:r>
          </a:p>
          <a:p>
            <a:pPr lvl="1">
              <a:buFontTx/>
              <a:buNone/>
            </a:pPr>
            <a:r>
              <a:rPr lang="en-US" altLang="en-US" sz="800" dirty="0"/>
              <a:t>    </a:t>
            </a:r>
            <a:r>
              <a:rPr lang="en-US" altLang="en-US" sz="800" b="1" dirty="0">
                <a:solidFill>
                  <a:srgbClr val="E32119"/>
                </a:solidFill>
              </a:rPr>
              <a:t>CR_SUBSCRIPTION_PRIORITY_SETUP_CARRIER_DIG      = CR_SUBSCRIPTION_PRIORITY_HIGHEST + 2</a:t>
            </a:r>
            <a:r>
              <a:rPr lang="en-US" altLang="en-US" sz="800" dirty="0"/>
              <a:t>,  </a:t>
            </a:r>
            <a:r>
              <a:rPr lang="en-US" altLang="en-US" sz="1000" b="1" dirty="0" err="1">
                <a:solidFill>
                  <a:srgbClr val="E32119"/>
                </a:solidFill>
              </a:rPr>
              <a:t>TxBranchCtrl</a:t>
            </a:r>
            <a:r>
              <a:rPr lang="en-US" altLang="en-US" sz="1000" b="1" dirty="0">
                <a:solidFill>
                  <a:srgbClr val="E32119"/>
                </a:solidFill>
              </a:rPr>
              <a:t> Subscriber Priority</a:t>
            </a:r>
          </a:p>
          <a:p>
            <a:pPr lvl="1">
              <a:buFontTx/>
              <a:buNone/>
            </a:pPr>
            <a:r>
              <a:rPr lang="en-US" altLang="en-US" sz="800" dirty="0"/>
              <a:t>    CR_SUBSCRIPTION_PRIORITY_SETUP_POWER_COMP       = CR_SUBSCRIPTION_PRIORITY_HIGHEST</a:t>
            </a:r>
          </a:p>
          <a:p>
            <a:pPr lvl="1">
              <a:buFontTx/>
              <a:buNone/>
            </a:pPr>
            <a:r>
              <a:rPr lang="en-US" altLang="en-US" sz="800" dirty="0"/>
              <a:t>    CR_SUBSCRIPTION_PRIORITY_TIME_ALIGN_SETTINGS    = CR_SUBSCRIPTION_PRIORITY_HIGHEST + 4,</a:t>
            </a:r>
          </a:p>
          <a:p>
            <a:pPr lvl="1">
              <a:buFontTx/>
              <a:buNone/>
            </a:pPr>
            <a:r>
              <a:rPr lang="en-US" altLang="en-US" sz="800" dirty="0"/>
              <a:t>    CR_SUBSCRIPTION_PRIORITY_NCO_SETTINGS           = CR_SUBSCRIPTION_PRIORITY_HIGHEST + 5,</a:t>
            </a:r>
          </a:p>
          <a:p>
            <a:pPr lvl="1">
              <a:buFontTx/>
              <a:buNone/>
            </a:pPr>
            <a:r>
              <a:rPr lang="en-US" altLang="en-US" sz="800" dirty="0"/>
              <a:t>    CR_SUBSCRIPTION_PRIORITY_FREQHOP_SETTINGS       = CR_SUBSCRIPTION_PRIORITY_HIGHEST + 6,</a:t>
            </a:r>
          </a:p>
          <a:p>
            <a:pPr lvl="1">
              <a:buFontTx/>
              <a:buNone/>
            </a:pPr>
            <a:r>
              <a:rPr lang="en-US" altLang="en-US" sz="800" dirty="0"/>
              <a:t>    CR_SUBSCRIPTION_PRIORITY_FILTER_SETTINGS        = CR_SUBSCRIPTION_PRIORITY_HIGHEST + 7,</a:t>
            </a:r>
          </a:p>
          <a:p>
            <a:pPr lvl="1">
              <a:buFontTx/>
              <a:buNone/>
            </a:pPr>
            <a:r>
              <a:rPr lang="en-US" altLang="en-US" sz="800" dirty="0"/>
              <a:t>    CR_SUBSCRIPTION_PRIORITY_PHASE_ALIGN_SETTINGS   = CR_SUBSCRIPTION_PRIORITY_HIGHEST + 8,</a:t>
            </a:r>
          </a:p>
          <a:p>
            <a:pPr lvl="1">
              <a:buFontTx/>
              <a:buNone/>
            </a:pPr>
            <a:r>
              <a:rPr lang="en-US" altLang="en-US" sz="800" dirty="0"/>
              <a:t>    CR_SUBSCRIPTION_PRIORITY_LOWEST                 = CR_SUBSCRIPTION_PRIORITY_HIGHEST + 9</a:t>
            </a:r>
          </a:p>
          <a:p>
            <a:pPr lvl="1">
              <a:buFontTx/>
              <a:buNone/>
            </a:pPr>
            <a:r>
              <a:rPr lang="en-US" altLang="en-US" sz="800" dirty="0"/>
              <a:t>};</a:t>
            </a:r>
          </a:p>
          <a:p>
            <a:endParaRPr lang="en-US" altLang="en-US" sz="900" dirty="0"/>
          </a:p>
          <a:p>
            <a:r>
              <a:rPr lang="en-US" altLang="en-US" dirty="0" err="1"/>
              <a:t>TxBranchCtrl</a:t>
            </a:r>
            <a:r>
              <a:rPr lang="en-US" altLang="en-US" dirty="0"/>
              <a:t> subscribes to the following carrier events via the </a:t>
            </a:r>
            <a:r>
              <a:rPr lang="en-US" altLang="en-US" dirty="0" err="1"/>
              <a:t>TxAdapter</a:t>
            </a:r>
            <a:r>
              <a:rPr lang="en-US" altLang="en-US" dirty="0"/>
              <a:t>:</a:t>
            </a:r>
          </a:p>
          <a:p>
            <a:pPr lvl="1">
              <a:buFontTx/>
              <a:buNone/>
            </a:pPr>
            <a:r>
              <a:rPr lang="en-US" altLang="en-US" sz="900" dirty="0"/>
              <a:t>CR_SUBSCRIPTION_EVENT_CARRIER_RELEASED</a:t>
            </a:r>
          </a:p>
          <a:p>
            <a:pPr lvl="1">
              <a:buFontTx/>
              <a:buNone/>
            </a:pPr>
            <a:r>
              <a:rPr lang="en-US" altLang="en-US" sz="900" dirty="0"/>
              <a:t>CR_SUBSCRIPTION_EVENT_CARRIER_SETUP</a:t>
            </a:r>
          </a:p>
          <a:p>
            <a:pPr lvl="1">
              <a:buFontTx/>
              <a:buNone/>
            </a:pPr>
            <a:r>
              <a:rPr lang="en-US" altLang="en-US" sz="900" dirty="0"/>
              <a:t>CR_SUBSCRIPTION_EVENT_CARRIER_ENABLED</a:t>
            </a:r>
          </a:p>
          <a:p>
            <a:pPr lvl="1">
              <a:buFontTx/>
              <a:buNone/>
            </a:pPr>
            <a:r>
              <a:rPr lang="en-US" altLang="en-US" sz="900" dirty="0"/>
              <a:t>CR_SUBSCRIPTION_EVENT_CARRIER_DISABLED</a:t>
            </a:r>
          </a:p>
          <a:p>
            <a:pPr lvl="1">
              <a:buFontTx/>
              <a:buNone/>
            </a:pPr>
            <a:r>
              <a:rPr lang="en-US" altLang="en-US" sz="900" dirty="0"/>
              <a:t>CR_SUBSCRIPTION_EVENT_CARRIER_MODIFY</a:t>
            </a:r>
          </a:p>
          <a:p>
            <a:pPr lvl="1">
              <a:buFontTx/>
              <a:buNone/>
            </a:pPr>
            <a:r>
              <a:rPr lang="en-US" altLang="en-US" sz="900" dirty="0"/>
              <a:t>CR_SUBSCRIPTION_EVENT_CARRIER_POWER_MODIFY</a:t>
            </a:r>
          </a:p>
          <a:p>
            <a:pPr lvl="1"/>
            <a:endParaRPr lang="en-US" altLang="en-US" dirty="0"/>
          </a:p>
          <a:p>
            <a:pPr lvl="1"/>
            <a:endParaRPr lang="en-US" altLang="en-US" dirty="0"/>
          </a:p>
        </p:txBody>
      </p:sp>
    </p:spTree>
    <p:extLst>
      <p:ext uri="{BB962C8B-B14F-4D97-AF65-F5344CB8AC3E}">
        <p14:creationId xmlns:p14="http://schemas.microsoft.com/office/powerpoint/2010/main" val="41963360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5A3C073-3F98-42BD-9583-6781FBE90B0C}"/>
              </a:ext>
            </a:extLst>
          </p:cNvPr>
          <p:cNvSpPr>
            <a:spLocks noGrp="1" noChangeArrowheads="1"/>
          </p:cNvSpPr>
          <p:nvPr>
            <p:ph type="title"/>
          </p:nvPr>
        </p:nvSpPr>
        <p:spPr/>
        <p:txBody>
          <a:bodyPr>
            <a:noAutofit/>
          </a:bodyPr>
          <a:lstStyle/>
          <a:p>
            <a:r>
              <a:rPr lang="en-US" altLang="en-US" sz="3600" dirty="0"/>
              <a:t>EVENT PROCESSING - CYCLE FLOW</a:t>
            </a:r>
          </a:p>
        </p:txBody>
      </p:sp>
      <p:graphicFrame>
        <p:nvGraphicFramePr>
          <p:cNvPr id="25603" name="Object 3">
            <a:extLst>
              <a:ext uri="{FF2B5EF4-FFF2-40B4-BE49-F238E27FC236}">
                <a16:creationId xmlns:a16="http://schemas.microsoft.com/office/drawing/2014/main" id="{85B172AD-C352-4AC6-850D-239417D91FB4}"/>
              </a:ext>
            </a:extLst>
          </p:cNvPr>
          <p:cNvGraphicFramePr>
            <a:graphicFrameLocks noGrp="1" noChangeAspect="1"/>
          </p:cNvGraphicFramePr>
          <p:nvPr>
            <p:ph sz="half" idx="1"/>
          </p:nvPr>
        </p:nvGraphicFramePr>
        <p:xfrm>
          <a:off x="417513" y="798513"/>
          <a:ext cx="8247062" cy="3810000"/>
        </p:xfrm>
        <a:graphic>
          <a:graphicData uri="http://schemas.openxmlformats.org/presentationml/2006/ole">
            <mc:AlternateContent xmlns:mc="http://schemas.openxmlformats.org/markup-compatibility/2006">
              <mc:Choice xmlns:v="urn:schemas-microsoft-com:vml" Requires="v">
                <p:oleObj spid="_x0000_s406530" name="Visio" r:id="rId4" imgW="7522829" imgH="2991996" progId="Visio.Drawing.11">
                  <p:embed/>
                </p:oleObj>
              </mc:Choice>
              <mc:Fallback>
                <p:oleObj name="Visio" r:id="rId4" imgW="7522829" imgH="2991996" progId="Visio.Drawing.11">
                  <p:embed/>
                  <p:pic>
                    <p:nvPicPr>
                      <p:cNvPr id="25603" name="Object 3">
                        <a:extLst>
                          <a:ext uri="{FF2B5EF4-FFF2-40B4-BE49-F238E27FC236}">
                            <a16:creationId xmlns:a16="http://schemas.microsoft.com/office/drawing/2014/main" id="{85B172AD-C352-4AC6-850D-239417D91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13" y="798513"/>
                        <a:ext cx="8247062" cy="38100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chemeClr val="tx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Rectangle 4">
            <a:extLst>
              <a:ext uri="{FF2B5EF4-FFF2-40B4-BE49-F238E27FC236}">
                <a16:creationId xmlns:a16="http://schemas.microsoft.com/office/drawing/2014/main" id="{2B84959B-07F5-4031-B8CE-D673F74A4EB3}"/>
              </a:ext>
            </a:extLst>
          </p:cNvPr>
          <p:cNvSpPr>
            <a:spLocks noGrp="1" noChangeArrowheads="1"/>
          </p:cNvSpPr>
          <p:nvPr>
            <p:ph type="body" sz="half" idx="2"/>
          </p:nvPr>
        </p:nvSpPr>
        <p:spPr>
          <a:xfrm>
            <a:off x="304800" y="4903788"/>
            <a:ext cx="8064500" cy="1268412"/>
          </a:xfrm>
        </p:spPr>
        <p:txBody>
          <a:bodyPr/>
          <a:lstStyle/>
          <a:p>
            <a:pPr>
              <a:lnSpc>
                <a:spcPct val="90000"/>
              </a:lnSpc>
            </a:pPr>
            <a:r>
              <a:rPr lang="en-CA" altLang="en-US" sz="1600"/>
              <a:t>Cycle is a sequence of operations required for one TxLo change and one power change on one or two tx Branches</a:t>
            </a:r>
          </a:p>
          <a:p>
            <a:pPr>
              <a:lnSpc>
                <a:spcPct val="90000"/>
              </a:lnSpc>
            </a:pPr>
            <a:r>
              <a:rPr lang="en-CA" altLang="en-US" sz="1600"/>
              <a:t>Two cycles:</a:t>
            </a:r>
          </a:p>
          <a:p>
            <a:pPr lvl="1">
              <a:lnSpc>
                <a:spcPct val="90000"/>
              </a:lnSpc>
            </a:pPr>
            <a:r>
              <a:rPr lang="en-CA" altLang="en-US" sz="1400"/>
              <a:t>Power Change Cycle</a:t>
            </a:r>
          </a:p>
          <a:p>
            <a:pPr lvl="1">
              <a:lnSpc>
                <a:spcPct val="90000"/>
              </a:lnSpc>
            </a:pPr>
            <a:r>
              <a:rPr lang="en-CA" altLang="en-US" sz="1400"/>
              <a:t>Frequency Change Cycle</a:t>
            </a:r>
          </a:p>
        </p:txBody>
      </p:sp>
      <p:sp>
        <p:nvSpPr>
          <p:cNvPr id="25605" name="Rectangle 5">
            <a:extLst>
              <a:ext uri="{FF2B5EF4-FFF2-40B4-BE49-F238E27FC236}">
                <a16:creationId xmlns:a16="http://schemas.microsoft.com/office/drawing/2014/main" id="{D1CB25BE-575B-4A3C-957B-026DF8977D08}"/>
              </a:ext>
            </a:extLst>
          </p:cNvPr>
          <p:cNvSpPr>
            <a:spLocks noChangeArrowheads="1"/>
          </p:cNvSpPr>
          <p:nvPr/>
        </p:nvSpPr>
        <p:spPr bwMode="auto">
          <a:xfrm>
            <a:off x="0" y="1685925"/>
            <a:ext cx="9144000" cy="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5749861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3AAC272-F706-4FE8-8290-1955B326B6FA}"/>
              </a:ext>
            </a:extLst>
          </p:cNvPr>
          <p:cNvSpPr>
            <a:spLocks noGrp="1" noChangeArrowheads="1"/>
          </p:cNvSpPr>
          <p:nvPr>
            <p:ph type="title"/>
          </p:nvPr>
        </p:nvSpPr>
        <p:spPr/>
        <p:txBody>
          <a:bodyPr/>
          <a:lstStyle/>
          <a:p>
            <a:r>
              <a:rPr lang="en-US" altLang="en-US"/>
              <a:t>EVENT PROCESSING</a:t>
            </a:r>
          </a:p>
        </p:txBody>
      </p:sp>
      <p:sp>
        <p:nvSpPr>
          <p:cNvPr id="26627" name="Rectangle 3">
            <a:extLst>
              <a:ext uri="{FF2B5EF4-FFF2-40B4-BE49-F238E27FC236}">
                <a16:creationId xmlns:a16="http://schemas.microsoft.com/office/drawing/2014/main" id="{4E994053-6493-4FC6-8278-A9543702A863}"/>
              </a:ext>
            </a:extLst>
          </p:cNvPr>
          <p:cNvSpPr>
            <a:spLocks noGrp="1" noChangeArrowheads="1"/>
          </p:cNvSpPr>
          <p:nvPr>
            <p:ph type="body" idx="1"/>
          </p:nvPr>
        </p:nvSpPr>
        <p:spPr>
          <a:xfrm>
            <a:off x="393700" y="1325563"/>
            <a:ext cx="8351838" cy="5227637"/>
          </a:xfrm>
        </p:spPr>
        <p:txBody>
          <a:bodyPr/>
          <a:lstStyle/>
          <a:p>
            <a:r>
              <a:rPr lang="en-US" altLang="en-US" dirty="0"/>
              <a:t>Services process data derived from multiple carrier events which arrived prior to the cycle start</a:t>
            </a:r>
          </a:p>
          <a:p>
            <a:r>
              <a:rPr lang="en-US" altLang="en-US" dirty="0"/>
              <a:t>Carrier events may arrive during a cycle while services are in the process of frequency change or power change</a:t>
            </a:r>
          </a:p>
          <a:p>
            <a:r>
              <a:rPr lang="en-US" altLang="en-US" dirty="0"/>
              <a:t>In order to avoid collisions of the new arriving carrier event data with the carrier event data services are currently processing, two sets of carrier data exist: </a:t>
            </a:r>
          </a:p>
          <a:p>
            <a:pPr lvl="1"/>
            <a:r>
              <a:rPr lang="en-US" altLang="en-US" dirty="0"/>
              <a:t>set of data committed to the currently running cycle: this data is locked in - it is not updated throughout the cycle </a:t>
            </a:r>
          </a:p>
          <a:p>
            <a:pPr lvl="1"/>
            <a:r>
              <a:rPr lang="en-US" altLang="en-US" dirty="0"/>
              <a:t>set of buffered data: this data is updated as new carrier events are arriving during the cycle</a:t>
            </a:r>
          </a:p>
          <a:p>
            <a:r>
              <a:rPr lang="en-US" altLang="en-US" dirty="0"/>
              <a:t>At the beginning of each cycle, the buffered data is moved to the committed data. </a:t>
            </a:r>
          </a:p>
        </p:txBody>
      </p:sp>
    </p:spTree>
    <p:extLst>
      <p:ext uri="{BB962C8B-B14F-4D97-AF65-F5344CB8AC3E}">
        <p14:creationId xmlns:p14="http://schemas.microsoft.com/office/powerpoint/2010/main" val="200374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624263"/>
            <a:ext cx="8351839" cy="4027737"/>
          </a:xfrm>
        </p:spPr>
        <p:txBody>
          <a:bodyPr/>
          <a:lstStyle/>
          <a:p>
            <a:r>
              <a:rPr lang="en-US" dirty="0"/>
              <a:t>Supports a large number of HW variants</a:t>
            </a:r>
          </a:p>
          <a:p>
            <a:r>
              <a:rPr lang="en-US" dirty="0"/>
              <a:t>Enable the introduction of new features and functions with relative ease</a:t>
            </a:r>
          </a:p>
          <a:p>
            <a:r>
              <a:rPr lang="en-US" dirty="0"/>
              <a:t>Enable parallel SW development</a:t>
            </a:r>
          </a:p>
          <a:p>
            <a:pPr lvl="1"/>
            <a:r>
              <a:rPr lang="en-US" dirty="0"/>
              <a:t>Loosely coupled layers architecture</a:t>
            </a:r>
          </a:p>
          <a:p>
            <a:pPr lvl="1"/>
            <a:r>
              <a:rPr lang="en-US" dirty="0"/>
              <a:t>Functional encapsulation at each layer</a:t>
            </a:r>
          </a:p>
          <a:p>
            <a:pPr lvl="1"/>
            <a:r>
              <a:rPr lang="en-US" dirty="0"/>
              <a:t>Clear and well defined interface</a:t>
            </a:r>
          </a:p>
          <a:p>
            <a:pPr lvl="1"/>
            <a:r>
              <a:rPr lang="en-US" dirty="0"/>
              <a:t>Architectural guidelines</a:t>
            </a:r>
          </a:p>
        </p:txBody>
      </p:sp>
      <p:sp>
        <p:nvSpPr>
          <p:cNvPr id="3" name="Title 2"/>
          <p:cNvSpPr>
            <a:spLocks noGrp="1"/>
          </p:cNvSpPr>
          <p:nvPr>
            <p:ph type="title"/>
          </p:nvPr>
        </p:nvSpPr>
        <p:spPr/>
        <p:txBody>
          <a:bodyPr/>
          <a:lstStyle/>
          <a:p>
            <a:r>
              <a:rPr lang="en-US" dirty="0"/>
              <a:t>Radio SW Architecture</a:t>
            </a:r>
            <a:br>
              <a:rPr lang="en-US" dirty="0"/>
            </a:br>
            <a:r>
              <a:rPr lang="en-US" sz="2000" dirty="0"/>
              <a:t>- Requirement and Goals</a:t>
            </a:r>
            <a:endParaRPr lang="en-US" dirty="0"/>
          </a:p>
        </p:txBody>
      </p:sp>
    </p:spTree>
    <p:extLst>
      <p:ext uri="{BB962C8B-B14F-4D97-AF65-F5344CB8AC3E}">
        <p14:creationId xmlns:p14="http://schemas.microsoft.com/office/powerpoint/2010/main" val="389445617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B1BDF54-1193-4838-AA75-0837913FDAF9}"/>
              </a:ext>
            </a:extLst>
          </p:cNvPr>
          <p:cNvSpPr>
            <a:spLocks noGrp="1" noChangeArrowheads="1"/>
          </p:cNvSpPr>
          <p:nvPr>
            <p:ph type="title"/>
          </p:nvPr>
        </p:nvSpPr>
        <p:spPr/>
        <p:txBody>
          <a:bodyPr>
            <a:noAutofit/>
          </a:bodyPr>
          <a:lstStyle/>
          <a:p>
            <a:r>
              <a:rPr lang="en-US" altLang="en-US" sz="2400" dirty="0"/>
              <a:t>EVENT PROCESSING - DATA FLOW DURING CYCLE</a:t>
            </a:r>
          </a:p>
        </p:txBody>
      </p:sp>
      <p:graphicFrame>
        <p:nvGraphicFramePr>
          <p:cNvPr id="27651" name="Object 5">
            <a:extLst>
              <a:ext uri="{FF2B5EF4-FFF2-40B4-BE49-F238E27FC236}">
                <a16:creationId xmlns:a16="http://schemas.microsoft.com/office/drawing/2014/main" id="{5AC3B227-6505-49E5-BAFC-89220EB28866}"/>
              </a:ext>
            </a:extLst>
          </p:cNvPr>
          <p:cNvGraphicFramePr>
            <a:graphicFrameLocks noChangeAspect="1"/>
          </p:cNvGraphicFramePr>
          <p:nvPr/>
        </p:nvGraphicFramePr>
        <p:xfrm>
          <a:off x="700088" y="1016000"/>
          <a:ext cx="7743825" cy="4827588"/>
        </p:xfrm>
        <a:graphic>
          <a:graphicData uri="http://schemas.openxmlformats.org/presentationml/2006/ole">
            <mc:AlternateContent xmlns:mc="http://schemas.openxmlformats.org/markup-compatibility/2006">
              <mc:Choice xmlns:v="urn:schemas-microsoft-com:vml" Requires="v">
                <p:oleObj spid="_x0000_s410626" name="Visio" r:id="rId4" imgW="7744288" imgH="4828171" progId="Visio.Drawing.11">
                  <p:embed/>
                </p:oleObj>
              </mc:Choice>
              <mc:Fallback>
                <p:oleObj name="Visio" r:id="rId4" imgW="7744288" imgH="4828171" progId="Visio.Drawing.11">
                  <p:embed/>
                  <p:pic>
                    <p:nvPicPr>
                      <p:cNvPr id="27651" name="Object 5">
                        <a:extLst>
                          <a:ext uri="{FF2B5EF4-FFF2-40B4-BE49-F238E27FC236}">
                            <a16:creationId xmlns:a16="http://schemas.microsoft.com/office/drawing/2014/main" id="{5AC3B227-6505-49E5-BAFC-89220EB28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88" y="1016000"/>
                        <a:ext cx="7743825" cy="48275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694496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6FB3E364-25EC-4FA1-9A5A-0E1FA2F5D01D}"/>
              </a:ext>
            </a:extLst>
          </p:cNvPr>
          <p:cNvSpPr>
            <a:spLocks noGrp="1" noChangeArrowheads="1"/>
          </p:cNvSpPr>
          <p:nvPr>
            <p:ph type="title"/>
          </p:nvPr>
        </p:nvSpPr>
        <p:spPr/>
        <p:txBody>
          <a:bodyPr>
            <a:normAutofit/>
          </a:bodyPr>
          <a:lstStyle/>
          <a:p>
            <a:r>
              <a:rPr lang="en-US" altLang="en-US" sz="4000" dirty="0"/>
              <a:t>DATA FLOW DURING CYCLE</a:t>
            </a:r>
          </a:p>
        </p:txBody>
      </p:sp>
      <p:sp>
        <p:nvSpPr>
          <p:cNvPr id="28675" name="Rectangle 3">
            <a:extLst>
              <a:ext uri="{FF2B5EF4-FFF2-40B4-BE49-F238E27FC236}">
                <a16:creationId xmlns:a16="http://schemas.microsoft.com/office/drawing/2014/main" id="{F4F9FAE8-D0F5-40CB-956A-E244B56B3ED9}"/>
              </a:ext>
            </a:extLst>
          </p:cNvPr>
          <p:cNvSpPr>
            <a:spLocks noGrp="1" noChangeArrowheads="1"/>
          </p:cNvSpPr>
          <p:nvPr>
            <p:ph type="body" idx="1"/>
          </p:nvPr>
        </p:nvSpPr>
        <p:spPr>
          <a:xfrm>
            <a:off x="396875" y="1244601"/>
            <a:ext cx="8351838" cy="5215466"/>
          </a:xfrm>
          <a:noFill/>
        </p:spPr>
        <p:txBody>
          <a:bodyPr/>
          <a:lstStyle/>
          <a:p>
            <a:pPr>
              <a:lnSpc>
                <a:spcPct val="80000"/>
              </a:lnSpc>
            </a:pPr>
            <a:r>
              <a:rPr lang="en-US" altLang="en-US" sz="2000" dirty="0"/>
              <a:t>At the beginning of each Freq change cycle Buffered data is transferred to Committed data.</a:t>
            </a:r>
          </a:p>
          <a:p>
            <a:pPr>
              <a:lnSpc>
                <a:spcPct val="80000"/>
              </a:lnSpc>
            </a:pPr>
            <a:r>
              <a:rPr lang="en-US" altLang="en-US" sz="2000" dirty="0"/>
              <a:t>At the end of each Power change cycle, Buffered data is evaluated for new cycle trigger.</a:t>
            </a:r>
          </a:p>
          <a:p>
            <a:pPr>
              <a:lnSpc>
                <a:spcPct val="80000"/>
              </a:lnSpc>
            </a:pPr>
            <a:r>
              <a:rPr lang="en-US" altLang="en-US" sz="2000" dirty="0"/>
              <a:t>If new cycle required:</a:t>
            </a:r>
          </a:p>
          <a:p>
            <a:pPr lvl="1">
              <a:lnSpc>
                <a:spcPct val="80000"/>
              </a:lnSpc>
            </a:pPr>
            <a:r>
              <a:rPr lang="en-US" altLang="en-US" sz="1800" dirty="0"/>
              <a:t>send trigger to </a:t>
            </a:r>
            <a:r>
              <a:rPr lang="en-US" altLang="en-US" sz="1800" dirty="0" err="1"/>
              <a:t>Tx</a:t>
            </a:r>
            <a:r>
              <a:rPr lang="en-US" altLang="en-US" sz="1800" dirty="0"/>
              <a:t> Coordination service.</a:t>
            </a:r>
          </a:p>
          <a:p>
            <a:pPr lvl="1">
              <a:lnSpc>
                <a:spcPct val="80000"/>
              </a:lnSpc>
            </a:pPr>
            <a:r>
              <a:rPr lang="en-US" altLang="en-US" sz="1800" dirty="0"/>
              <a:t>while waiting for </a:t>
            </a:r>
            <a:r>
              <a:rPr lang="en-US" altLang="en-US" sz="1800" dirty="0" err="1"/>
              <a:t>Tx</a:t>
            </a:r>
            <a:r>
              <a:rPr lang="en-US" altLang="en-US" sz="1800" dirty="0"/>
              <a:t> Coordination service for response, </a:t>
            </a:r>
            <a:r>
              <a:rPr lang="en-US" altLang="en-US" sz="1800" dirty="0" err="1"/>
              <a:t>Tx</a:t>
            </a:r>
            <a:r>
              <a:rPr lang="en-US" altLang="en-US" sz="1800" dirty="0"/>
              <a:t> </a:t>
            </a:r>
            <a:r>
              <a:rPr lang="en-US" altLang="en-US" sz="1800" dirty="0" err="1"/>
              <a:t>BranchCtrl</a:t>
            </a:r>
            <a:r>
              <a:rPr lang="en-US" altLang="en-US" sz="1800" dirty="0"/>
              <a:t> keeps updating the Buffered data when new events are coming.</a:t>
            </a:r>
          </a:p>
          <a:p>
            <a:pPr lvl="1">
              <a:lnSpc>
                <a:spcPct val="80000"/>
              </a:lnSpc>
            </a:pPr>
            <a:r>
              <a:rPr lang="en-US" altLang="en-US" sz="1800" dirty="0"/>
              <a:t>once the </a:t>
            </a:r>
            <a:r>
              <a:rPr lang="en-US" altLang="en-US" sz="1800" dirty="0" err="1"/>
              <a:t>Tx</a:t>
            </a:r>
            <a:r>
              <a:rPr lang="en-US" altLang="en-US" sz="1800" dirty="0"/>
              <a:t> Coordination service trigger to start Freq change cycle arrives, commit the Buffered data i.e. compare and evaluate the current Buffered data and the Committed data used in the previous cycle. </a:t>
            </a:r>
          </a:p>
          <a:p>
            <a:pPr lvl="1">
              <a:lnSpc>
                <a:spcPct val="80000"/>
              </a:lnSpc>
            </a:pPr>
            <a:r>
              <a:rPr lang="en-US" altLang="en-US" sz="1800" dirty="0"/>
              <a:t>Both Buffered and Committed Data sets are the same at the beginning of each Freq change cycle.</a:t>
            </a:r>
          </a:p>
          <a:p>
            <a:pPr lvl="1">
              <a:lnSpc>
                <a:spcPct val="80000"/>
              </a:lnSpc>
            </a:pPr>
            <a:r>
              <a:rPr lang="en-US" altLang="en-US" sz="1800" dirty="0"/>
              <a:t>proceed with the cycle</a:t>
            </a:r>
          </a:p>
          <a:p>
            <a:pPr>
              <a:lnSpc>
                <a:spcPct val="80000"/>
              </a:lnSpc>
            </a:pPr>
            <a:r>
              <a:rPr lang="en-US" altLang="en-US" sz="2000" dirty="0"/>
              <a:t>If no new cycle required:</a:t>
            </a:r>
          </a:p>
          <a:p>
            <a:pPr lvl="1">
              <a:lnSpc>
                <a:spcPct val="80000"/>
              </a:lnSpc>
            </a:pPr>
            <a:r>
              <a:rPr lang="en-US" altLang="en-US" sz="1800" dirty="0"/>
              <a:t>update the Buffered data as new events are incoming</a:t>
            </a:r>
          </a:p>
          <a:p>
            <a:pPr lvl="1">
              <a:lnSpc>
                <a:spcPct val="80000"/>
              </a:lnSpc>
            </a:pPr>
            <a:r>
              <a:rPr lang="en-US" altLang="en-US" sz="1800" dirty="0"/>
              <a:t>re-evaluate for new cycle</a:t>
            </a:r>
          </a:p>
          <a:p>
            <a:pPr>
              <a:lnSpc>
                <a:spcPct val="80000"/>
              </a:lnSpc>
            </a:pPr>
            <a:r>
              <a:rPr lang="en-US" altLang="en-US" sz="2000" dirty="0"/>
              <a:t>If cycle trigger comes due to another branch request:</a:t>
            </a:r>
          </a:p>
          <a:p>
            <a:pPr lvl="1">
              <a:lnSpc>
                <a:spcPct val="80000"/>
              </a:lnSpc>
            </a:pPr>
            <a:r>
              <a:rPr lang="en-US" altLang="en-US" sz="1800" dirty="0"/>
              <a:t>commit the Buffered data</a:t>
            </a:r>
            <a:endParaRPr lang="en-US" altLang="en-US" dirty="0"/>
          </a:p>
        </p:txBody>
      </p:sp>
    </p:spTree>
    <p:extLst>
      <p:ext uri="{BB962C8B-B14F-4D97-AF65-F5344CB8AC3E}">
        <p14:creationId xmlns:p14="http://schemas.microsoft.com/office/powerpoint/2010/main" val="28622671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4A12C3C-F869-4DD4-A169-566BAA1B44F3}"/>
              </a:ext>
            </a:extLst>
          </p:cNvPr>
          <p:cNvSpPr>
            <a:spLocks noGrp="1" noChangeArrowheads="1"/>
          </p:cNvSpPr>
          <p:nvPr>
            <p:ph type="title"/>
          </p:nvPr>
        </p:nvSpPr>
        <p:spPr/>
        <p:txBody>
          <a:bodyPr>
            <a:normAutofit/>
          </a:bodyPr>
          <a:lstStyle/>
          <a:p>
            <a:r>
              <a:rPr lang="en-US" altLang="en-US" sz="2400" dirty="0"/>
              <a:t>EVENT PROCESSING – RESOURCE HANDLER</a:t>
            </a:r>
          </a:p>
        </p:txBody>
      </p:sp>
      <p:sp>
        <p:nvSpPr>
          <p:cNvPr id="29699" name="Rectangle 3">
            <a:extLst>
              <a:ext uri="{FF2B5EF4-FFF2-40B4-BE49-F238E27FC236}">
                <a16:creationId xmlns:a16="http://schemas.microsoft.com/office/drawing/2014/main" id="{F17945D1-48A5-4494-8347-E0B63D5E6A10}"/>
              </a:ext>
            </a:extLst>
          </p:cNvPr>
          <p:cNvSpPr>
            <a:spLocks noGrp="1" noChangeArrowheads="1"/>
          </p:cNvSpPr>
          <p:nvPr>
            <p:ph type="body" idx="1"/>
          </p:nvPr>
        </p:nvSpPr>
        <p:spPr>
          <a:xfrm>
            <a:off x="396081" y="1503362"/>
            <a:ext cx="8351838" cy="3851275"/>
          </a:xfrm>
        </p:spPr>
        <p:txBody>
          <a:bodyPr/>
          <a:lstStyle/>
          <a:p>
            <a:pPr>
              <a:lnSpc>
                <a:spcPct val="90000"/>
              </a:lnSpc>
            </a:pPr>
            <a:r>
              <a:rPr lang="en-US" altLang="en-US" sz="2000" dirty="0"/>
              <a:t>Resource Handler is the owner of the Buffered and Committed data and operations on it. </a:t>
            </a:r>
          </a:p>
          <a:p>
            <a:pPr>
              <a:lnSpc>
                <a:spcPct val="90000"/>
              </a:lnSpc>
            </a:pPr>
            <a:r>
              <a:rPr lang="en-US" altLang="en-US" sz="2000" dirty="0"/>
              <a:t>Resource Handler is responsible for:</a:t>
            </a:r>
          </a:p>
          <a:p>
            <a:pPr lvl="1">
              <a:lnSpc>
                <a:spcPct val="90000"/>
              </a:lnSpc>
            </a:pPr>
            <a:r>
              <a:rPr lang="en-US" altLang="en-US" sz="1800" dirty="0"/>
              <a:t>allocation/deallocation of resources</a:t>
            </a:r>
          </a:p>
          <a:p>
            <a:pPr lvl="1">
              <a:lnSpc>
                <a:spcPct val="90000"/>
              </a:lnSpc>
            </a:pPr>
            <a:r>
              <a:rPr lang="en-US" altLang="en-US" sz="1800" dirty="0"/>
              <a:t>resource state and configuration updates</a:t>
            </a:r>
          </a:p>
          <a:p>
            <a:pPr>
              <a:lnSpc>
                <a:spcPct val="90000"/>
              </a:lnSpc>
            </a:pPr>
            <a:r>
              <a:rPr lang="en-US" altLang="en-US" sz="2000" dirty="0" err="1"/>
              <a:t>Tx</a:t>
            </a:r>
            <a:r>
              <a:rPr lang="en-US" altLang="en-US" sz="2000" dirty="0"/>
              <a:t> Branch Control triggers operations on RH to update the Buffered data based on event received from Carrier Control. </a:t>
            </a:r>
          </a:p>
          <a:p>
            <a:pPr>
              <a:lnSpc>
                <a:spcPct val="90000"/>
              </a:lnSpc>
            </a:pPr>
            <a:r>
              <a:rPr lang="en-US" altLang="en-US" sz="2000" dirty="0" err="1"/>
              <a:t>Tx</a:t>
            </a:r>
            <a:r>
              <a:rPr lang="en-US" altLang="en-US" sz="2000" dirty="0"/>
              <a:t> Branch Control is responsible for the Commit operation i.e. based on Buffered and Committed data from the last cycle. </a:t>
            </a:r>
            <a:r>
              <a:rPr lang="en-US" altLang="en-US" sz="2000" dirty="0" err="1"/>
              <a:t>Tx</a:t>
            </a:r>
            <a:r>
              <a:rPr lang="en-US" altLang="en-US" sz="2000" dirty="0"/>
              <a:t> Branch Control figures out new Committed data contents. Resource Handler updates the Committed data.</a:t>
            </a:r>
          </a:p>
          <a:p>
            <a:pPr>
              <a:lnSpc>
                <a:spcPct val="90000"/>
              </a:lnSpc>
            </a:pPr>
            <a:r>
              <a:rPr lang="en-US" altLang="en-US" sz="2000" dirty="0" err="1"/>
              <a:t>Tx</a:t>
            </a:r>
            <a:r>
              <a:rPr lang="en-US" altLang="en-US" sz="2000" dirty="0"/>
              <a:t> Branch Control owns the algorithm for committing data. RH owns the contents of the data.</a:t>
            </a:r>
          </a:p>
        </p:txBody>
      </p:sp>
    </p:spTree>
    <p:extLst>
      <p:ext uri="{BB962C8B-B14F-4D97-AF65-F5344CB8AC3E}">
        <p14:creationId xmlns:p14="http://schemas.microsoft.com/office/powerpoint/2010/main" val="39199506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F6834B0-B0C7-4DED-BCC8-77B5977D302E}"/>
              </a:ext>
            </a:extLst>
          </p:cNvPr>
          <p:cNvSpPr>
            <a:spLocks noGrp="1" noChangeArrowheads="1"/>
          </p:cNvSpPr>
          <p:nvPr>
            <p:ph type="title"/>
          </p:nvPr>
        </p:nvSpPr>
        <p:spPr/>
        <p:txBody>
          <a:bodyPr>
            <a:normAutofit fontScale="90000"/>
          </a:bodyPr>
          <a:lstStyle/>
          <a:p>
            <a:r>
              <a:rPr lang="en-US" altLang="en-US"/>
              <a:t>TXCOORDINATIONSRV</a:t>
            </a:r>
          </a:p>
        </p:txBody>
      </p:sp>
      <p:graphicFrame>
        <p:nvGraphicFramePr>
          <p:cNvPr id="30723" name="Object 5">
            <a:extLst>
              <a:ext uri="{FF2B5EF4-FFF2-40B4-BE49-F238E27FC236}">
                <a16:creationId xmlns:a16="http://schemas.microsoft.com/office/drawing/2014/main" id="{217B85FA-FB20-487A-B045-9D0CB215483B}"/>
              </a:ext>
            </a:extLst>
          </p:cNvPr>
          <p:cNvGraphicFramePr>
            <a:graphicFrameLocks noGrp="1" noChangeAspect="1"/>
          </p:cNvGraphicFramePr>
          <p:nvPr>
            <p:ph sz="half" idx="1"/>
          </p:nvPr>
        </p:nvGraphicFramePr>
        <p:xfrm>
          <a:off x="1928813" y="976313"/>
          <a:ext cx="4816475" cy="2252662"/>
        </p:xfrm>
        <a:graphic>
          <a:graphicData uri="http://schemas.openxmlformats.org/presentationml/2006/ole">
            <mc:AlternateContent xmlns:mc="http://schemas.openxmlformats.org/markup-compatibility/2006">
              <mc:Choice xmlns:v="urn:schemas-microsoft-com:vml" Requires="v">
                <p:oleObj spid="_x0000_s416770" name="Visio" r:id="rId4" imgW="4816791" imgH="2252714" progId="Visio.Drawing.11">
                  <p:embed/>
                </p:oleObj>
              </mc:Choice>
              <mc:Fallback>
                <p:oleObj name="Visio" r:id="rId4" imgW="4816791" imgH="2252714" progId="Visio.Drawing.11">
                  <p:embed/>
                  <p:pic>
                    <p:nvPicPr>
                      <p:cNvPr id="30723" name="Object 5">
                        <a:extLst>
                          <a:ext uri="{FF2B5EF4-FFF2-40B4-BE49-F238E27FC236}">
                            <a16:creationId xmlns:a16="http://schemas.microsoft.com/office/drawing/2014/main" id="{217B85FA-FB20-487A-B045-9D0CB2154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8813" y="976313"/>
                        <a:ext cx="4816475" cy="22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4" name="Rectangle 3">
            <a:extLst>
              <a:ext uri="{FF2B5EF4-FFF2-40B4-BE49-F238E27FC236}">
                <a16:creationId xmlns:a16="http://schemas.microsoft.com/office/drawing/2014/main" id="{856767F6-C19F-45C6-88BD-39EE3FADACE6}"/>
              </a:ext>
            </a:extLst>
          </p:cNvPr>
          <p:cNvSpPr>
            <a:spLocks noGrp="1" noChangeArrowheads="1"/>
          </p:cNvSpPr>
          <p:nvPr>
            <p:ph type="body" sz="half" idx="2"/>
          </p:nvPr>
        </p:nvSpPr>
        <p:spPr>
          <a:xfrm>
            <a:off x="304800" y="3351213"/>
            <a:ext cx="8064500" cy="3201984"/>
          </a:xfrm>
        </p:spPr>
        <p:txBody>
          <a:bodyPr/>
          <a:lstStyle/>
          <a:p>
            <a:pPr>
              <a:lnSpc>
                <a:spcPct val="80000"/>
              </a:lnSpc>
            </a:pPr>
            <a:r>
              <a:rPr lang="en-US" altLang="en-US" sz="1200" dirty="0"/>
              <a:t>Active Object</a:t>
            </a:r>
          </a:p>
          <a:p>
            <a:pPr>
              <a:lnSpc>
                <a:spcPct val="80000"/>
              </a:lnSpc>
            </a:pPr>
            <a:r>
              <a:rPr lang="en-US" altLang="en-US" sz="1200" dirty="0"/>
              <a:t>SW Location: ../</a:t>
            </a:r>
            <a:r>
              <a:rPr lang="en-US" altLang="en-US" sz="1200" dirty="0" err="1"/>
              <a:t>sw</a:t>
            </a:r>
            <a:r>
              <a:rPr lang="en-US" altLang="en-US" sz="1200" dirty="0"/>
              <a:t>/app/</a:t>
            </a:r>
            <a:r>
              <a:rPr lang="en-US" altLang="en-US" sz="1200" dirty="0" err="1"/>
              <a:t>tx</a:t>
            </a:r>
            <a:r>
              <a:rPr lang="en-US" altLang="en-US" sz="1200" dirty="0"/>
              <a:t>/services/</a:t>
            </a:r>
            <a:r>
              <a:rPr lang="en-US" altLang="en-US" sz="1200" dirty="0" err="1"/>
              <a:t>txCoordinationSrv</a:t>
            </a:r>
            <a:endParaRPr lang="en-US" altLang="en-US" sz="1200" dirty="0"/>
          </a:p>
          <a:p>
            <a:pPr>
              <a:lnSpc>
                <a:spcPct val="80000"/>
              </a:lnSpc>
            </a:pPr>
            <a:r>
              <a:rPr lang="en-US" altLang="en-US" sz="1200" dirty="0"/>
              <a:t>Coordinates frequency and power change cycle(s) for all </a:t>
            </a:r>
            <a:r>
              <a:rPr lang="en-US" altLang="en-US" sz="1200" dirty="0" err="1"/>
              <a:t>Tx</a:t>
            </a:r>
            <a:r>
              <a:rPr lang="en-US" altLang="en-US" sz="1200" dirty="0"/>
              <a:t> Branch controllers</a:t>
            </a:r>
          </a:p>
          <a:p>
            <a:pPr>
              <a:lnSpc>
                <a:spcPct val="80000"/>
              </a:lnSpc>
            </a:pPr>
            <a:r>
              <a:rPr lang="en-US" altLang="en-US" sz="1200" dirty="0"/>
              <a:t>State machine controlled</a:t>
            </a:r>
          </a:p>
          <a:p>
            <a:pPr>
              <a:lnSpc>
                <a:spcPct val="80000"/>
              </a:lnSpc>
            </a:pPr>
            <a:r>
              <a:rPr lang="en-US" altLang="en-US" sz="1200" dirty="0"/>
              <a:t>Ensures the correct ordering of frequency and power changes by an API that the </a:t>
            </a:r>
            <a:r>
              <a:rPr lang="en-US" altLang="en-US" sz="1200" dirty="0" err="1"/>
              <a:t>TxBranchCtrl</a:t>
            </a:r>
            <a:r>
              <a:rPr lang="en-US" altLang="en-US" sz="1200" dirty="0"/>
              <a:t> registers with.  </a:t>
            </a:r>
          </a:p>
          <a:p>
            <a:pPr>
              <a:lnSpc>
                <a:spcPct val="80000"/>
              </a:lnSpc>
            </a:pPr>
            <a:r>
              <a:rPr lang="en-US" altLang="en-US" sz="1200" dirty="0"/>
              <a:t>The service control layer requests the cycle when a carrier request requires one.  When the state of </a:t>
            </a:r>
            <a:r>
              <a:rPr lang="en-US" altLang="en-US" sz="1200" dirty="0" err="1"/>
              <a:t>Tx</a:t>
            </a:r>
            <a:r>
              <a:rPr lang="en-US" altLang="en-US" sz="1200" dirty="0"/>
              <a:t> Coordination is ready it will begin the cycle.  </a:t>
            </a:r>
          </a:p>
          <a:p>
            <a:pPr>
              <a:lnSpc>
                <a:spcPct val="80000"/>
              </a:lnSpc>
            </a:pPr>
            <a:r>
              <a:rPr lang="en-US" altLang="en-US" sz="1200" dirty="0"/>
              <a:t>If there is a cycle underway it will be blocked pending the completion of the current cycle.  </a:t>
            </a:r>
          </a:p>
          <a:p>
            <a:pPr>
              <a:lnSpc>
                <a:spcPct val="80000"/>
              </a:lnSpc>
            </a:pPr>
            <a:r>
              <a:rPr lang="en-US" altLang="en-US" sz="1200" dirty="0"/>
              <a:t>To start a cycle </a:t>
            </a:r>
            <a:r>
              <a:rPr lang="en-US" altLang="en-US" sz="1200" dirty="0" err="1"/>
              <a:t>Tx</a:t>
            </a:r>
            <a:r>
              <a:rPr lang="en-US" altLang="en-US" sz="1200" dirty="0"/>
              <a:t> Coordination sends notifications through the API to do frequency changes.  </a:t>
            </a:r>
          </a:p>
          <a:p>
            <a:pPr>
              <a:lnSpc>
                <a:spcPct val="80000"/>
              </a:lnSpc>
            </a:pPr>
            <a:r>
              <a:rPr lang="en-US" altLang="en-US" sz="1200" dirty="0"/>
              <a:t>This is the trigger for the service control layer to do  the actual frequency change steps by controlling the required services.  E.g. </a:t>
            </a:r>
            <a:r>
              <a:rPr lang="en-US" altLang="en-US" sz="1200" dirty="0" err="1"/>
              <a:t>txLo</a:t>
            </a:r>
            <a:r>
              <a:rPr lang="en-US" altLang="en-US" sz="1200" dirty="0"/>
              <a:t>, </a:t>
            </a:r>
            <a:r>
              <a:rPr lang="en-US" altLang="en-US" sz="1200" dirty="0" err="1"/>
              <a:t>torLo</a:t>
            </a:r>
            <a:r>
              <a:rPr lang="en-US" altLang="en-US" sz="1200" dirty="0"/>
              <a:t> or </a:t>
            </a:r>
            <a:r>
              <a:rPr lang="en-US" altLang="en-US" sz="1200" dirty="0" err="1"/>
              <a:t>ncoSrv</a:t>
            </a:r>
            <a:r>
              <a:rPr lang="en-US" altLang="en-US" sz="1200" dirty="0"/>
              <a:t>.  </a:t>
            </a:r>
          </a:p>
          <a:p>
            <a:pPr>
              <a:lnSpc>
                <a:spcPct val="80000"/>
              </a:lnSpc>
            </a:pPr>
            <a:r>
              <a:rPr lang="en-US" altLang="en-US" sz="1200" dirty="0" err="1"/>
              <a:t>Tx</a:t>
            </a:r>
            <a:r>
              <a:rPr lang="en-US" altLang="en-US" sz="1200" dirty="0"/>
              <a:t> Coordination is </a:t>
            </a:r>
            <a:r>
              <a:rPr lang="en-US" altLang="en-US" sz="1200" i="1" dirty="0"/>
              <a:t>not aware</a:t>
            </a:r>
            <a:r>
              <a:rPr lang="en-US" altLang="en-US" sz="1200" dirty="0"/>
              <a:t> of which services are used or their order.   Once the service controller completed the frequency change it will notify </a:t>
            </a:r>
            <a:r>
              <a:rPr lang="en-US" altLang="en-US" sz="1200" dirty="0" err="1"/>
              <a:t>Tx</a:t>
            </a:r>
            <a:r>
              <a:rPr lang="en-US" altLang="en-US" sz="1200" dirty="0"/>
              <a:t> Coordination that it is done.  </a:t>
            </a:r>
          </a:p>
          <a:p>
            <a:pPr>
              <a:lnSpc>
                <a:spcPct val="80000"/>
              </a:lnSpc>
            </a:pPr>
            <a:r>
              <a:rPr lang="en-US" altLang="en-US" sz="1200" dirty="0"/>
              <a:t>Only at this point will </a:t>
            </a:r>
            <a:r>
              <a:rPr lang="en-US" altLang="en-US" sz="1200" dirty="0" err="1"/>
              <a:t>Tx</a:t>
            </a:r>
            <a:r>
              <a:rPr lang="en-US" altLang="en-US" sz="1200" dirty="0"/>
              <a:t> Coordination trigger the power change by using its API to signal to the service control layer to start a power change cycle.  This proceeds in the same way as a frequency change.  </a:t>
            </a:r>
          </a:p>
          <a:p>
            <a:pPr>
              <a:lnSpc>
                <a:spcPct val="80000"/>
              </a:lnSpc>
            </a:pPr>
            <a:r>
              <a:rPr lang="en-US" altLang="en-US" sz="1200" dirty="0"/>
              <a:t>The control layer works with the services to do any power changes and then signals </a:t>
            </a:r>
            <a:r>
              <a:rPr lang="en-US" altLang="en-US" sz="1200" dirty="0" err="1"/>
              <a:t>Tx</a:t>
            </a:r>
            <a:r>
              <a:rPr lang="en-US" altLang="en-US" sz="1200" dirty="0"/>
              <a:t> Coordination that it is finished the power change cycle.</a:t>
            </a:r>
          </a:p>
        </p:txBody>
      </p:sp>
      <p:sp>
        <p:nvSpPr>
          <p:cNvPr id="30725" name="Rectangle 6">
            <a:extLst>
              <a:ext uri="{FF2B5EF4-FFF2-40B4-BE49-F238E27FC236}">
                <a16:creationId xmlns:a16="http://schemas.microsoft.com/office/drawing/2014/main" id="{0CC6D3DC-03B3-4558-9477-50EA739539B6}"/>
              </a:ext>
            </a:extLst>
          </p:cNvPr>
          <p:cNvSpPr>
            <a:spLocks noChangeArrowheads="1"/>
          </p:cNvSpPr>
          <p:nvPr/>
        </p:nvSpPr>
        <p:spPr bwMode="auto">
          <a:xfrm>
            <a:off x="0" y="2300288"/>
            <a:ext cx="9144000" cy="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275945691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moved code from a big class to some small classes.</a:t>
            </a:r>
          </a:p>
          <a:p>
            <a:pPr lvl="1"/>
            <a:r>
              <a:rPr lang="en-US" dirty="0"/>
              <a:t>The change cycle FSM is added</a:t>
            </a:r>
          </a:p>
          <a:p>
            <a:pPr lvl="1"/>
            <a:r>
              <a:rPr lang="en-US" dirty="0"/>
              <a:t>Two helper classes are added for the FSM.</a:t>
            </a:r>
          </a:p>
          <a:p>
            <a:pPr lvl="1"/>
            <a:r>
              <a:rPr lang="en-US" dirty="0"/>
              <a:t>Add two helper class for POWER_CHANGE state. One for LPLC and the other for SPLC.</a:t>
            </a:r>
          </a:p>
          <a:p>
            <a:r>
              <a:rPr lang="en-US" dirty="0"/>
              <a:t>No any function change is expected in the </a:t>
            </a:r>
            <a:r>
              <a:rPr lang="en-US" dirty="0" err="1"/>
              <a:t>resturcturing</a:t>
            </a:r>
            <a:r>
              <a:rPr lang="en-US" dirty="0"/>
              <a:t>.</a:t>
            </a:r>
          </a:p>
          <a:p>
            <a:r>
              <a:rPr lang="en-US" dirty="0"/>
              <a:t>The restructuring does not change any external behavior of </a:t>
            </a:r>
            <a:r>
              <a:rPr lang="en-US" dirty="0" err="1"/>
              <a:t>TxBranchCtrl</a:t>
            </a:r>
            <a:r>
              <a:rPr lang="en-US" dirty="0"/>
              <a:t>.</a:t>
            </a:r>
          </a:p>
          <a:p>
            <a:pPr lvl="1"/>
            <a:r>
              <a:rPr lang="en-US" dirty="0"/>
              <a:t>For all sequence diagrams in “TX Module DD”, </a:t>
            </a:r>
            <a:r>
              <a:rPr lang="en-US" dirty="0" err="1"/>
              <a:t>TxBranchCtrl</a:t>
            </a:r>
            <a:r>
              <a:rPr lang="en-US" dirty="0"/>
              <a:t> is still original </a:t>
            </a:r>
            <a:r>
              <a:rPr lang="en-US" dirty="0" err="1"/>
              <a:t>TxBranchCtrl</a:t>
            </a:r>
            <a:r>
              <a:rPr lang="en-US" dirty="0"/>
              <a:t>, the </a:t>
            </a:r>
            <a:r>
              <a:rPr lang="en-US" dirty="0" err="1"/>
              <a:t>resturcturing</a:t>
            </a:r>
            <a:r>
              <a:rPr lang="en-US" dirty="0"/>
              <a:t> has no DD impact.</a:t>
            </a:r>
          </a:p>
          <a:p>
            <a:endParaRPr lang="en-US" dirty="0"/>
          </a:p>
        </p:txBody>
      </p:sp>
      <p:sp>
        <p:nvSpPr>
          <p:cNvPr id="3" name="Title 2"/>
          <p:cNvSpPr>
            <a:spLocks noGrp="1"/>
          </p:cNvSpPr>
          <p:nvPr>
            <p:ph type="title"/>
          </p:nvPr>
        </p:nvSpPr>
        <p:spPr/>
        <p:txBody>
          <a:bodyPr>
            <a:normAutofit/>
          </a:bodyPr>
          <a:lstStyle/>
          <a:p>
            <a:r>
              <a:rPr lang="en-US" sz="2800" dirty="0"/>
              <a:t>What is changed and unchanged</a:t>
            </a:r>
            <a:br>
              <a:rPr lang="en-US" sz="2800" dirty="0"/>
            </a:br>
            <a:r>
              <a:rPr lang="en-US" sz="2800" dirty="0"/>
              <a:t>(FOR FSM imported into </a:t>
            </a:r>
            <a:r>
              <a:rPr lang="en-US" sz="2800" dirty="0" err="1"/>
              <a:t>Tx</a:t>
            </a:r>
            <a:r>
              <a:rPr lang="en-US" sz="2800" dirty="0"/>
              <a:t> module)</a:t>
            </a:r>
          </a:p>
        </p:txBody>
      </p:sp>
    </p:spTree>
    <p:extLst>
      <p:ext uri="{BB962C8B-B14F-4D97-AF65-F5344CB8AC3E}">
        <p14:creationId xmlns:p14="http://schemas.microsoft.com/office/powerpoint/2010/main" val="297857494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err="1"/>
              <a:t>Tx</a:t>
            </a:r>
            <a:r>
              <a:rPr lang="en-US" sz="3200" dirty="0"/>
              <a:t> Branch Ctrl and its helpers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935" y="1287426"/>
            <a:ext cx="7276118" cy="512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80939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571392"/>
            <a:ext cx="8351839" cy="3852000"/>
          </a:xfrm>
        </p:spPr>
        <p:txBody>
          <a:bodyPr/>
          <a:lstStyle/>
          <a:p>
            <a:r>
              <a:rPr lang="en-US" sz="2000"/>
              <a:t>Change cycle states:</a:t>
            </a:r>
          </a:p>
          <a:p>
            <a:pPr marL="0" indent="0">
              <a:buNone/>
            </a:pPr>
            <a:r>
              <a:rPr lang="en-US" sz="1400"/>
              <a:t>enum TxBranchCtrlTxChangeCycleStateEnumType</a:t>
            </a:r>
          </a:p>
          <a:p>
            <a:pPr marL="0" indent="0">
              <a:buNone/>
            </a:pPr>
            <a:r>
              <a:rPr lang="en-US" sz="1400"/>
              <a:t>{</a:t>
            </a:r>
          </a:p>
          <a:p>
            <a:pPr marL="0" indent="0">
              <a:buNone/>
            </a:pPr>
            <a:r>
              <a:rPr lang="en-US" sz="1400"/>
              <a:t>    TX_BRANCH_CTRL_TX_CHANGE_CYCLE_STATE_IDLE,</a:t>
            </a:r>
          </a:p>
          <a:p>
            <a:pPr marL="0" indent="0">
              <a:buNone/>
            </a:pPr>
            <a:r>
              <a:rPr lang="en-US" sz="1400"/>
              <a:t>    TX_BRANCH_CTRL_TX_CHANGE_CYCLE_STATE_INIT,</a:t>
            </a:r>
          </a:p>
          <a:p>
            <a:pPr marL="0" indent="0">
              <a:buNone/>
            </a:pPr>
            <a:r>
              <a:rPr lang="en-US" sz="1400"/>
              <a:t>    TX_BRANCH_CTRL_TX_CHANGE_CYCLE_STATE_PREPARATION,</a:t>
            </a:r>
          </a:p>
          <a:p>
            <a:pPr marL="0" indent="0">
              <a:buNone/>
            </a:pPr>
            <a:r>
              <a:rPr lang="en-US" sz="1400"/>
              <a:t>    TX_BRANCH_CTRL_TX_CHANGE_CYCLE_STATE_TX_LO_CHANGE,</a:t>
            </a:r>
          </a:p>
          <a:p>
            <a:pPr marL="0" indent="0">
              <a:buNone/>
            </a:pPr>
            <a:r>
              <a:rPr lang="en-US" sz="1400"/>
              <a:t>    TX_BRANCH_CTRL_TX_CHANGE_CYCLE_STATE_POWER_CHANGE,</a:t>
            </a:r>
          </a:p>
          <a:p>
            <a:pPr marL="0" indent="0">
              <a:buNone/>
            </a:pPr>
            <a:r>
              <a:rPr lang="en-US" sz="1400"/>
              <a:t>    TX_BRANCH_CTRL_TX_CHANGE_CYCLE_STATE_FILTER_BRANCH_FINALIZATION,</a:t>
            </a:r>
          </a:p>
          <a:p>
            <a:pPr marL="0" indent="0">
              <a:buNone/>
            </a:pPr>
            <a:r>
              <a:rPr lang="en-US" sz="1400"/>
              <a:t>    TX_BRANCH_CTRL_TX_CHANGE_CYCLE_STATE_TXL_FINALIZATION,</a:t>
            </a:r>
          </a:p>
          <a:p>
            <a:pPr marL="0" indent="0">
              <a:buNone/>
            </a:pPr>
            <a:r>
              <a:rPr lang="en-US" sz="1400"/>
              <a:t>    TX_BRANCH_CTRL_TX_CHANGE_CYCLE_STATE_TXL_RESTART_FINALIZATION,</a:t>
            </a:r>
          </a:p>
          <a:p>
            <a:pPr marL="0" indent="0">
              <a:buNone/>
            </a:pPr>
            <a:r>
              <a:rPr lang="en-US" sz="1400"/>
              <a:t>    TX_BRANCH_CTRL_TX_CHANGE_CYCLE_STATE_FINALIZATION  // add it as per input</a:t>
            </a:r>
          </a:p>
          <a:p>
            <a:pPr marL="0" indent="0">
              <a:buNone/>
            </a:pPr>
            <a:r>
              <a:rPr lang="en-US" sz="1400"/>
              <a:t>};</a:t>
            </a:r>
          </a:p>
          <a:p>
            <a:r>
              <a:rPr lang="en-US" sz="2000"/>
              <a:t>We found state transitions by searching “setTxChangeCycleState” in base code.</a:t>
            </a:r>
          </a:p>
          <a:p>
            <a:r>
              <a:rPr lang="en-US" sz="2000"/>
              <a:t>We named events based on function names where the state transitions happen.</a:t>
            </a:r>
          </a:p>
        </p:txBody>
      </p:sp>
      <p:sp>
        <p:nvSpPr>
          <p:cNvPr id="3" name="Title 2"/>
          <p:cNvSpPr>
            <a:spLocks noGrp="1"/>
          </p:cNvSpPr>
          <p:nvPr>
            <p:ph type="title"/>
          </p:nvPr>
        </p:nvSpPr>
        <p:spPr/>
        <p:txBody>
          <a:bodyPr/>
          <a:lstStyle/>
          <a:p>
            <a:r>
              <a:rPr lang="en-US"/>
              <a:t>Change cycle states</a:t>
            </a:r>
          </a:p>
        </p:txBody>
      </p:sp>
    </p:spTree>
    <p:extLst>
      <p:ext uri="{BB962C8B-B14F-4D97-AF65-F5344CB8AC3E}">
        <p14:creationId xmlns:p14="http://schemas.microsoft.com/office/powerpoint/2010/main" val="21883047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FSM</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33" y="950120"/>
            <a:ext cx="7760970" cy="5740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55938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There is a subtle behavior change:</a:t>
            </a:r>
          </a:p>
          <a:p>
            <a:pPr lvl="1"/>
            <a:r>
              <a:rPr lang="en-US"/>
              <a:t>Before the restructuring, we set To-state of change cycle no matter what is the From-state, e.g.</a:t>
            </a:r>
          </a:p>
          <a:p>
            <a:pPr marL="355600" lvl="1" indent="0">
              <a:lnSpc>
                <a:spcPct val="150000"/>
              </a:lnSpc>
              <a:buNone/>
            </a:pPr>
            <a:r>
              <a:rPr lang="en-US" sz="1400">
                <a:latin typeface="Courier New" panose="02070309020205020404" pitchFamily="49" charset="0"/>
                <a:cs typeface="Courier New" panose="02070309020205020404" pitchFamily="49" charset="0"/>
              </a:rPr>
              <a:t>setTxChangeCycleState(TX_BRANCH_CTRL_TX_CHANGE_CYCLE_STATE_PREPARATION);</a:t>
            </a:r>
          </a:p>
          <a:p>
            <a:pPr lvl="1"/>
            <a:r>
              <a:rPr lang="en-US"/>
              <a:t>After the restructuring, the From-state and To-state of all state transitions are explicitly defined.</a:t>
            </a:r>
          </a:p>
          <a:p>
            <a:r>
              <a:rPr lang="en-US"/>
              <a:t>We have checked that all reasonable state transitions are implemented.</a:t>
            </a:r>
          </a:p>
          <a:p>
            <a:pPr lvl="1"/>
            <a:r>
              <a:rPr lang="en-US"/>
              <a:t>But if an event is received in an unexpected state, the behavior is different between old and new implementation.</a:t>
            </a:r>
          </a:p>
        </p:txBody>
      </p:sp>
      <p:sp>
        <p:nvSpPr>
          <p:cNvPr id="3" name="Title 2"/>
          <p:cNvSpPr>
            <a:spLocks noGrp="1"/>
          </p:cNvSpPr>
          <p:nvPr>
            <p:ph type="title"/>
          </p:nvPr>
        </p:nvSpPr>
        <p:spPr/>
        <p:txBody>
          <a:bodyPr/>
          <a:lstStyle/>
          <a:p>
            <a:r>
              <a:rPr lang="en-US"/>
              <a:t>Behavior change</a:t>
            </a:r>
          </a:p>
        </p:txBody>
      </p:sp>
    </p:spTree>
    <p:extLst>
      <p:ext uri="{BB962C8B-B14F-4D97-AF65-F5344CB8AC3E}">
        <p14:creationId xmlns:p14="http://schemas.microsoft.com/office/powerpoint/2010/main" val="137147254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93419" y="1181686"/>
            <a:ext cx="4023360" cy="4470314"/>
          </a:xfrm>
        </p:spPr>
        <p:txBody>
          <a:bodyPr/>
          <a:lstStyle/>
          <a:p>
            <a:r>
              <a:rPr lang="en-US" sz="1800" dirty="0"/>
              <a:t>Search “</a:t>
            </a:r>
            <a:r>
              <a:rPr lang="en-US" sz="1800" dirty="0" err="1"/>
              <a:t>m_fsm</a:t>
            </a:r>
            <a:r>
              <a:rPr lang="en-US" sz="1800" dirty="0"/>
              <a:t>-&gt;</a:t>
            </a:r>
            <a:r>
              <a:rPr lang="en-US" sz="1800" dirty="0" err="1"/>
              <a:t>setState</a:t>
            </a:r>
            <a:r>
              <a:rPr lang="en-US" sz="1800" dirty="0"/>
              <a:t>” to find all state transitions now.</a:t>
            </a:r>
          </a:p>
          <a:p>
            <a:r>
              <a:rPr lang="en-US" sz="1800" dirty="0" err="1"/>
              <a:t>onExit</a:t>
            </a:r>
            <a:r>
              <a:rPr lang="en-US" sz="1800" dirty="0"/>
              <a:t> is called when we exit a state.</a:t>
            </a:r>
          </a:p>
          <a:p>
            <a:r>
              <a:rPr lang="en-US" sz="1800" dirty="0" err="1"/>
              <a:t>onEnter</a:t>
            </a:r>
            <a:r>
              <a:rPr lang="en-US" sz="1800" dirty="0"/>
              <a:t> is called when we enter a state.</a:t>
            </a:r>
          </a:p>
          <a:p>
            <a:r>
              <a:rPr lang="en-US" sz="1800" dirty="0"/>
              <a:t>“rollback” is added to keep legacy behavior.</a:t>
            </a:r>
          </a:p>
          <a:p>
            <a:pPr lvl="1"/>
            <a:r>
              <a:rPr lang="en-US" sz="1400" dirty="0"/>
              <a:t>In </a:t>
            </a:r>
            <a:r>
              <a:rPr lang="en-US" sz="1400" dirty="0" err="1"/>
              <a:t>TxBranchCtrl</a:t>
            </a:r>
            <a:r>
              <a:rPr lang="en-US" sz="1400" dirty="0"/>
              <a:t>::</a:t>
            </a:r>
            <a:r>
              <a:rPr lang="en-US" sz="1400" dirty="0" err="1"/>
              <a:t>changeFinalize</a:t>
            </a:r>
            <a:r>
              <a:rPr lang="en-US" sz="1400" dirty="0"/>
              <a:t> of old code, change cycle state is not changed if the function needs to return false. So previous state is kept.</a:t>
            </a:r>
          </a:p>
          <a:p>
            <a:pPr lvl="1"/>
            <a:r>
              <a:rPr lang="en-US" sz="1400" dirty="0"/>
              <a:t>The code of </a:t>
            </a:r>
            <a:r>
              <a:rPr lang="en-US" sz="1400" dirty="0" err="1"/>
              <a:t>TxBranchCtrl</a:t>
            </a:r>
            <a:r>
              <a:rPr lang="en-US" sz="1400" dirty="0"/>
              <a:t>::</a:t>
            </a:r>
            <a:r>
              <a:rPr lang="en-US" sz="1400" dirty="0" err="1"/>
              <a:t>changeFinalize</a:t>
            </a:r>
            <a:r>
              <a:rPr lang="en-US" sz="1400" dirty="0"/>
              <a:t> is moved to </a:t>
            </a:r>
            <a:r>
              <a:rPr lang="en-US" sz="1400" dirty="0" err="1"/>
              <a:t>TxChangeCycleStateFinalize</a:t>
            </a:r>
            <a:r>
              <a:rPr lang="en-US" sz="1400" dirty="0"/>
              <a:t>::</a:t>
            </a:r>
            <a:r>
              <a:rPr lang="en-US" sz="1400" dirty="0" err="1"/>
              <a:t>onEnter</a:t>
            </a:r>
            <a:r>
              <a:rPr lang="en-US" sz="1400" dirty="0"/>
              <a:t> of new code. We need to rollback to previous state when </a:t>
            </a:r>
            <a:r>
              <a:rPr lang="en-US" sz="1400" dirty="0" err="1"/>
              <a:t>TxBranchCtrl</a:t>
            </a:r>
            <a:r>
              <a:rPr lang="en-US" sz="1400" dirty="0"/>
              <a:t>::</a:t>
            </a:r>
            <a:r>
              <a:rPr lang="en-US" sz="1400" dirty="0" err="1"/>
              <a:t>changeFinalize</a:t>
            </a:r>
            <a:r>
              <a:rPr lang="en-US" sz="1400" dirty="0"/>
              <a:t> return false.</a:t>
            </a:r>
          </a:p>
          <a:p>
            <a:pPr lvl="1"/>
            <a:r>
              <a:rPr lang="en-US" sz="1400" dirty="0"/>
              <a:t>Some </a:t>
            </a:r>
            <a:r>
              <a:rPr lang="en-US" sz="1400" dirty="0" err="1"/>
              <a:t>onEnter</a:t>
            </a:r>
            <a:r>
              <a:rPr lang="en-US" sz="1400" dirty="0"/>
              <a:t>() may return false but it does not need rollback. So a new out parameter is added to </a:t>
            </a:r>
            <a:r>
              <a:rPr lang="en-US" sz="1400" dirty="0" err="1"/>
              <a:t>onEnter</a:t>
            </a:r>
            <a:r>
              <a:rPr lang="en-US" sz="1400" dirty="0"/>
              <a:t>.</a:t>
            </a:r>
          </a:p>
        </p:txBody>
      </p:sp>
      <p:sp>
        <p:nvSpPr>
          <p:cNvPr id="3" name="Title 2"/>
          <p:cNvSpPr>
            <a:spLocks noGrp="1"/>
          </p:cNvSpPr>
          <p:nvPr>
            <p:ph type="title"/>
          </p:nvPr>
        </p:nvSpPr>
        <p:spPr/>
        <p:txBody>
          <a:bodyPr/>
          <a:lstStyle/>
          <a:p>
            <a:r>
              <a:rPr lang="en-US"/>
              <a:t>Set state</a:t>
            </a:r>
          </a:p>
        </p:txBody>
      </p:sp>
      <p:sp>
        <p:nvSpPr>
          <p:cNvPr id="4" name="Content Placeholder 1"/>
          <p:cNvSpPr txBox="1">
            <a:spLocks/>
          </p:cNvSpPr>
          <p:nvPr/>
        </p:nvSpPr>
        <p:spPr bwMode="auto">
          <a:xfrm>
            <a:off x="396876" y="964406"/>
            <a:ext cx="4982520" cy="5156994"/>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buFont typeface="Arial" charset="0"/>
              <a:buNone/>
            </a:pPr>
            <a:r>
              <a:rPr lang="en-US" sz="1200" kern="0" dirty="0">
                <a:latin typeface="Arial Narrow" panose="020B0606020202030204" pitchFamily="34" charset="0"/>
              </a:rPr>
              <a:t>bool </a:t>
            </a:r>
            <a:r>
              <a:rPr lang="en-US" sz="1200" kern="0" dirty="0" err="1">
                <a:latin typeface="Arial Narrow" panose="020B0606020202030204" pitchFamily="34" charset="0"/>
              </a:rPr>
              <a:t>TxChangeCycleFsm</a:t>
            </a:r>
            <a:r>
              <a:rPr lang="en-US" sz="1200" kern="0" dirty="0">
                <a:latin typeface="Arial Narrow" panose="020B0606020202030204" pitchFamily="34" charset="0"/>
              </a:rPr>
              <a:t>::</a:t>
            </a:r>
            <a:r>
              <a:rPr lang="en-US" sz="1200" kern="0" dirty="0" err="1">
                <a:latin typeface="Arial Narrow" panose="020B0606020202030204" pitchFamily="34" charset="0"/>
              </a:rPr>
              <a:t>setState</a:t>
            </a:r>
            <a:r>
              <a:rPr lang="en-US" sz="1200" kern="0" dirty="0">
                <a:latin typeface="Arial Narrow" panose="020B0606020202030204" pitchFamily="34" charset="0"/>
              </a:rPr>
              <a:t>(</a:t>
            </a:r>
            <a:r>
              <a:rPr lang="en-US" sz="1200" kern="0" dirty="0" err="1">
                <a:latin typeface="Arial Narrow" panose="020B0606020202030204" pitchFamily="34" charset="0"/>
              </a:rPr>
              <a:t>TxChangeCycleState</a:t>
            </a:r>
            <a:r>
              <a:rPr lang="en-US" sz="1200" kern="0" dirty="0">
                <a:latin typeface="Arial Narrow" panose="020B0606020202030204" pitchFamily="34" charset="0"/>
              </a:rPr>
              <a:t> *</a:t>
            </a:r>
            <a:r>
              <a:rPr lang="en-US" sz="1200" kern="0" dirty="0" err="1">
                <a:latin typeface="Arial Narrow" panose="020B0606020202030204" pitchFamily="34" charset="0"/>
              </a:rPr>
              <a:t>newState</a:t>
            </a:r>
            <a:r>
              <a:rPr lang="en-US" sz="1200" kern="0" dirty="0">
                <a:latin typeface="Arial Narrow" panose="020B0606020202030204" pitchFamily="34" charset="0"/>
              </a:rPr>
              <a:t>, bool *</a:t>
            </a:r>
            <a:r>
              <a:rPr lang="en-US" sz="1200" kern="0" dirty="0" err="1">
                <a:latin typeface="Arial Narrow" panose="020B0606020202030204" pitchFamily="34" charset="0"/>
              </a:rPr>
              <a:t>pResult</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bool rollback, result;</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TxChangeCycleState</a:t>
            </a:r>
            <a:r>
              <a:rPr lang="en-US" sz="1200" kern="0" dirty="0">
                <a:latin typeface="Arial Narrow" panose="020B0606020202030204" pitchFamily="34" charset="0"/>
              </a:rPr>
              <a:t> *</a:t>
            </a:r>
            <a:r>
              <a:rPr lang="en-US" sz="1200" kern="0" dirty="0" err="1">
                <a:latin typeface="Arial Narrow" panose="020B0606020202030204" pitchFamily="34" charset="0"/>
              </a:rPr>
              <a:t>oldState</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m_state</a:t>
            </a:r>
            <a:r>
              <a:rPr lang="en-US" sz="1200" kern="0" dirty="0">
                <a:latin typeface="Arial Narrow" panose="020B0606020202030204" pitchFamily="34" charset="0"/>
              </a:rPr>
              <a:t>-&gt;</a:t>
            </a:r>
            <a:r>
              <a:rPr lang="en-US" sz="1200" kern="0" dirty="0" err="1">
                <a:latin typeface="Arial Narrow" panose="020B0606020202030204" pitchFamily="34" charset="0"/>
              </a:rPr>
              <a:t>onExit</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oldState</a:t>
            </a:r>
            <a:r>
              <a:rPr lang="en-US" sz="1200" kern="0" dirty="0">
                <a:latin typeface="Arial Narrow" panose="020B0606020202030204" pitchFamily="34" charset="0"/>
              </a:rPr>
              <a:t> = </a:t>
            </a:r>
            <a:r>
              <a:rPr lang="en-US" sz="1200" kern="0" dirty="0" err="1">
                <a:latin typeface="Arial Narrow" panose="020B0606020202030204" pitchFamily="34" charset="0"/>
              </a:rPr>
              <a:t>m_state</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m_state</a:t>
            </a:r>
            <a:r>
              <a:rPr lang="en-US" sz="1200" kern="0" dirty="0">
                <a:latin typeface="Arial Narrow" panose="020B0606020202030204" pitchFamily="34" charset="0"/>
              </a:rPr>
              <a:t> = </a:t>
            </a:r>
            <a:r>
              <a:rPr lang="en-US" sz="1200" kern="0" dirty="0" err="1">
                <a:latin typeface="Arial Narrow" panose="020B0606020202030204" pitchFamily="34" charset="0"/>
              </a:rPr>
              <a:t>newState</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TRACE_OBJ(1, BRC_TX, STR("Change cycle state from %s to %s", </a:t>
            </a:r>
            <a:r>
              <a:rPr lang="en-US" sz="1200" kern="0" dirty="0" err="1">
                <a:latin typeface="Arial Narrow" panose="020B0606020202030204" pitchFamily="34" charset="0"/>
              </a:rPr>
              <a:t>oldState</a:t>
            </a:r>
            <a:r>
              <a:rPr lang="en-US" sz="1200" kern="0" dirty="0">
                <a:latin typeface="Arial Narrow" panose="020B0606020202030204" pitchFamily="34" charset="0"/>
              </a:rPr>
              <a:t>-&gt;</a:t>
            </a:r>
            <a:r>
              <a:rPr lang="en-US" sz="1200" kern="0" dirty="0" err="1">
                <a:latin typeface="Arial Narrow" panose="020B0606020202030204" pitchFamily="34" charset="0"/>
              </a:rPr>
              <a:t>getState</a:t>
            </a:r>
            <a:r>
              <a:rPr lang="en-US" sz="1200" kern="0" dirty="0">
                <a:latin typeface="Arial Narrow" panose="020B0606020202030204" pitchFamily="34" charset="0"/>
              </a:rPr>
              <a:t>().</a:t>
            </a:r>
            <a:r>
              <a:rPr lang="en-US" sz="1200" kern="0" dirty="0" err="1">
                <a:latin typeface="Arial Narrow" panose="020B0606020202030204" pitchFamily="34" charset="0"/>
              </a:rPr>
              <a:t>toString</a:t>
            </a:r>
            <a:r>
              <a:rPr lang="en-US" sz="1200" kern="0" dirty="0">
                <a:latin typeface="Arial Narrow" panose="020B0606020202030204" pitchFamily="34" charset="0"/>
              </a:rPr>
              <a:t>().</a:t>
            </a:r>
            <a:r>
              <a:rPr lang="en-US" sz="1200" kern="0" dirty="0" err="1">
                <a:latin typeface="Arial Narrow" panose="020B0606020202030204" pitchFamily="34" charset="0"/>
              </a:rPr>
              <a:t>c_str</a:t>
            </a:r>
            <a:r>
              <a:rPr lang="en-US" sz="1200" kern="0" dirty="0">
                <a:latin typeface="Arial Narrow" panose="020B0606020202030204" pitchFamily="34" charset="0"/>
              </a:rPr>
              <a:t>(), </a:t>
            </a:r>
            <a:r>
              <a:rPr lang="en-US" sz="1200" kern="0" dirty="0" err="1">
                <a:latin typeface="Arial Narrow" panose="020B0606020202030204" pitchFamily="34" charset="0"/>
              </a:rPr>
              <a:t>newState</a:t>
            </a:r>
            <a:r>
              <a:rPr lang="en-US" sz="1200" kern="0" dirty="0">
                <a:latin typeface="Arial Narrow" panose="020B0606020202030204" pitchFamily="34" charset="0"/>
              </a:rPr>
              <a:t>-&gt;</a:t>
            </a:r>
            <a:r>
              <a:rPr lang="en-US" sz="1200" kern="0" dirty="0" err="1">
                <a:latin typeface="Arial Narrow" panose="020B0606020202030204" pitchFamily="34" charset="0"/>
              </a:rPr>
              <a:t>getState</a:t>
            </a:r>
            <a:r>
              <a:rPr lang="en-US" sz="1200" kern="0" dirty="0">
                <a:latin typeface="Arial Narrow" panose="020B0606020202030204" pitchFamily="34" charset="0"/>
              </a:rPr>
              <a:t>().</a:t>
            </a:r>
            <a:r>
              <a:rPr lang="en-US" sz="1200" kern="0" dirty="0" err="1">
                <a:latin typeface="Arial Narrow" panose="020B0606020202030204" pitchFamily="34" charset="0"/>
              </a:rPr>
              <a:t>toString</a:t>
            </a:r>
            <a:r>
              <a:rPr lang="en-US" sz="1200" kern="0" dirty="0">
                <a:latin typeface="Arial Narrow" panose="020B0606020202030204" pitchFamily="34" charset="0"/>
              </a:rPr>
              <a:t>().</a:t>
            </a:r>
            <a:r>
              <a:rPr lang="en-US" sz="1200" kern="0" dirty="0" err="1">
                <a:latin typeface="Arial Narrow" panose="020B0606020202030204" pitchFamily="34" charset="0"/>
              </a:rPr>
              <a:t>c_str</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result = </a:t>
            </a:r>
            <a:r>
              <a:rPr lang="en-US" sz="1200" kern="0" dirty="0" err="1">
                <a:latin typeface="Arial Narrow" panose="020B0606020202030204" pitchFamily="34" charset="0"/>
              </a:rPr>
              <a:t>m_state</a:t>
            </a:r>
            <a:r>
              <a:rPr lang="en-US" sz="1200" kern="0" dirty="0">
                <a:latin typeface="Arial Narrow" panose="020B0606020202030204" pitchFamily="34" charset="0"/>
              </a:rPr>
              <a:t>-&gt;</a:t>
            </a:r>
            <a:r>
              <a:rPr lang="en-US" sz="1200" kern="0" dirty="0" err="1">
                <a:latin typeface="Arial Narrow" panose="020B0606020202030204" pitchFamily="34" charset="0"/>
              </a:rPr>
              <a:t>onEnter</a:t>
            </a:r>
            <a:r>
              <a:rPr lang="en-US" sz="1200" kern="0" dirty="0">
                <a:latin typeface="Arial Narrow" panose="020B0606020202030204" pitchFamily="34" charset="0"/>
              </a:rPr>
              <a:t>(rollback);</a:t>
            </a:r>
          </a:p>
          <a:p>
            <a:pPr marL="0" indent="0">
              <a:buFont typeface="Arial" charset="0"/>
              <a:buNone/>
            </a:pPr>
            <a:r>
              <a:rPr lang="en-US" sz="1200" kern="0" dirty="0">
                <a:latin typeface="Arial Narrow" panose="020B0606020202030204" pitchFamily="34" charset="0"/>
              </a:rPr>
              <a:t>    if (</a:t>
            </a:r>
            <a:r>
              <a:rPr lang="en-US" sz="1200" kern="0" dirty="0" err="1">
                <a:latin typeface="Arial Narrow" panose="020B0606020202030204" pitchFamily="34" charset="0"/>
              </a:rPr>
              <a:t>pResult</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pResult</a:t>
            </a:r>
            <a:r>
              <a:rPr lang="en-US" sz="1200" kern="0" dirty="0">
                <a:latin typeface="Arial Narrow" panose="020B0606020202030204" pitchFamily="34" charset="0"/>
              </a:rPr>
              <a:t> = result;</a:t>
            </a:r>
          </a:p>
          <a:p>
            <a:pPr marL="0" indent="0">
              <a:buFont typeface="Arial" charset="0"/>
              <a:buNone/>
            </a:pPr>
            <a:r>
              <a:rPr lang="en-US" sz="1200" kern="0" dirty="0">
                <a:latin typeface="Arial Narrow" panose="020B0606020202030204" pitchFamily="34" charset="0"/>
              </a:rPr>
              <a:t>    }</a:t>
            </a:r>
          </a:p>
          <a:p>
            <a:pPr marL="0" indent="0">
              <a:buFont typeface="Arial" charset="0"/>
              <a:buNone/>
            </a:pPr>
            <a:r>
              <a:rPr lang="en-US" sz="1200" kern="0" dirty="0">
                <a:latin typeface="Arial Narrow" panose="020B0606020202030204" pitchFamily="34" charset="0"/>
              </a:rPr>
              <a:t>    if (rollback)</a:t>
            </a:r>
          </a:p>
          <a:p>
            <a:pPr marL="0" indent="0">
              <a:buFont typeface="Arial" charset="0"/>
              <a:buNone/>
            </a:pPr>
            <a:r>
              <a:rPr lang="en-US" sz="1200" kern="0" dirty="0">
                <a:latin typeface="Arial Narrow" panose="020B0606020202030204" pitchFamily="34" charset="0"/>
              </a:rPr>
              <a:t>    {</a:t>
            </a:r>
          </a:p>
          <a:p>
            <a:pPr marL="0" indent="0">
              <a:buFont typeface="Arial" charset="0"/>
              <a:buNone/>
            </a:pPr>
            <a:r>
              <a:rPr lang="en-US" sz="1200" kern="0" dirty="0">
                <a:latin typeface="Arial Narrow" panose="020B0606020202030204" pitchFamily="34" charset="0"/>
              </a:rPr>
              <a:t>        </a:t>
            </a:r>
            <a:r>
              <a:rPr lang="en-US" sz="1200" kern="0" dirty="0" err="1">
                <a:latin typeface="Arial Narrow" panose="020B0606020202030204" pitchFamily="34" charset="0"/>
              </a:rPr>
              <a:t>m_state</a:t>
            </a:r>
            <a:r>
              <a:rPr lang="en-US" sz="1200" kern="0" dirty="0">
                <a:latin typeface="Arial Narrow" panose="020B0606020202030204" pitchFamily="34" charset="0"/>
              </a:rPr>
              <a:t> = </a:t>
            </a:r>
            <a:r>
              <a:rPr lang="en-US" sz="1200" kern="0" dirty="0" err="1">
                <a:latin typeface="Arial Narrow" panose="020B0606020202030204" pitchFamily="34" charset="0"/>
              </a:rPr>
              <a:t>oldState</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TRACE_ERROR(STR("Fail in </a:t>
            </a:r>
            <a:r>
              <a:rPr lang="en-US" sz="1200" kern="0" dirty="0" err="1">
                <a:latin typeface="Arial Narrow" panose="020B0606020202030204" pitchFamily="34" charset="0"/>
              </a:rPr>
              <a:t>onEnter</a:t>
            </a:r>
            <a:r>
              <a:rPr lang="en-US" sz="1200" kern="0" dirty="0">
                <a:latin typeface="Arial Narrow" panose="020B0606020202030204" pitchFamily="34" charset="0"/>
              </a:rPr>
              <a:t> of %s, rollback to %s", </a:t>
            </a:r>
            <a:r>
              <a:rPr lang="en-US" sz="1200" kern="0" dirty="0" err="1">
                <a:latin typeface="Arial Narrow" panose="020B0606020202030204" pitchFamily="34" charset="0"/>
              </a:rPr>
              <a:t>newState</a:t>
            </a:r>
            <a:r>
              <a:rPr lang="en-US" sz="1200" kern="0" dirty="0">
                <a:latin typeface="Arial Narrow" panose="020B0606020202030204" pitchFamily="34" charset="0"/>
              </a:rPr>
              <a:t>-&gt;</a:t>
            </a:r>
            <a:r>
              <a:rPr lang="en-US" sz="1200" kern="0" dirty="0" err="1">
                <a:latin typeface="Arial Narrow" panose="020B0606020202030204" pitchFamily="34" charset="0"/>
              </a:rPr>
              <a:t>getState</a:t>
            </a:r>
            <a:r>
              <a:rPr lang="en-US" sz="1200" kern="0" dirty="0">
                <a:latin typeface="Arial Narrow" panose="020B0606020202030204" pitchFamily="34" charset="0"/>
              </a:rPr>
              <a:t>().</a:t>
            </a:r>
            <a:r>
              <a:rPr lang="en-US" sz="1200" kern="0" dirty="0" err="1">
                <a:latin typeface="Arial Narrow" panose="020B0606020202030204" pitchFamily="34" charset="0"/>
              </a:rPr>
              <a:t>toString</a:t>
            </a:r>
            <a:r>
              <a:rPr lang="en-US" sz="1200" kern="0" dirty="0">
                <a:latin typeface="Arial Narrow" panose="020B0606020202030204" pitchFamily="34" charset="0"/>
              </a:rPr>
              <a:t>().</a:t>
            </a:r>
            <a:r>
              <a:rPr lang="en-US" sz="1200" kern="0" dirty="0" err="1">
                <a:latin typeface="Arial Narrow" panose="020B0606020202030204" pitchFamily="34" charset="0"/>
              </a:rPr>
              <a:t>c_str</a:t>
            </a:r>
            <a:r>
              <a:rPr lang="en-US" sz="1200" kern="0" dirty="0">
                <a:latin typeface="Arial Narrow" panose="020B0606020202030204" pitchFamily="34" charset="0"/>
              </a:rPr>
              <a:t>(), </a:t>
            </a:r>
            <a:r>
              <a:rPr lang="en-US" sz="1200" kern="0" dirty="0" err="1">
                <a:latin typeface="Arial Narrow" panose="020B0606020202030204" pitchFamily="34" charset="0"/>
              </a:rPr>
              <a:t>oldState</a:t>
            </a:r>
            <a:r>
              <a:rPr lang="en-US" sz="1200" kern="0" dirty="0">
                <a:latin typeface="Arial Narrow" panose="020B0606020202030204" pitchFamily="34" charset="0"/>
              </a:rPr>
              <a:t>-&gt;</a:t>
            </a:r>
            <a:r>
              <a:rPr lang="en-US" sz="1200" kern="0" dirty="0" err="1">
                <a:latin typeface="Arial Narrow" panose="020B0606020202030204" pitchFamily="34" charset="0"/>
              </a:rPr>
              <a:t>getState</a:t>
            </a:r>
            <a:r>
              <a:rPr lang="en-US" sz="1200" kern="0" dirty="0">
                <a:latin typeface="Arial Narrow" panose="020B0606020202030204" pitchFamily="34" charset="0"/>
              </a:rPr>
              <a:t>().</a:t>
            </a:r>
            <a:r>
              <a:rPr lang="en-US" sz="1200" kern="0" dirty="0" err="1">
                <a:latin typeface="Arial Narrow" panose="020B0606020202030204" pitchFamily="34" charset="0"/>
              </a:rPr>
              <a:t>toString</a:t>
            </a:r>
            <a:r>
              <a:rPr lang="en-US" sz="1200" kern="0" dirty="0">
                <a:latin typeface="Arial Narrow" panose="020B0606020202030204" pitchFamily="34" charset="0"/>
              </a:rPr>
              <a:t>().</a:t>
            </a:r>
            <a:r>
              <a:rPr lang="en-US" sz="1200" kern="0" dirty="0" err="1">
                <a:latin typeface="Arial Narrow" panose="020B0606020202030204" pitchFamily="34" charset="0"/>
              </a:rPr>
              <a:t>c_str</a:t>
            </a:r>
            <a:r>
              <a:rPr lang="en-US" sz="1200" kern="0" dirty="0">
                <a:latin typeface="Arial Narrow" panose="020B0606020202030204" pitchFamily="34" charset="0"/>
              </a:rPr>
              <a:t>()));</a:t>
            </a:r>
          </a:p>
          <a:p>
            <a:pPr marL="0" indent="0">
              <a:buFont typeface="Arial" charset="0"/>
              <a:buNone/>
            </a:pPr>
            <a:r>
              <a:rPr lang="en-US" sz="1200" kern="0" dirty="0">
                <a:latin typeface="Arial Narrow" panose="020B0606020202030204" pitchFamily="34" charset="0"/>
              </a:rPr>
              <a:t>        return false;</a:t>
            </a:r>
          </a:p>
          <a:p>
            <a:pPr marL="0" indent="0">
              <a:buFont typeface="Arial" charset="0"/>
              <a:buNone/>
            </a:pPr>
            <a:r>
              <a:rPr lang="en-US" sz="1200" kern="0" dirty="0">
                <a:latin typeface="Arial Narrow" panose="020B0606020202030204" pitchFamily="34" charset="0"/>
              </a:rPr>
              <a:t>    }</a:t>
            </a:r>
          </a:p>
          <a:p>
            <a:pPr marL="0" indent="0">
              <a:buFont typeface="Arial" charset="0"/>
              <a:buNone/>
            </a:pPr>
            <a:r>
              <a:rPr lang="en-US" sz="1200" kern="0" dirty="0">
                <a:latin typeface="Arial Narrow" panose="020B0606020202030204" pitchFamily="34" charset="0"/>
              </a:rPr>
              <a:t>    return true;</a:t>
            </a:r>
          </a:p>
          <a:p>
            <a:pPr marL="0" indent="0">
              <a:buFont typeface="Arial" charset="0"/>
              <a:buNone/>
            </a:pPr>
            <a:r>
              <a:rPr lang="en-US" sz="1200" kern="0" dirty="0">
                <a:latin typeface="Arial Narrow" panose="020B0606020202030204" pitchFamily="34" charset="0"/>
              </a:rPr>
              <a:t>}</a:t>
            </a:r>
          </a:p>
        </p:txBody>
      </p:sp>
    </p:spTree>
    <p:extLst>
      <p:ext uri="{BB962C8B-B14F-4D97-AF65-F5344CB8AC3E}">
        <p14:creationId xmlns:p14="http://schemas.microsoft.com/office/powerpoint/2010/main" val="423359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BC290-91E9-43A7-B46B-BD61BE4C4DEB}"/>
              </a:ext>
            </a:extLst>
          </p:cNvPr>
          <p:cNvSpPr>
            <a:spLocks noGrp="1"/>
          </p:cNvSpPr>
          <p:nvPr>
            <p:ph idx="1"/>
          </p:nvPr>
        </p:nvSpPr>
        <p:spPr/>
        <p:txBody>
          <a:bodyPr/>
          <a:lstStyle/>
          <a:p>
            <a:r>
              <a:rPr lang="en-US" altLang="zh-CN" dirty="0"/>
              <a:t>HW/SW Architectural and layer</a:t>
            </a:r>
          </a:p>
          <a:p>
            <a:endParaRPr lang="en-US" altLang="zh-CN" dirty="0"/>
          </a:p>
          <a:p>
            <a:endParaRPr lang="zh-CN" altLang="en-US" dirty="0"/>
          </a:p>
        </p:txBody>
      </p:sp>
      <p:sp>
        <p:nvSpPr>
          <p:cNvPr id="3" name="Title 2">
            <a:extLst>
              <a:ext uri="{FF2B5EF4-FFF2-40B4-BE49-F238E27FC236}">
                <a16:creationId xmlns:a16="http://schemas.microsoft.com/office/drawing/2014/main" id="{0FACDE7A-28D5-4BC7-96A8-FB6A6498E9DD}"/>
              </a:ext>
            </a:extLst>
          </p:cNvPr>
          <p:cNvSpPr>
            <a:spLocks noGrp="1"/>
          </p:cNvSpPr>
          <p:nvPr>
            <p:ph type="title"/>
          </p:nvPr>
        </p:nvSpPr>
        <p:spPr/>
        <p:txBody>
          <a:bodyPr/>
          <a:lstStyle/>
          <a:p>
            <a:r>
              <a:rPr lang="sv-SE" altLang="zh-CN" dirty="0"/>
              <a:t>Overview </a:t>
            </a:r>
            <a:endParaRPr lang="zh-CN" altLang="en-US" dirty="0"/>
          </a:p>
        </p:txBody>
      </p:sp>
    </p:spTree>
    <p:extLst>
      <p:ext uri="{BB962C8B-B14F-4D97-AF65-F5344CB8AC3E}">
        <p14:creationId xmlns:p14="http://schemas.microsoft.com/office/powerpoint/2010/main" val="4064453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447800"/>
            <a:ext cx="7364413" cy="493395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7" name="Title 1"/>
          <p:cNvSpPr>
            <a:spLocks noGrp="1"/>
          </p:cNvSpPr>
          <p:nvPr>
            <p:ph type="title"/>
          </p:nvPr>
        </p:nvSpPr>
        <p:spPr>
          <a:xfrm>
            <a:off x="298164" y="239713"/>
            <a:ext cx="8163446" cy="1085850"/>
          </a:xfrm>
        </p:spPr>
        <p:txBody>
          <a:bodyPr>
            <a:normAutofit/>
          </a:bodyPr>
          <a:lstStyle/>
          <a:p>
            <a:pPr eaLnBrk="1" hangingPunct="1"/>
            <a:r>
              <a:rPr lang="sv-SE" sz="3200" dirty="0">
                <a:latin typeface="Ericsson Capital TT" pitchFamily="2" charset="0"/>
              </a:rPr>
              <a:t>Radio SW Architecture overview</a:t>
            </a:r>
            <a:endParaRPr lang="en-US" sz="3200" dirty="0">
              <a:latin typeface="Ericsson Capital TT" pitchFamily="2" charset="0"/>
            </a:endParaRPr>
          </a:p>
        </p:txBody>
      </p:sp>
      <p:sp>
        <p:nvSpPr>
          <p:cNvPr id="2" name="TextBox 1"/>
          <p:cNvSpPr txBox="1"/>
          <p:nvPr/>
        </p:nvSpPr>
        <p:spPr>
          <a:xfrm>
            <a:off x="3827928" y="6408644"/>
            <a:ext cx="5202578" cy="400110"/>
          </a:xfrm>
          <a:prstGeom prst="rect">
            <a:avLst/>
          </a:prstGeom>
          <a:noFill/>
        </p:spPr>
        <p:txBody>
          <a:bodyPr wrap="none" rtlCol="0">
            <a:spAutoFit/>
          </a:bodyPr>
          <a:lstStyle/>
          <a:p>
            <a:r>
              <a:rPr lang="en-US" dirty="0"/>
              <a:t> </a:t>
            </a:r>
            <a:r>
              <a:rPr lang="en-US" dirty="0">
                <a:hlinkClick r:id="rId4"/>
              </a:rPr>
              <a:t>Radio Application Architecture Description</a:t>
            </a:r>
            <a:endParaRPr lang="en-US" dirty="0"/>
          </a:p>
        </p:txBody>
      </p:sp>
    </p:spTree>
    <p:extLst>
      <p:ext uri="{BB962C8B-B14F-4D97-AF65-F5344CB8AC3E}">
        <p14:creationId xmlns:p14="http://schemas.microsoft.com/office/powerpoint/2010/main" val="34931268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Putting functions into change cycle states is more preferred compared to put them into FSM or helpers.</a:t>
            </a:r>
          </a:p>
          <a:p>
            <a:r>
              <a:rPr lang="en-US"/>
              <a:t>Stateless functions (i.e. functions which have no relation with change cycle states) should be put into helpers if possible.</a:t>
            </a:r>
          </a:p>
          <a:p>
            <a:r>
              <a:rPr lang="en-US"/>
              <a:t>Helpers of FSM (e.g. TxChangeCycleBasicHelper, TxChangeCycleHelper or new helpers) should depend on different services if possible.</a:t>
            </a:r>
          </a:p>
          <a:p>
            <a:r>
              <a:rPr lang="en-US"/>
              <a:t>New helper should be created if there is a group of new functions with strong cohesion is needed in the FSM.</a:t>
            </a:r>
          </a:p>
        </p:txBody>
      </p:sp>
      <p:sp>
        <p:nvSpPr>
          <p:cNvPr id="3" name="Title 2"/>
          <p:cNvSpPr>
            <a:spLocks noGrp="1"/>
          </p:cNvSpPr>
          <p:nvPr>
            <p:ph type="title"/>
          </p:nvPr>
        </p:nvSpPr>
        <p:spPr/>
        <p:txBody>
          <a:bodyPr/>
          <a:lstStyle/>
          <a:p>
            <a:r>
              <a:rPr lang="en-US"/>
              <a:t>Design suggestions</a:t>
            </a:r>
          </a:p>
        </p:txBody>
      </p:sp>
    </p:spTree>
    <p:extLst>
      <p:ext uri="{BB962C8B-B14F-4D97-AF65-F5344CB8AC3E}">
        <p14:creationId xmlns:p14="http://schemas.microsoft.com/office/powerpoint/2010/main" val="41708361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t>“</a:t>
            </a:r>
            <a:r>
              <a:rPr lang="en-US">
                <a:hlinkClick r:id="rId3"/>
              </a:rPr>
              <a:t>TX Branch Control Restructuring A1.pptx</a:t>
            </a:r>
            <a:r>
              <a:rPr lang="en-US"/>
              <a:t>”</a:t>
            </a:r>
          </a:p>
          <a:p>
            <a:r>
              <a:rPr lang="en-US"/>
              <a:t>Reason of change</a:t>
            </a:r>
          </a:p>
          <a:p>
            <a:pPr lvl="1"/>
            <a:r>
              <a:rPr lang="en-US"/>
              <a:t>The class of TxBranchCtrl is too big. (~8000 lines, 265 member functions and 80 private members)</a:t>
            </a:r>
          </a:p>
          <a:p>
            <a:pPr lvl="1"/>
            <a:endParaRPr lang="en-US"/>
          </a:p>
          <a:p>
            <a:pPr lvl="1"/>
            <a:endParaRPr lang="en-US"/>
          </a:p>
          <a:p>
            <a:pPr lvl="1"/>
            <a:endParaRPr lang="en-US"/>
          </a:p>
          <a:p>
            <a:pPr lvl="1"/>
            <a:endParaRPr lang="en-US"/>
          </a:p>
          <a:p>
            <a:pPr lvl="1"/>
            <a:endParaRPr lang="en-US"/>
          </a:p>
          <a:p>
            <a:pPr lvl="1"/>
            <a:r>
              <a:rPr lang="en-US"/>
              <a:t>Change cycle states are checked on a “need” basis via if statements. State pattern is wanted to improve code structure.</a:t>
            </a:r>
          </a:p>
        </p:txBody>
      </p:sp>
      <p:sp>
        <p:nvSpPr>
          <p:cNvPr id="3" name="Title 2"/>
          <p:cNvSpPr>
            <a:spLocks noGrp="1"/>
          </p:cNvSpPr>
          <p:nvPr>
            <p:ph type="title"/>
          </p:nvPr>
        </p:nvSpPr>
        <p:spPr/>
        <p:txBody>
          <a:bodyPr/>
          <a:lstStyle/>
          <a:p>
            <a:r>
              <a:rPr lang="en-US"/>
              <a:t>Input</a:t>
            </a:r>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230" y="3480795"/>
            <a:ext cx="4326405" cy="1471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6539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B18C36E-6890-402F-B4B7-D0EAF9F8D9EE}"/>
              </a:ext>
            </a:extLst>
          </p:cNvPr>
          <p:cNvSpPr>
            <a:spLocks noGrp="1" noChangeArrowheads="1"/>
          </p:cNvSpPr>
          <p:nvPr>
            <p:ph type="title"/>
          </p:nvPr>
        </p:nvSpPr>
        <p:spPr/>
        <p:txBody>
          <a:bodyPr/>
          <a:lstStyle/>
          <a:p>
            <a:r>
              <a:rPr lang="en-US" altLang="en-US"/>
              <a:t>RESOURCE HANDLER</a:t>
            </a:r>
          </a:p>
        </p:txBody>
      </p:sp>
      <p:sp>
        <p:nvSpPr>
          <p:cNvPr id="13315" name="Rectangle 3">
            <a:extLst>
              <a:ext uri="{FF2B5EF4-FFF2-40B4-BE49-F238E27FC236}">
                <a16:creationId xmlns:a16="http://schemas.microsoft.com/office/drawing/2014/main" id="{D39011C1-9BF2-4EC5-8FC6-4C603E644632}"/>
              </a:ext>
            </a:extLst>
          </p:cNvPr>
          <p:cNvSpPr>
            <a:spLocks noGrp="1" noChangeArrowheads="1"/>
          </p:cNvSpPr>
          <p:nvPr>
            <p:ph type="body" idx="1"/>
          </p:nvPr>
        </p:nvSpPr>
        <p:spPr>
          <a:xfrm>
            <a:off x="398462" y="1122892"/>
            <a:ext cx="8351838" cy="5015441"/>
          </a:xfrm>
        </p:spPr>
        <p:txBody>
          <a:bodyPr/>
          <a:lstStyle/>
          <a:p>
            <a:pPr>
              <a:buFont typeface="Wingdings" panose="05000000000000000000" pitchFamily="2" charset="2"/>
              <a:buNone/>
            </a:pPr>
            <a:endParaRPr lang="en-US" altLang="en-US" dirty="0"/>
          </a:p>
          <a:p>
            <a:r>
              <a:rPr lang="en-US" altLang="en-US" dirty="0"/>
              <a:t>SW location: ../app/</a:t>
            </a:r>
            <a:r>
              <a:rPr lang="en-US" altLang="en-US" dirty="0" err="1"/>
              <a:t>sw</a:t>
            </a:r>
            <a:r>
              <a:rPr lang="en-US" altLang="en-US" dirty="0"/>
              <a:t>/</a:t>
            </a:r>
            <a:r>
              <a:rPr lang="en-US" altLang="en-US" dirty="0" err="1"/>
              <a:t>tx</a:t>
            </a:r>
            <a:r>
              <a:rPr lang="en-US" altLang="en-US" dirty="0"/>
              <a:t>/</a:t>
            </a:r>
            <a:r>
              <a:rPr lang="en-US" altLang="en-US" dirty="0" err="1"/>
              <a:t>serviceControl</a:t>
            </a:r>
            <a:r>
              <a:rPr lang="en-US" altLang="en-US" dirty="0"/>
              <a:t>/</a:t>
            </a:r>
            <a:r>
              <a:rPr lang="en-US" altLang="en-US" dirty="0" err="1"/>
              <a:t>resourceHandler</a:t>
            </a:r>
            <a:endParaRPr lang="en-US" altLang="en-US" dirty="0"/>
          </a:p>
          <a:p>
            <a:r>
              <a:rPr lang="en-US" altLang="en-US" dirty="0"/>
              <a:t>There is one instance of Resource Handler per </a:t>
            </a:r>
            <a:r>
              <a:rPr lang="en-US" altLang="en-US" dirty="0" err="1"/>
              <a:t>Tx</a:t>
            </a:r>
            <a:r>
              <a:rPr lang="en-US" altLang="en-US" dirty="0"/>
              <a:t> Module </a:t>
            </a:r>
          </a:p>
          <a:p>
            <a:r>
              <a:rPr lang="en-US" altLang="en-US" dirty="0"/>
              <a:t>Passive object</a:t>
            </a:r>
          </a:p>
          <a:p>
            <a:r>
              <a:rPr lang="en-US" altLang="en-US" dirty="0"/>
              <a:t>Modeled as a shared database that can be accessed by all services/service controllers in the </a:t>
            </a:r>
            <a:r>
              <a:rPr lang="en-US" altLang="en-US" dirty="0" err="1"/>
              <a:t>Tx</a:t>
            </a:r>
            <a:r>
              <a:rPr lang="en-US" altLang="en-US" dirty="0"/>
              <a:t> Module.</a:t>
            </a:r>
          </a:p>
          <a:p>
            <a:r>
              <a:rPr lang="en-US" altLang="en-US" dirty="0"/>
              <a:t>RH is a repository of the following information:</a:t>
            </a:r>
          </a:p>
          <a:p>
            <a:pPr lvl="1">
              <a:buFont typeface="Wingdings" panose="05000000000000000000" pitchFamily="2" charset="2"/>
              <a:buAutoNum type="arabicPeriod"/>
            </a:pPr>
            <a:r>
              <a:rPr lang="en-US" altLang="en-US" dirty="0"/>
              <a:t>FBS configuration and state data</a:t>
            </a:r>
          </a:p>
          <a:p>
            <a:pPr lvl="1">
              <a:buFont typeface="Wingdings" panose="05000000000000000000" pitchFamily="2" charset="2"/>
              <a:buAutoNum type="arabicPeriod"/>
            </a:pPr>
            <a:r>
              <a:rPr lang="en-US" altLang="en-US" dirty="0"/>
              <a:t>current HW configuration and state data for </a:t>
            </a:r>
            <a:r>
              <a:rPr lang="en-US" altLang="en-US" dirty="0" err="1"/>
              <a:t>TxLo</a:t>
            </a:r>
            <a:r>
              <a:rPr lang="en-US" altLang="en-US" dirty="0"/>
              <a:t> Freq, Power Level, </a:t>
            </a:r>
            <a:r>
              <a:rPr lang="en-US" altLang="en-US" dirty="0" err="1"/>
              <a:t>TorLo</a:t>
            </a:r>
            <a:endParaRPr lang="en-US" altLang="en-US" dirty="0"/>
          </a:p>
          <a:p>
            <a:r>
              <a:rPr lang="en-US" altLang="en-US" dirty="0"/>
              <a:t>All services have access to this information. </a:t>
            </a:r>
          </a:p>
          <a:p>
            <a:r>
              <a:rPr lang="en-US" altLang="en-US" dirty="0"/>
              <a:t>Only </a:t>
            </a:r>
            <a:r>
              <a:rPr lang="en-US" altLang="en-US" dirty="0" err="1"/>
              <a:t>Tx</a:t>
            </a:r>
            <a:r>
              <a:rPr lang="en-US" altLang="en-US" dirty="0"/>
              <a:t> Branch Control can update this data</a:t>
            </a:r>
          </a:p>
          <a:p>
            <a:endParaRPr lang="en-US" altLang="en-US" dirty="0">
              <a:solidFill>
                <a:srgbClr val="FF3300"/>
              </a:solidFill>
            </a:endParaRPr>
          </a:p>
        </p:txBody>
      </p:sp>
    </p:spTree>
    <p:extLst>
      <p:ext uri="{BB962C8B-B14F-4D97-AF65-F5344CB8AC3E}">
        <p14:creationId xmlns:p14="http://schemas.microsoft.com/office/powerpoint/2010/main" val="19212649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6935B8B-F2ED-4BB4-99D9-7A5EDE3CE87E}"/>
              </a:ext>
            </a:extLst>
          </p:cNvPr>
          <p:cNvSpPr>
            <a:spLocks noGrp="1" noChangeArrowheads="1"/>
          </p:cNvSpPr>
          <p:nvPr>
            <p:ph type="title"/>
          </p:nvPr>
        </p:nvSpPr>
        <p:spPr/>
        <p:txBody>
          <a:bodyPr/>
          <a:lstStyle/>
          <a:p>
            <a:r>
              <a:rPr lang="en-US" altLang="en-US"/>
              <a:t>RESOURCE HANDLER (CONTINUED)</a:t>
            </a:r>
          </a:p>
        </p:txBody>
      </p:sp>
      <p:sp>
        <p:nvSpPr>
          <p:cNvPr id="14339" name="Rectangle 3">
            <a:extLst>
              <a:ext uri="{FF2B5EF4-FFF2-40B4-BE49-F238E27FC236}">
                <a16:creationId xmlns:a16="http://schemas.microsoft.com/office/drawing/2014/main" id="{6B8B6587-4C71-4266-B1CF-287FE0919DDA}"/>
              </a:ext>
            </a:extLst>
          </p:cNvPr>
          <p:cNvSpPr>
            <a:spLocks noGrp="1" noChangeArrowheads="1"/>
          </p:cNvSpPr>
          <p:nvPr>
            <p:ph type="body" idx="1"/>
          </p:nvPr>
        </p:nvSpPr>
        <p:spPr/>
        <p:txBody>
          <a:bodyPr/>
          <a:lstStyle/>
          <a:p>
            <a:r>
              <a:rPr lang="en-US" altLang="en-US" dirty="0"/>
              <a:t>Allocates resources upon requests from </a:t>
            </a:r>
            <a:r>
              <a:rPr lang="en-US" altLang="en-US" dirty="0" err="1"/>
              <a:t>TxBranchCtrl</a:t>
            </a:r>
            <a:r>
              <a:rPr lang="en-US" altLang="en-US" dirty="0"/>
              <a:t> (due to Set-up Requests). </a:t>
            </a:r>
          </a:p>
          <a:p>
            <a:r>
              <a:rPr lang="en-US" altLang="en-US" dirty="0"/>
              <a:t>Cleans up resources upon requests from </a:t>
            </a:r>
            <a:r>
              <a:rPr lang="en-US" altLang="en-US" dirty="0" err="1"/>
              <a:t>TxBranchCtrl</a:t>
            </a:r>
            <a:r>
              <a:rPr lang="en-US" altLang="en-US" dirty="0"/>
              <a:t> (due to Release Requests)</a:t>
            </a:r>
          </a:p>
          <a:p>
            <a:r>
              <a:rPr lang="en-US" altLang="en-US" b="1" dirty="0"/>
              <a:t>All services (except the </a:t>
            </a:r>
            <a:r>
              <a:rPr lang="en-US" altLang="en-US" b="1" dirty="0" err="1"/>
              <a:t>TxCoordinationService</a:t>
            </a:r>
            <a:r>
              <a:rPr lang="en-US" altLang="en-US" b="1" dirty="0"/>
              <a:t>) have access to RH via means of reference passed to them during initialization when dependencies are created</a:t>
            </a:r>
            <a:endParaRPr lang="en-US" altLang="en-US" dirty="0"/>
          </a:p>
        </p:txBody>
      </p:sp>
    </p:spTree>
    <p:extLst>
      <p:ext uri="{BB962C8B-B14F-4D97-AF65-F5344CB8AC3E}">
        <p14:creationId xmlns:p14="http://schemas.microsoft.com/office/powerpoint/2010/main" val="37945593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B718F27-217C-4D51-A6D6-1AF7289C2000}"/>
              </a:ext>
            </a:extLst>
          </p:cNvPr>
          <p:cNvSpPr>
            <a:spLocks noGrp="1" noChangeArrowheads="1"/>
          </p:cNvSpPr>
          <p:nvPr>
            <p:ph type="title"/>
          </p:nvPr>
        </p:nvSpPr>
        <p:spPr>
          <a:xfrm>
            <a:off x="304800" y="161925"/>
            <a:ext cx="8070850" cy="365125"/>
          </a:xfrm>
        </p:spPr>
        <p:txBody>
          <a:bodyPr>
            <a:noAutofit/>
          </a:bodyPr>
          <a:lstStyle/>
          <a:p>
            <a:r>
              <a:rPr lang="en-US" altLang="en-US" sz="2000"/>
              <a:t>RESOURCE HANDLER</a:t>
            </a:r>
          </a:p>
        </p:txBody>
      </p:sp>
      <p:graphicFrame>
        <p:nvGraphicFramePr>
          <p:cNvPr id="15363" name="Object 4">
            <a:extLst>
              <a:ext uri="{FF2B5EF4-FFF2-40B4-BE49-F238E27FC236}">
                <a16:creationId xmlns:a16="http://schemas.microsoft.com/office/drawing/2014/main" id="{3A928438-1B74-45C1-B1F6-C527A328259E}"/>
              </a:ext>
            </a:extLst>
          </p:cNvPr>
          <p:cNvGraphicFramePr>
            <a:graphicFrameLocks noChangeAspect="1"/>
          </p:cNvGraphicFramePr>
          <p:nvPr/>
        </p:nvGraphicFramePr>
        <p:xfrm>
          <a:off x="814388" y="269875"/>
          <a:ext cx="7516812" cy="6319838"/>
        </p:xfrm>
        <a:graphic>
          <a:graphicData uri="http://schemas.openxmlformats.org/presentationml/2006/ole">
            <mc:AlternateContent xmlns:mc="http://schemas.openxmlformats.org/markup-compatibility/2006">
              <mc:Choice xmlns:v="urn:schemas-microsoft-com:vml" Requires="v">
                <p:oleObj spid="_x0000_s439298" name="Visio" r:id="rId4" imgW="7516729" imgH="6319709" progId="Visio.Drawing.11">
                  <p:embed/>
                </p:oleObj>
              </mc:Choice>
              <mc:Fallback>
                <p:oleObj name="Visio" r:id="rId4" imgW="7516729" imgH="6319709" progId="Visio.Drawing.11">
                  <p:embed/>
                  <p:pic>
                    <p:nvPicPr>
                      <p:cNvPr id="15363" name="Object 4">
                        <a:extLst>
                          <a:ext uri="{FF2B5EF4-FFF2-40B4-BE49-F238E27FC236}">
                            <a16:creationId xmlns:a16="http://schemas.microsoft.com/office/drawing/2014/main" id="{3A928438-1B74-45C1-B1F6-C527A32825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8" y="269875"/>
                        <a:ext cx="7516812" cy="63198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871852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83DE241-6758-4417-90A0-9B14C6B879CF}"/>
              </a:ext>
            </a:extLst>
          </p:cNvPr>
          <p:cNvSpPr>
            <a:spLocks noGrp="1" noChangeArrowheads="1"/>
          </p:cNvSpPr>
          <p:nvPr>
            <p:ph type="title"/>
          </p:nvPr>
        </p:nvSpPr>
        <p:spPr>
          <a:xfrm>
            <a:off x="393700" y="239713"/>
            <a:ext cx="7494588" cy="623887"/>
          </a:xfrm>
        </p:spPr>
        <p:txBody>
          <a:bodyPr>
            <a:normAutofit/>
          </a:bodyPr>
          <a:lstStyle/>
          <a:p>
            <a:r>
              <a:rPr lang="en-US" altLang="en-US" sz="3200" dirty="0"/>
              <a:t>FBS DATA RECORD</a:t>
            </a:r>
          </a:p>
        </p:txBody>
      </p:sp>
      <p:sp>
        <p:nvSpPr>
          <p:cNvPr id="16387" name="Rectangle 3">
            <a:extLst>
              <a:ext uri="{FF2B5EF4-FFF2-40B4-BE49-F238E27FC236}">
                <a16:creationId xmlns:a16="http://schemas.microsoft.com/office/drawing/2014/main" id="{42919477-38ED-465F-A19E-F0B77A421FAA}"/>
              </a:ext>
            </a:extLst>
          </p:cNvPr>
          <p:cNvSpPr>
            <a:spLocks noGrp="1" noChangeArrowheads="1"/>
          </p:cNvSpPr>
          <p:nvPr>
            <p:ph type="body" idx="1"/>
          </p:nvPr>
        </p:nvSpPr>
        <p:spPr>
          <a:xfrm>
            <a:off x="304800" y="798513"/>
            <a:ext cx="8493125" cy="5373687"/>
          </a:xfrm>
        </p:spPr>
        <p:txBody>
          <a:bodyPr/>
          <a:lstStyle/>
          <a:p>
            <a:pPr>
              <a:lnSpc>
                <a:spcPct val="80000"/>
              </a:lnSpc>
            </a:pPr>
            <a:r>
              <a:rPr lang="en-US" altLang="en-US" sz="1800" dirty="0"/>
              <a:t>Resource Handler stores the following configuration data for each FBS/FB:</a:t>
            </a:r>
          </a:p>
          <a:p>
            <a:pPr lvl="1">
              <a:lnSpc>
                <a:spcPct val="80000"/>
              </a:lnSpc>
            </a:pPr>
            <a:r>
              <a:rPr lang="en-US" altLang="en-US" dirty="0"/>
              <a:t>Filter Branch list</a:t>
            </a:r>
          </a:p>
          <a:p>
            <a:pPr lvl="1">
              <a:lnSpc>
                <a:spcPct val="80000"/>
              </a:lnSpc>
            </a:pPr>
            <a:r>
              <a:rPr lang="en-US" altLang="en-US" dirty="0"/>
              <a:t>Frequency data:</a:t>
            </a:r>
          </a:p>
          <a:p>
            <a:pPr lvl="2">
              <a:lnSpc>
                <a:spcPct val="80000"/>
              </a:lnSpc>
            </a:pPr>
            <a:r>
              <a:rPr lang="en-US" altLang="en-US" dirty="0"/>
              <a:t>frequency</a:t>
            </a:r>
          </a:p>
          <a:p>
            <a:pPr lvl="2">
              <a:lnSpc>
                <a:spcPct val="80000"/>
              </a:lnSpc>
            </a:pPr>
            <a:r>
              <a:rPr lang="en-US" altLang="en-US" dirty="0" err="1"/>
              <a:t>arfcn</a:t>
            </a:r>
            <a:r>
              <a:rPr lang="en-US" altLang="en-US" dirty="0"/>
              <a:t> data</a:t>
            </a:r>
          </a:p>
          <a:p>
            <a:pPr lvl="1">
              <a:lnSpc>
                <a:spcPct val="80000"/>
              </a:lnSpc>
            </a:pPr>
            <a:r>
              <a:rPr lang="en-US" altLang="en-US" dirty="0"/>
              <a:t>Power data:</a:t>
            </a:r>
          </a:p>
          <a:p>
            <a:pPr lvl="2">
              <a:lnSpc>
                <a:spcPct val="80000"/>
              </a:lnSpc>
            </a:pPr>
            <a:r>
              <a:rPr lang="en-US" altLang="en-US" dirty="0"/>
              <a:t>carrier Power</a:t>
            </a:r>
          </a:p>
          <a:p>
            <a:pPr lvl="2">
              <a:lnSpc>
                <a:spcPct val="80000"/>
              </a:lnSpc>
            </a:pPr>
            <a:r>
              <a:rPr lang="en-US" altLang="en-US" dirty="0"/>
              <a:t>reserved Power</a:t>
            </a:r>
          </a:p>
          <a:p>
            <a:pPr lvl="1">
              <a:lnSpc>
                <a:spcPct val="80000"/>
              </a:lnSpc>
            </a:pPr>
            <a:r>
              <a:rPr lang="en-US" altLang="en-US" dirty="0"/>
              <a:t>Bandwidth data</a:t>
            </a:r>
          </a:p>
          <a:p>
            <a:pPr lvl="2">
              <a:lnSpc>
                <a:spcPct val="80000"/>
              </a:lnSpc>
            </a:pPr>
            <a:r>
              <a:rPr lang="en-US" altLang="en-US" dirty="0"/>
              <a:t>signal BW related</a:t>
            </a:r>
          </a:p>
          <a:p>
            <a:pPr lvl="1">
              <a:lnSpc>
                <a:spcPct val="80000"/>
              </a:lnSpc>
            </a:pPr>
            <a:r>
              <a:rPr lang="en-US" altLang="en-US" dirty="0"/>
              <a:t>Common data (per each entry):</a:t>
            </a:r>
          </a:p>
          <a:p>
            <a:pPr lvl="2">
              <a:lnSpc>
                <a:spcPct val="80000"/>
              </a:lnSpc>
            </a:pPr>
            <a:r>
              <a:rPr lang="en-US" altLang="en-US" dirty="0"/>
              <a:t>FBS Id or FB Id</a:t>
            </a:r>
          </a:p>
          <a:p>
            <a:pPr lvl="2">
              <a:lnSpc>
                <a:spcPct val="80000"/>
              </a:lnSpc>
            </a:pPr>
            <a:r>
              <a:rPr lang="en-US" altLang="en-US" dirty="0"/>
              <a:t>state</a:t>
            </a:r>
          </a:p>
          <a:p>
            <a:pPr lvl="2">
              <a:lnSpc>
                <a:spcPct val="80000"/>
              </a:lnSpc>
            </a:pPr>
            <a:r>
              <a:rPr lang="en-US" altLang="en-US" dirty="0"/>
              <a:t>RAT type</a:t>
            </a:r>
          </a:p>
          <a:p>
            <a:pPr lvl="2">
              <a:lnSpc>
                <a:spcPct val="80000"/>
              </a:lnSpc>
            </a:pPr>
            <a:r>
              <a:rPr lang="en-US" altLang="en-US" dirty="0"/>
              <a:t>carrier id (needed for </a:t>
            </a:r>
            <a:r>
              <a:rPr lang="en-US" altLang="en-US" dirty="0" err="1"/>
              <a:t>FreqHop</a:t>
            </a:r>
            <a:r>
              <a:rPr lang="en-US" altLang="en-US" dirty="0"/>
              <a:t>)</a:t>
            </a:r>
          </a:p>
          <a:p>
            <a:pPr lvl="2">
              <a:lnSpc>
                <a:spcPct val="80000"/>
              </a:lnSpc>
            </a:pPr>
            <a:r>
              <a:rPr lang="en-US" altLang="en-US" dirty="0"/>
              <a:t>Frequency configuration change status: changed/unchanged</a:t>
            </a:r>
          </a:p>
          <a:p>
            <a:pPr lvl="2">
              <a:lnSpc>
                <a:spcPct val="80000"/>
              </a:lnSpc>
            </a:pPr>
            <a:r>
              <a:rPr lang="en-US" altLang="en-US" dirty="0"/>
              <a:t>Power configuration change status: changed/unchanged</a:t>
            </a:r>
          </a:p>
          <a:p>
            <a:pPr lvl="2">
              <a:lnSpc>
                <a:spcPct val="80000"/>
              </a:lnSpc>
            </a:pPr>
            <a:r>
              <a:rPr lang="en-US" altLang="en-US" dirty="0"/>
              <a:t>State change status: changed/unchanged</a:t>
            </a:r>
          </a:p>
        </p:txBody>
      </p:sp>
    </p:spTree>
    <p:extLst>
      <p:ext uri="{BB962C8B-B14F-4D97-AF65-F5344CB8AC3E}">
        <p14:creationId xmlns:p14="http://schemas.microsoft.com/office/powerpoint/2010/main" val="42130283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6E0F2F3-C890-4666-AC29-AB7FB22AD6B9}"/>
              </a:ext>
            </a:extLst>
          </p:cNvPr>
          <p:cNvSpPr>
            <a:spLocks noGrp="1" noChangeArrowheads="1"/>
          </p:cNvSpPr>
          <p:nvPr>
            <p:ph type="title"/>
          </p:nvPr>
        </p:nvSpPr>
        <p:spPr/>
        <p:txBody>
          <a:bodyPr>
            <a:normAutofit fontScale="90000"/>
          </a:bodyPr>
          <a:lstStyle/>
          <a:p>
            <a:r>
              <a:rPr lang="en-US" altLang="en-US"/>
              <a:t>FBS/FB STATE TRANSITIONS</a:t>
            </a:r>
          </a:p>
        </p:txBody>
      </p:sp>
      <p:sp>
        <p:nvSpPr>
          <p:cNvPr id="17411" name="Rectangle 47">
            <a:extLst>
              <a:ext uri="{FF2B5EF4-FFF2-40B4-BE49-F238E27FC236}">
                <a16:creationId xmlns:a16="http://schemas.microsoft.com/office/drawing/2014/main" id="{9C0FE0DC-D4F6-4317-B98B-87651BADF878}"/>
              </a:ext>
            </a:extLst>
          </p:cNvPr>
          <p:cNvSpPr>
            <a:spLocks noGrp="1" noChangeArrowheads="1"/>
          </p:cNvSpPr>
          <p:nvPr>
            <p:ph type="body" sz="half" idx="2"/>
          </p:nvPr>
        </p:nvSpPr>
        <p:spPr>
          <a:xfrm>
            <a:off x="304800" y="4875213"/>
            <a:ext cx="8064500" cy="1296987"/>
          </a:xfrm>
        </p:spPr>
        <p:txBody>
          <a:bodyPr/>
          <a:lstStyle/>
          <a:p>
            <a:pPr>
              <a:lnSpc>
                <a:spcPct val="90000"/>
              </a:lnSpc>
            </a:pPr>
            <a:r>
              <a:rPr lang="en-US" altLang="en-US" sz="1800"/>
              <a:t>Similar to current carrier states and their transitions</a:t>
            </a:r>
          </a:p>
          <a:p>
            <a:pPr>
              <a:lnSpc>
                <a:spcPct val="90000"/>
              </a:lnSpc>
            </a:pPr>
            <a:r>
              <a:rPr lang="en-US" altLang="en-US" sz="1800"/>
              <a:t>FBS state is updated according to the event received as per the state transition diagram above</a:t>
            </a:r>
          </a:p>
          <a:p>
            <a:pPr>
              <a:lnSpc>
                <a:spcPct val="90000"/>
              </a:lnSpc>
            </a:pPr>
            <a:r>
              <a:rPr lang="en-US" altLang="en-US" sz="1800"/>
              <a:t>Filter Branch (FB) inherits its state from its parent FBS</a:t>
            </a:r>
          </a:p>
        </p:txBody>
      </p:sp>
      <p:sp>
        <p:nvSpPr>
          <p:cNvPr id="17412" name="Oval 3">
            <a:extLst>
              <a:ext uri="{FF2B5EF4-FFF2-40B4-BE49-F238E27FC236}">
                <a16:creationId xmlns:a16="http://schemas.microsoft.com/office/drawing/2014/main" id="{8E768B7A-5B52-43D5-8473-262A0C5CE4BC}"/>
              </a:ext>
            </a:extLst>
          </p:cNvPr>
          <p:cNvSpPr>
            <a:spLocks noChangeArrowheads="1"/>
          </p:cNvSpPr>
          <p:nvPr/>
        </p:nvSpPr>
        <p:spPr bwMode="auto">
          <a:xfrm>
            <a:off x="2638425" y="1874838"/>
            <a:ext cx="790575" cy="88265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
        <p:nvSpPr>
          <p:cNvPr id="17413" name="Text Box 4">
            <a:extLst>
              <a:ext uri="{FF2B5EF4-FFF2-40B4-BE49-F238E27FC236}">
                <a16:creationId xmlns:a16="http://schemas.microsoft.com/office/drawing/2014/main" id="{C377F2EE-F765-489E-9042-5B0859FAAB77}"/>
              </a:ext>
            </a:extLst>
          </p:cNvPr>
          <p:cNvSpPr txBox="1">
            <a:spLocks noChangeArrowheads="1"/>
          </p:cNvSpPr>
          <p:nvPr/>
        </p:nvSpPr>
        <p:spPr bwMode="auto">
          <a:xfrm>
            <a:off x="2760663" y="2144713"/>
            <a:ext cx="555625" cy="2746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setup</a:t>
            </a:r>
          </a:p>
        </p:txBody>
      </p:sp>
      <p:grpSp>
        <p:nvGrpSpPr>
          <p:cNvPr id="17414" name="Group 5">
            <a:extLst>
              <a:ext uri="{FF2B5EF4-FFF2-40B4-BE49-F238E27FC236}">
                <a16:creationId xmlns:a16="http://schemas.microsoft.com/office/drawing/2014/main" id="{1CD96413-0B42-49D4-A4D1-21E4148DCFEB}"/>
              </a:ext>
            </a:extLst>
          </p:cNvPr>
          <p:cNvGrpSpPr>
            <a:grpSpLocks/>
          </p:cNvGrpSpPr>
          <p:nvPr/>
        </p:nvGrpSpPr>
        <p:grpSpPr bwMode="auto">
          <a:xfrm>
            <a:off x="4006850" y="3563938"/>
            <a:ext cx="965200" cy="882650"/>
            <a:chOff x="1066" y="1713"/>
            <a:chExt cx="498" cy="556"/>
          </a:xfrm>
        </p:grpSpPr>
        <p:sp>
          <p:nvSpPr>
            <p:cNvPr id="17446" name="Oval 6">
              <a:extLst>
                <a:ext uri="{FF2B5EF4-FFF2-40B4-BE49-F238E27FC236}">
                  <a16:creationId xmlns:a16="http://schemas.microsoft.com/office/drawing/2014/main" id="{B251E931-2168-469C-9103-A555659D5DCF}"/>
                </a:ext>
              </a:extLst>
            </p:cNvPr>
            <p:cNvSpPr>
              <a:spLocks noChangeArrowheads="1"/>
            </p:cNvSpPr>
            <p:nvPr/>
          </p:nvSpPr>
          <p:spPr bwMode="auto">
            <a:xfrm>
              <a:off x="1066" y="1713"/>
              <a:ext cx="498" cy="55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
          <p:nvSpPr>
            <p:cNvPr id="17447" name="Text Box 7">
              <a:extLst>
                <a:ext uri="{FF2B5EF4-FFF2-40B4-BE49-F238E27FC236}">
                  <a16:creationId xmlns:a16="http://schemas.microsoft.com/office/drawing/2014/main" id="{AFE0D9EF-0A35-4D13-9CD0-463A6D1742E8}"/>
                </a:ext>
              </a:extLst>
            </p:cNvPr>
            <p:cNvSpPr txBox="1">
              <a:spLocks noChangeArrowheads="1"/>
            </p:cNvSpPr>
            <p:nvPr/>
          </p:nvSpPr>
          <p:spPr bwMode="auto">
            <a:xfrm>
              <a:off x="1128" y="1905"/>
              <a:ext cx="386" cy="17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disabled</a:t>
              </a:r>
            </a:p>
          </p:txBody>
        </p:sp>
      </p:grpSp>
      <p:sp>
        <p:nvSpPr>
          <p:cNvPr id="17415" name="Oval 8">
            <a:extLst>
              <a:ext uri="{FF2B5EF4-FFF2-40B4-BE49-F238E27FC236}">
                <a16:creationId xmlns:a16="http://schemas.microsoft.com/office/drawing/2014/main" id="{B2BE4D97-83B8-4F88-A02F-053AD9468826}"/>
              </a:ext>
            </a:extLst>
          </p:cNvPr>
          <p:cNvSpPr>
            <a:spLocks noChangeArrowheads="1"/>
          </p:cNvSpPr>
          <p:nvPr/>
        </p:nvSpPr>
        <p:spPr bwMode="auto">
          <a:xfrm>
            <a:off x="5970588" y="1874838"/>
            <a:ext cx="982662" cy="88265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
        <p:nvSpPr>
          <p:cNvPr id="17416" name="Text Box 9">
            <a:extLst>
              <a:ext uri="{FF2B5EF4-FFF2-40B4-BE49-F238E27FC236}">
                <a16:creationId xmlns:a16="http://schemas.microsoft.com/office/drawing/2014/main" id="{B2F4BD1E-541E-4A63-BEFF-2556EB02A8EB}"/>
              </a:ext>
            </a:extLst>
          </p:cNvPr>
          <p:cNvSpPr txBox="1">
            <a:spLocks noChangeArrowheads="1"/>
          </p:cNvSpPr>
          <p:nvPr/>
        </p:nvSpPr>
        <p:spPr bwMode="auto">
          <a:xfrm>
            <a:off x="5980113" y="2084388"/>
            <a:ext cx="965200" cy="27463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releasing</a:t>
            </a:r>
          </a:p>
        </p:txBody>
      </p:sp>
      <p:grpSp>
        <p:nvGrpSpPr>
          <p:cNvPr id="17417" name="Group 10">
            <a:extLst>
              <a:ext uri="{FF2B5EF4-FFF2-40B4-BE49-F238E27FC236}">
                <a16:creationId xmlns:a16="http://schemas.microsoft.com/office/drawing/2014/main" id="{225D8075-26A9-4AFF-B2A0-225254BD15F0}"/>
              </a:ext>
            </a:extLst>
          </p:cNvPr>
          <p:cNvGrpSpPr>
            <a:grpSpLocks/>
          </p:cNvGrpSpPr>
          <p:nvPr/>
        </p:nvGrpSpPr>
        <p:grpSpPr bwMode="auto">
          <a:xfrm>
            <a:off x="4084638" y="1874838"/>
            <a:ext cx="893762" cy="882650"/>
            <a:chOff x="1066" y="1713"/>
            <a:chExt cx="507" cy="556"/>
          </a:xfrm>
        </p:grpSpPr>
        <p:sp>
          <p:nvSpPr>
            <p:cNvPr id="17444" name="Oval 11">
              <a:extLst>
                <a:ext uri="{FF2B5EF4-FFF2-40B4-BE49-F238E27FC236}">
                  <a16:creationId xmlns:a16="http://schemas.microsoft.com/office/drawing/2014/main" id="{A95D1380-AFDB-45AF-8FA9-BF86C43D6CD3}"/>
                </a:ext>
              </a:extLst>
            </p:cNvPr>
            <p:cNvSpPr>
              <a:spLocks noChangeArrowheads="1"/>
            </p:cNvSpPr>
            <p:nvPr/>
          </p:nvSpPr>
          <p:spPr bwMode="auto">
            <a:xfrm>
              <a:off x="1066" y="1713"/>
              <a:ext cx="498" cy="55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
          <p:nvSpPr>
            <p:cNvPr id="17445" name="Text Box 12">
              <a:extLst>
                <a:ext uri="{FF2B5EF4-FFF2-40B4-BE49-F238E27FC236}">
                  <a16:creationId xmlns:a16="http://schemas.microsoft.com/office/drawing/2014/main" id="{EC8909B7-3B54-4859-BC86-2FF26340D63B}"/>
                </a:ext>
              </a:extLst>
            </p:cNvPr>
            <p:cNvSpPr txBox="1">
              <a:spLocks noChangeArrowheads="1"/>
            </p:cNvSpPr>
            <p:nvPr/>
          </p:nvSpPr>
          <p:spPr bwMode="auto">
            <a:xfrm>
              <a:off x="1074" y="1905"/>
              <a:ext cx="499" cy="17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enabled</a:t>
              </a:r>
            </a:p>
          </p:txBody>
        </p:sp>
      </p:grpSp>
      <p:sp>
        <p:nvSpPr>
          <p:cNvPr id="17418" name="Line 13">
            <a:extLst>
              <a:ext uri="{FF2B5EF4-FFF2-40B4-BE49-F238E27FC236}">
                <a16:creationId xmlns:a16="http://schemas.microsoft.com/office/drawing/2014/main" id="{E1D1E97F-BD79-4339-AFB4-7872C3401B10}"/>
              </a:ext>
            </a:extLst>
          </p:cNvPr>
          <p:cNvSpPr>
            <a:spLocks noChangeShapeType="1"/>
          </p:cNvSpPr>
          <p:nvPr/>
        </p:nvSpPr>
        <p:spPr bwMode="auto">
          <a:xfrm>
            <a:off x="3424238" y="2316163"/>
            <a:ext cx="644525"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9" name="Text Box 14">
            <a:extLst>
              <a:ext uri="{FF2B5EF4-FFF2-40B4-BE49-F238E27FC236}">
                <a16:creationId xmlns:a16="http://schemas.microsoft.com/office/drawing/2014/main" id="{86859E8E-08B0-42A6-977A-3A236395829A}"/>
              </a:ext>
            </a:extLst>
          </p:cNvPr>
          <p:cNvSpPr txBox="1">
            <a:spLocks noChangeArrowheads="1"/>
          </p:cNvSpPr>
          <p:nvPr/>
        </p:nvSpPr>
        <p:spPr bwMode="auto">
          <a:xfrm>
            <a:off x="3386138" y="2062163"/>
            <a:ext cx="722312" cy="6397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carrier </a:t>
            </a:r>
          </a:p>
          <a:p>
            <a:pPr eaLnBrk="1" hangingPunct="1"/>
            <a:r>
              <a:rPr lang="en-US" altLang="en-US" sz="1200"/>
              <a:t>enabled</a:t>
            </a:r>
          </a:p>
          <a:p>
            <a:pPr eaLnBrk="1" hangingPunct="1"/>
            <a:r>
              <a:rPr lang="en-US" altLang="en-US" sz="1200"/>
              <a:t>event</a:t>
            </a:r>
          </a:p>
        </p:txBody>
      </p:sp>
      <p:sp>
        <p:nvSpPr>
          <p:cNvPr id="17420" name="Line 15">
            <a:extLst>
              <a:ext uri="{FF2B5EF4-FFF2-40B4-BE49-F238E27FC236}">
                <a16:creationId xmlns:a16="http://schemas.microsoft.com/office/drawing/2014/main" id="{D7E6DB76-0886-4F3F-9D85-318C38893198}"/>
              </a:ext>
            </a:extLst>
          </p:cNvPr>
          <p:cNvSpPr>
            <a:spLocks noChangeShapeType="1"/>
          </p:cNvSpPr>
          <p:nvPr/>
        </p:nvSpPr>
        <p:spPr bwMode="auto">
          <a:xfrm>
            <a:off x="4670425" y="2743200"/>
            <a:ext cx="0" cy="85090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1" name="Text Box 16">
            <a:extLst>
              <a:ext uri="{FF2B5EF4-FFF2-40B4-BE49-F238E27FC236}">
                <a16:creationId xmlns:a16="http://schemas.microsoft.com/office/drawing/2014/main" id="{7106EFC1-05B1-49F2-8A4F-E6BC9BDC6196}"/>
              </a:ext>
            </a:extLst>
          </p:cNvPr>
          <p:cNvSpPr txBox="1">
            <a:spLocks noChangeArrowheads="1"/>
          </p:cNvSpPr>
          <p:nvPr/>
        </p:nvSpPr>
        <p:spPr bwMode="auto">
          <a:xfrm>
            <a:off x="5065713" y="2057400"/>
            <a:ext cx="765175" cy="6397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a:t>
            </a:r>
          </a:p>
          <a:p>
            <a:pPr algn="l" eaLnBrk="1" hangingPunct="1"/>
            <a:r>
              <a:rPr lang="en-US" altLang="en-US" sz="1200"/>
              <a:t>released</a:t>
            </a:r>
          </a:p>
          <a:p>
            <a:pPr algn="l" eaLnBrk="1" hangingPunct="1"/>
            <a:r>
              <a:rPr lang="en-US" altLang="en-US" sz="1200"/>
              <a:t>event</a:t>
            </a:r>
          </a:p>
        </p:txBody>
      </p:sp>
      <p:sp>
        <p:nvSpPr>
          <p:cNvPr id="17422" name="Line 17">
            <a:extLst>
              <a:ext uri="{FF2B5EF4-FFF2-40B4-BE49-F238E27FC236}">
                <a16:creationId xmlns:a16="http://schemas.microsoft.com/office/drawing/2014/main" id="{E96E4BE8-BC01-424B-84AE-2BCBA886D9BD}"/>
              </a:ext>
            </a:extLst>
          </p:cNvPr>
          <p:cNvSpPr>
            <a:spLocks noChangeShapeType="1"/>
          </p:cNvSpPr>
          <p:nvPr/>
        </p:nvSpPr>
        <p:spPr bwMode="auto">
          <a:xfrm>
            <a:off x="4962525" y="2316163"/>
            <a:ext cx="1006475"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3" name="Text Box 18">
            <a:extLst>
              <a:ext uri="{FF2B5EF4-FFF2-40B4-BE49-F238E27FC236}">
                <a16:creationId xmlns:a16="http://schemas.microsoft.com/office/drawing/2014/main" id="{26D8ECC6-623C-45EE-B03F-A1272E7CECF4}"/>
              </a:ext>
            </a:extLst>
          </p:cNvPr>
          <p:cNvSpPr txBox="1">
            <a:spLocks noChangeArrowheads="1"/>
          </p:cNvSpPr>
          <p:nvPr/>
        </p:nvSpPr>
        <p:spPr bwMode="auto">
          <a:xfrm>
            <a:off x="4656138" y="2868613"/>
            <a:ext cx="747712" cy="6397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a:t>
            </a:r>
          </a:p>
          <a:p>
            <a:pPr algn="l" eaLnBrk="1" hangingPunct="1"/>
            <a:r>
              <a:rPr lang="en-US" altLang="en-US" sz="1200"/>
              <a:t>disabled</a:t>
            </a:r>
          </a:p>
          <a:p>
            <a:pPr algn="l" eaLnBrk="1" hangingPunct="1"/>
            <a:r>
              <a:rPr lang="en-US" altLang="en-US" sz="1200"/>
              <a:t>event</a:t>
            </a:r>
          </a:p>
        </p:txBody>
      </p:sp>
      <p:grpSp>
        <p:nvGrpSpPr>
          <p:cNvPr id="17424" name="Group 19">
            <a:extLst>
              <a:ext uri="{FF2B5EF4-FFF2-40B4-BE49-F238E27FC236}">
                <a16:creationId xmlns:a16="http://schemas.microsoft.com/office/drawing/2014/main" id="{D9B76A06-97A4-4293-B4E8-5B30027FF690}"/>
              </a:ext>
            </a:extLst>
          </p:cNvPr>
          <p:cNvGrpSpPr>
            <a:grpSpLocks/>
          </p:cNvGrpSpPr>
          <p:nvPr/>
        </p:nvGrpSpPr>
        <p:grpSpPr bwMode="auto">
          <a:xfrm>
            <a:off x="917575" y="1874838"/>
            <a:ext cx="987425" cy="882650"/>
            <a:chOff x="1066" y="1713"/>
            <a:chExt cx="509" cy="556"/>
          </a:xfrm>
        </p:grpSpPr>
        <p:sp>
          <p:nvSpPr>
            <p:cNvPr id="17442" name="Oval 20">
              <a:extLst>
                <a:ext uri="{FF2B5EF4-FFF2-40B4-BE49-F238E27FC236}">
                  <a16:creationId xmlns:a16="http://schemas.microsoft.com/office/drawing/2014/main" id="{AABCEA64-145E-455B-9EC5-ED659FA064FB}"/>
                </a:ext>
              </a:extLst>
            </p:cNvPr>
            <p:cNvSpPr>
              <a:spLocks noChangeArrowheads="1"/>
            </p:cNvSpPr>
            <p:nvPr/>
          </p:nvSpPr>
          <p:spPr bwMode="auto">
            <a:xfrm>
              <a:off x="1066" y="1713"/>
              <a:ext cx="498" cy="556"/>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en-US" altLang="en-US"/>
            </a:p>
          </p:txBody>
        </p:sp>
        <p:sp>
          <p:nvSpPr>
            <p:cNvPr id="17443" name="Text Box 21">
              <a:extLst>
                <a:ext uri="{FF2B5EF4-FFF2-40B4-BE49-F238E27FC236}">
                  <a16:creationId xmlns:a16="http://schemas.microsoft.com/office/drawing/2014/main" id="{53EC1497-72FE-4C9D-B856-4C50A8744AA9}"/>
                </a:ext>
              </a:extLst>
            </p:cNvPr>
            <p:cNvSpPr txBox="1">
              <a:spLocks noChangeArrowheads="1"/>
            </p:cNvSpPr>
            <p:nvPr/>
          </p:nvSpPr>
          <p:spPr bwMode="auto">
            <a:xfrm>
              <a:off x="1082" y="1905"/>
              <a:ext cx="493" cy="17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unallocated</a:t>
              </a:r>
            </a:p>
          </p:txBody>
        </p:sp>
      </p:grpSp>
      <p:sp>
        <p:nvSpPr>
          <p:cNvPr id="17425" name="Line 22">
            <a:extLst>
              <a:ext uri="{FF2B5EF4-FFF2-40B4-BE49-F238E27FC236}">
                <a16:creationId xmlns:a16="http://schemas.microsoft.com/office/drawing/2014/main" id="{7CFBC171-EACA-455B-A460-CE994DA17A07}"/>
              </a:ext>
            </a:extLst>
          </p:cNvPr>
          <p:cNvSpPr>
            <a:spLocks noChangeShapeType="1"/>
          </p:cNvSpPr>
          <p:nvPr/>
        </p:nvSpPr>
        <p:spPr bwMode="auto">
          <a:xfrm>
            <a:off x="1906588" y="2316163"/>
            <a:ext cx="731837" cy="0"/>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6" name="Text Box 23">
            <a:extLst>
              <a:ext uri="{FF2B5EF4-FFF2-40B4-BE49-F238E27FC236}">
                <a16:creationId xmlns:a16="http://schemas.microsoft.com/office/drawing/2014/main" id="{F42B7FF4-3DB5-4730-97D1-234A66A068FE}"/>
              </a:ext>
            </a:extLst>
          </p:cNvPr>
          <p:cNvSpPr txBox="1">
            <a:spLocks noChangeArrowheads="1"/>
          </p:cNvSpPr>
          <p:nvPr/>
        </p:nvSpPr>
        <p:spPr bwMode="auto">
          <a:xfrm>
            <a:off x="1906588" y="2057400"/>
            <a:ext cx="614362" cy="6397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carrier</a:t>
            </a:r>
          </a:p>
          <a:p>
            <a:pPr eaLnBrk="1" hangingPunct="1"/>
            <a:r>
              <a:rPr lang="en-US" altLang="en-US" sz="1200"/>
              <a:t>setup</a:t>
            </a:r>
          </a:p>
          <a:p>
            <a:pPr eaLnBrk="1" hangingPunct="1"/>
            <a:r>
              <a:rPr lang="en-US" altLang="en-US" sz="1200"/>
              <a:t>event</a:t>
            </a:r>
          </a:p>
        </p:txBody>
      </p:sp>
      <p:sp>
        <p:nvSpPr>
          <p:cNvPr id="17427" name="Line 24">
            <a:extLst>
              <a:ext uri="{FF2B5EF4-FFF2-40B4-BE49-F238E27FC236}">
                <a16:creationId xmlns:a16="http://schemas.microsoft.com/office/drawing/2014/main" id="{6F5A39EC-B33C-4D0C-A39B-B643BADF6F04}"/>
              </a:ext>
            </a:extLst>
          </p:cNvPr>
          <p:cNvSpPr>
            <a:spLocks noChangeShapeType="1"/>
          </p:cNvSpPr>
          <p:nvPr/>
        </p:nvSpPr>
        <p:spPr bwMode="auto">
          <a:xfrm>
            <a:off x="4378325" y="2755900"/>
            <a:ext cx="0" cy="806450"/>
          </a:xfrm>
          <a:prstGeom prst="line">
            <a:avLst/>
          </a:prstGeom>
          <a:noFill/>
          <a:ln w="9525">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8" name="Freeform 26">
            <a:extLst>
              <a:ext uri="{FF2B5EF4-FFF2-40B4-BE49-F238E27FC236}">
                <a16:creationId xmlns:a16="http://schemas.microsoft.com/office/drawing/2014/main" id="{8E794DC5-D012-4796-9BE4-38394C727893}"/>
              </a:ext>
            </a:extLst>
          </p:cNvPr>
          <p:cNvSpPr>
            <a:spLocks/>
          </p:cNvSpPr>
          <p:nvPr/>
        </p:nvSpPr>
        <p:spPr bwMode="auto">
          <a:xfrm>
            <a:off x="4994275" y="3803650"/>
            <a:ext cx="525463" cy="474663"/>
          </a:xfrm>
          <a:custGeom>
            <a:avLst/>
            <a:gdLst>
              <a:gd name="T0" fmla="*/ 16364 w 578"/>
              <a:gd name="T1" fmla="*/ 93091 h 464"/>
              <a:gd name="T2" fmla="*/ 415461 w 578"/>
              <a:gd name="T3" fmla="*/ 56264 h 464"/>
              <a:gd name="T4" fmla="*/ 456371 w 578"/>
              <a:gd name="T5" fmla="*/ 430675 h 464"/>
              <a:gd name="T6" fmla="*/ 0 w 578"/>
              <a:gd name="T7" fmla="*/ 31814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464">
                <a:moveTo>
                  <a:pt x="18" y="91"/>
                </a:moveTo>
                <a:cubicBezTo>
                  <a:pt x="197" y="45"/>
                  <a:pt x="376" y="0"/>
                  <a:pt x="457" y="55"/>
                </a:cubicBezTo>
                <a:cubicBezTo>
                  <a:pt x="538" y="110"/>
                  <a:pt x="578" y="378"/>
                  <a:pt x="502" y="421"/>
                </a:cubicBezTo>
                <a:cubicBezTo>
                  <a:pt x="426" y="464"/>
                  <a:pt x="213" y="387"/>
                  <a:pt x="0" y="311"/>
                </a:cubicBezTo>
              </a:path>
            </a:pathLst>
          </a:custGeom>
          <a:noFill/>
          <a:ln w="9525" cap="flat" cmpd="sng">
            <a:solidFill>
              <a:schemeClr val="tx2"/>
            </a:solidFill>
            <a:prstDash val="solid"/>
            <a:round/>
            <a:headEnd type="triangl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Freeform 29">
            <a:extLst>
              <a:ext uri="{FF2B5EF4-FFF2-40B4-BE49-F238E27FC236}">
                <a16:creationId xmlns:a16="http://schemas.microsoft.com/office/drawing/2014/main" id="{63D4DEEF-6E60-4F54-8FC3-5C818FEF7B53}"/>
              </a:ext>
            </a:extLst>
          </p:cNvPr>
          <p:cNvSpPr>
            <a:spLocks/>
          </p:cNvSpPr>
          <p:nvPr/>
        </p:nvSpPr>
        <p:spPr bwMode="auto">
          <a:xfrm rot="-3435120">
            <a:off x="4740275" y="1622425"/>
            <a:ext cx="525463" cy="474663"/>
          </a:xfrm>
          <a:custGeom>
            <a:avLst/>
            <a:gdLst>
              <a:gd name="T0" fmla="*/ 16364 w 578"/>
              <a:gd name="T1" fmla="*/ 93091 h 464"/>
              <a:gd name="T2" fmla="*/ 415461 w 578"/>
              <a:gd name="T3" fmla="*/ 56264 h 464"/>
              <a:gd name="T4" fmla="*/ 456371 w 578"/>
              <a:gd name="T5" fmla="*/ 430675 h 464"/>
              <a:gd name="T6" fmla="*/ 0 w 578"/>
              <a:gd name="T7" fmla="*/ 31814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464">
                <a:moveTo>
                  <a:pt x="18" y="91"/>
                </a:moveTo>
                <a:cubicBezTo>
                  <a:pt x="197" y="45"/>
                  <a:pt x="376" y="0"/>
                  <a:pt x="457" y="55"/>
                </a:cubicBezTo>
                <a:cubicBezTo>
                  <a:pt x="538" y="110"/>
                  <a:pt x="578" y="378"/>
                  <a:pt x="502" y="421"/>
                </a:cubicBezTo>
                <a:cubicBezTo>
                  <a:pt x="426" y="464"/>
                  <a:pt x="213" y="387"/>
                  <a:pt x="0" y="311"/>
                </a:cubicBezTo>
              </a:path>
            </a:pathLst>
          </a:custGeom>
          <a:noFill/>
          <a:ln w="9525" cap="flat" cmpd="sng">
            <a:solidFill>
              <a:schemeClr val="tx2"/>
            </a:solidFill>
            <a:prstDash val="solid"/>
            <a:round/>
            <a:headEnd type="triangl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0" name="Text Box 30">
            <a:extLst>
              <a:ext uri="{FF2B5EF4-FFF2-40B4-BE49-F238E27FC236}">
                <a16:creationId xmlns:a16="http://schemas.microsoft.com/office/drawing/2014/main" id="{BC64D09B-7962-4704-8347-5776FC0780EA}"/>
              </a:ext>
            </a:extLst>
          </p:cNvPr>
          <p:cNvSpPr txBox="1">
            <a:spLocks noChangeArrowheads="1"/>
          </p:cNvSpPr>
          <p:nvPr/>
        </p:nvSpPr>
        <p:spPr bwMode="auto">
          <a:xfrm>
            <a:off x="5038725" y="1420813"/>
            <a:ext cx="1347788"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frequency modify event</a:t>
            </a:r>
          </a:p>
        </p:txBody>
      </p:sp>
      <p:sp>
        <p:nvSpPr>
          <p:cNvPr id="17431" name="Freeform 31">
            <a:extLst>
              <a:ext uri="{FF2B5EF4-FFF2-40B4-BE49-F238E27FC236}">
                <a16:creationId xmlns:a16="http://schemas.microsoft.com/office/drawing/2014/main" id="{F912C8CA-E150-4D3A-8791-29B53B72E821}"/>
              </a:ext>
            </a:extLst>
          </p:cNvPr>
          <p:cNvSpPr>
            <a:spLocks/>
          </p:cNvSpPr>
          <p:nvPr/>
        </p:nvSpPr>
        <p:spPr bwMode="auto">
          <a:xfrm rot="2881470" flipH="1">
            <a:off x="3771900" y="1565275"/>
            <a:ext cx="525463" cy="474663"/>
          </a:xfrm>
          <a:custGeom>
            <a:avLst/>
            <a:gdLst>
              <a:gd name="T0" fmla="*/ 16364 w 578"/>
              <a:gd name="T1" fmla="*/ 93091 h 464"/>
              <a:gd name="T2" fmla="*/ 415461 w 578"/>
              <a:gd name="T3" fmla="*/ 56264 h 464"/>
              <a:gd name="T4" fmla="*/ 456371 w 578"/>
              <a:gd name="T5" fmla="*/ 430675 h 464"/>
              <a:gd name="T6" fmla="*/ 0 w 578"/>
              <a:gd name="T7" fmla="*/ 31814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464">
                <a:moveTo>
                  <a:pt x="18" y="91"/>
                </a:moveTo>
                <a:cubicBezTo>
                  <a:pt x="197" y="45"/>
                  <a:pt x="376" y="0"/>
                  <a:pt x="457" y="55"/>
                </a:cubicBezTo>
                <a:cubicBezTo>
                  <a:pt x="538" y="110"/>
                  <a:pt x="578" y="378"/>
                  <a:pt x="502" y="421"/>
                </a:cubicBezTo>
                <a:cubicBezTo>
                  <a:pt x="426" y="464"/>
                  <a:pt x="213" y="387"/>
                  <a:pt x="0" y="311"/>
                </a:cubicBezTo>
              </a:path>
            </a:pathLst>
          </a:custGeom>
          <a:noFill/>
          <a:ln w="9525" cap="flat" cmpd="sng">
            <a:solidFill>
              <a:schemeClr val="tx2"/>
            </a:solidFill>
            <a:prstDash val="solid"/>
            <a:round/>
            <a:headEnd type="triangl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2" name="Text Box 32">
            <a:extLst>
              <a:ext uri="{FF2B5EF4-FFF2-40B4-BE49-F238E27FC236}">
                <a16:creationId xmlns:a16="http://schemas.microsoft.com/office/drawing/2014/main" id="{4F1CEFAE-7075-4784-B26A-B30B392D9D45}"/>
              </a:ext>
            </a:extLst>
          </p:cNvPr>
          <p:cNvSpPr txBox="1">
            <a:spLocks noChangeArrowheads="1"/>
          </p:cNvSpPr>
          <p:nvPr/>
        </p:nvSpPr>
        <p:spPr bwMode="auto">
          <a:xfrm>
            <a:off x="3444875" y="1158875"/>
            <a:ext cx="127476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power modify event</a:t>
            </a:r>
          </a:p>
        </p:txBody>
      </p:sp>
      <p:sp>
        <p:nvSpPr>
          <p:cNvPr id="17433" name="Freeform 34">
            <a:extLst>
              <a:ext uri="{FF2B5EF4-FFF2-40B4-BE49-F238E27FC236}">
                <a16:creationId xmlns:a16="http://schemas.microsoft.com/office/drawing/2014/main" id="{BC832A72-83A5-4729-863E-5FC66DE603BE}"/>
              </a:ext>
            </a:extLst>
          </p:cNvPr>
          <p:cNvSpPr>
            <a:spLocks/>
          </p:cNvSpPr>
          <p:nvPr/>
        </p:nvSpPr>
        <p:spPr bwMode="auto">
          <a:xfrm>
            <a:off x="1335088" y="1522413"/>
            <a:ext cx="1555750" cy="349250"/>
          </a:xfrm>
          <a:custGeom>
            <a:avLst/>
            <a:gdLst>
              <a:gd name="T0" fmla="*/ 0 w 980"/>
              <a:gd name="T1" fmla="*/ 339725 h 220"/>
              <a:gd name="T2" fmla="*/ 773113 w 980"/>
              <a:gd name="T3" fmla="*/ 1588 h 220"/>
              <a:gd name="T4" fmla="*/ 1555750 w 980"/>
              <a:gd name="T5" fmla="*/ 349250 h 220"/>
              <a:gd name="T6" fmla="*/ 0 60000 65536"/>
              <a:gd name="T7" fmla="*/ 0 60000 65536"/>
              <a:gd name="T8" fmla="*/ 0 60000 65536"/>
            </a:gdLst>
            <a:ahLst/>
            <a:cxnLst>
              <a:cxn ang="T6">
                <a:pos x="T0" y="T1"/>
              </a:cxn>
              <a:cxn ang="T7">
                <a:pos x="T2" y="T3"/>
              </a:cxn>
              <a:cxn ang="T8">
                <a:pos x="T4" y="T5"/>
              </a:cxn>
            </a:cxnLst>
            <a:rect l="0" t="0" r="r" b="b"/>
            <a:pathLst>
              <a:path w="980" h="220">
                <a:moveTo>
                  <a:pt x="0" y="214"/>
                </a:moveTo>
                <a:cubicBezTo>
                  <a:pt x="162" y="107"/>
                  <a:pt x="324" y="0"/>
                  <a:pt x="487" y="1"/>
                </a:cubicBezTo>
                <a:cubicBezTo>
                  <a:pt x="650" y="2"/>
                  <a:pt x="815" y="111"/>
                  <a:pt x="980" y="220"/>
                </a:cubicBezTo>
              </a:path>
            </a:pathLst>
          </a:custGeom>
          <a:noFill/>
          <a:ln w="9525" cap="flat" cmpd="sng">
            <a:solidFill>
              <a:schemeClr val="tx2"/>
            </a:solidFill>
            <a:prstDash val="solid"/>
            <a:round/>
            <a:headEnd type="triangl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4" name="Line 35">
            <a:extLst>
              <a:ext uri="{FF2B5EF4-FFF2-40B4-BE49-F238E27FC236}">
                <a16:creationId xmlns:a16="http://schemas.microsoft.com/office/drawing/2014/main" id="{2CA4702C-9925-4E63-9073-291337082B00}"/>
              </a:ext>
            </a:extLst>
          </p:cNvPr>
          <p:cNvSpPr>
            <a:spLocks noChangeShapeType="1"/>
          </p:cNvSpPr>
          <p:nvPr/>
        </p:nvSpPr>
        <p:spPr bwMode="auto">
          <a:xfrm flipV="1">
            <a:off x="4962525" y="2709863"/>
            <a:ext cx="1120775" cy="1093787"/>
          </a:xfrm>
          <a:prstGeom prst="line">
            <a:avLst/>
          </a:prstGeom>
          <a:noFill/>
          <a:ln w="952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5" name="Freeform 37">
            <a:extLst>
              <a:ext uri="{FF2B5EF4-FFF2-40B4-BE49-F238E27FC236}">
                <a16:creationId xmlns:a16="http://schemas.microsoft.com/office/drawing/2014/main" id="{EBD61759-07E4-4E4D-8CAF-76109A0A3951}"/>
              </a:ext>
            </a:extLst>
          </p:cNvPr>
          <p:cNvSpPr>
            <a:spLocks/>
          </p:cNvSpPr>
          <p:nvPr/>
        </p:nvSpPr>
        <p:spPr bwMode="auto">
          <a:xfrm>
            <a:off x="1216025" y="790575"/>
            <a:ext cx="5253038" cy="1079500"/>
          </a:xfrm>
          <a:custGeom>
            <a:avLst/>
            <a:gdLst>
              <a:gd name="T0" fmla="*/ 5253038 w 3309"/>
              <a:gd name="T1" fmla="*/ 1079500 h 680"/>
              <a:gd name="T2" fmla="*/ 2781300 w 3309"/>
              <a:gd name="T3" fmla="*/ 7938 h 680"/>
              <a:gd name="T4" fmla="*/ 0 w 3309"/>
              <a:gd name="T5" fmla="*/ 1030288 h 680"/>
              <a:gd name="T6" fmla="*/ 0 60000 65536"/>
              <a:gd name="T7" fmla="*/ 0 60000 65536"/>
              <a:gd name="T8" fmla="*/ 0 60000 65536"/>
            </a:gdLst>
            <a:ahLst/>
            <a:cxnLst>
              <a:cxn ang="T6">
                <a:pos x="T0" y="T1"/>
              </a:cxn>
              <a:cxn ang="T7">
                <a:pos x="T2" y="T3"/>
              </a:cxn>
              <a:cxn ang="T8">
                <a:pos x="T4" y="T5"/>
              </a:cxn>
            </a:cxnLst>
            <a:rect l="0" t="0" r="r" b="b"/>
            <a:pathLst>
              <a:path w="3309" h="680">
                <a:moveTo>
                  <a:pt x="3309" y="680"/>
                </a:moveTo>
                <a:cubicBezTo>
                  <a:pt x="2806" y="345"/>
                  <a:pt x="2303" y="10"/>
                  <a:pt x="1752" y="5"/>
                </a:cubicBezTo>
                <a:cubicBezTo>
                  <a:pt x="1201" y="0"/>
                  <a:pt x="292" y="542"/>
                  <a:pt x="0" y="649"/>
                </a:cubicBezTo>
              </a:path>
            </a:pathLst>
          </a:custGeom>
          <a:noFill/>
          <a:ln w="9525" cap="flat" cmpd="sng">
            <a:solidFill>
              <a:schemeClr val="tx2"/>
            </a:solidFill>
            <a:prstDash val="solid"/>
            <a:round/>
            <a:headEnd type="none" w="med" len="med"/>
            <a:tailEnd type="triangl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6" name="Text Box 40">
            <a:extLst>
              <a:ext uri="{FF2B5EF4-FFF2-40B4-BE49-F238E27FC236}">
                <a16:creationId xmlns:a16="http://schemas.microsoft.com/office/drawing/2014/main" id="{CE51EC85-A4D1-4E8D-B286-B6AB973F9AA3}"/>
              </a:ext>
            </a:extLst>
          </p:cNvPr>
          <p:cNvSpPr txBox="1">
            <a:spLocks noChangeArrowheads="1"/>
          </p:cNvSpPr>
          <p:nvPr/>
        </p:nvSpPr>
        <p:spPr bwMode="auto">
          <a:xfrm>
            <a:off x="3573463" y="2878138"/>
            <a:ext cx="722312" cy="6397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en-US" sz="1200"/>
              <a:t>carrier </a:t>
            </a:r>
          </a:p>
          <a:p>
            <a:pPr eaLnBrk="1" hangingPunct="1"/>
            <a:r>
              <a:rPr lang="en-US" altLang="en-US" sz="1200"/>
              <a:t>enabled</a:t>
            </a:r>
          </a:p>
          <a:p>
            <a:pPr eaLnBrk="1" hangingPunct="1"/>
            <a:r>
              <a:rPr lang="en-US" altLang="en-US" sz="1200"/>
              <a:t>event</a:t>
            </a:r>
          </a:p>
        </p:txBody>
      </p:sp>
      <p:sp>
        <p:nvSpPr>
          <p:cNvPr id="17437" name="Text Box 41">
            <a:extLst>
              <a:ext uri="{FF2B5EF4-FFF2-40B4-BE49-F238E27FC236}">
                <a16:creationId xmlns:a16="http://schemas.microsoft.com/office/drawing/2014/main" id="{54BE4986-EEBC-43A3-8EB6-6A7B565E2AC9}"/>
              </a:ext>
            </a:extLst>
          </p:cNvPr>
          <p:cNvSpPr txBox="1">
            <a:spLocks noChangeArrowheads="1"/>
          </p:cNvSpPr>
          <p:nvPr/>
        </p:nvSpPr>
        <p:spPr bwMode="auto">
          <a:xfrm>
            <a:off x="5662613" y="2968625"/>
            <a:ext cx="765175" cy="6397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a:t>
            </a:r>
          </a:p>
          <a:p>
            <a:pPr algn="l" eaLnBrk="1" hangingPunct="1"/>
            <a:r>
              <a:rPr lang="en-US" altLang="en-US" sz="1200"/>
              <a:t>released</a:t>
            </a:r>
          </a:p>
          <a:p>
            <a:pPr algn="l" eaLnBrk="1" hangingPunct="1"/>
            <a:r>
              <a:rPr lang="en-US" altLang="en-US" sz="1200"/>
              <a:t>event</a:t>
            </a:r>
          </a:p>
        </p:txBody>
      </p:sp>
      <p:sp>
        <p:nvSpPr>
          <p:cNvPr id="17438" name="Text Box 42">
            <a:extLst>
              <a:ext uri="{FF2B5EF4-FFF2-40B4-BE49-F238E27FC236}">
                <a16:creationId xmlns:a16="http://schemas.microsoft.com/office/drawing/2014/main" id="{8039156E-8253-4295-A64B-53509D203A13}"/>
              </a:ext>
            </a:extLst>
          </p:cNvPr>
          <p:cNvSpPr txBox="1">
            <a:spLocks noChangeArrowheads="1"/>
          </p:cNvSpPr>
          <p:nvPr/>
        </p:nvSpPr>
        <p:spPr bwMode="auto">
          <a:xfrm>
            <a:off x="5394325" y="3822700"/>
            <a:ext cx="1274763"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power modify event</a:t>
            </a:r>
          </a:p>
        </p:txBody>
      </p:sp>
      <p:sp>
        <p:nvSpPr>
          <p:cNvPr id="17439" name="Freeform 43">
            <a:extLst>
              <a:ext uri="{FF2B5EF4-FFF2-40B4-BE49-F238E27FC236}">
                <a16:creationId xmlns:a16="http://schemas.microsoft.com/office/drawing/2014/main" id="{8CEA11D0-DA5C-454B-9B62-90954FAA520D}"/>
              </a:ext>
            </a:extLst>
          </p:cNvPr>
          <p:cNvSpPr>
            <a:spLocks/>
          </p:cNvSpPr>
          <p:nvPr/>
        </p:nvSpPr>
        <p:spPr bwMode="auto">
          <a:xfrm rot="10800000">
            <a:off x="3467100" y="3810000"/>
            <a:ext cx="525463" cy="474663"/>
          </a:xfrm>
          <a:custGeom>
            <a:avLst/>
            <a:gdLst>
              <a:gd name="T0" fmla="*/ 16364 w 578"/>
              <a:gd name="T1" fmla="*/ 93091 h 464"/>
              <a:gd name="T2" fmla="*/ 415461 w 578"/>
              <a:gd name="T3" fmla="*/ 56264 h 464"/>
              <a:gd name="T4" fmla="*/ 456371 w 578"/>
              <a:gd name="T5" fmla="*/ 430675 h 464"/>
              <a:gd name="T6" fmla="*/ 0 w 578"/>
              <a:gd name="T7" fmla="*/ 318147 h 4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8" h="464">
                <a:moveTo>
                  <a:pt x="18" y="91"/>
                </a:moveTo>
                <a:cubicBezTo>
                  <a:pt x="197" y="45"/>
                  <a:pt x="376" y="0"/>
                  <a:pt x="457" y="55"/>
                </a:cubicBezTo>
                <a:cubicBezTo>
                  <a:pt x="538" y="110"/>
                  <a:pt x="578" y="378"/>
                  <a:pt x="502" y="421"/>
                </a:cubicBezTo>
                <a:cubicBezTo>
                  <a:pt x="426" y="464"/>
                  <a:pt x="213" y="387"/>
                  <a:pt x="0" y="311"/>
                </a:cubicBezTo>
              </a:path>
            </a:pathLst>
          </a:custGeom>
          <a:noFill/>
          <a:ln w="9525" cap="flat" cmpd="sng">
            <a:solidFill>
              <a:schemeClr val="tx2"/>
            </a:solidFill>
            <a:prstDash val="solid"/>
            <a:round/>
            <a:headEnd type="triangle" w="med" len="med"/>
            <a:tailEnd type="none" w="med" len="me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0" name="Text Box 44">
            <a:extLst>
              <a:ext uri="{FF2B5EF4-FFF2-40B4-BE49-F238E27FC236}">
                <a16:creationId xmlns:a16="http://schemas.microsoft.com/office/drawing/2014/main" id="{5476193C-DBB1-439F-80D2-74C12C6D6A84}"/>
              </a:ext>
            </a:extLst>
          </p:cNvPr>
          <p:cNvSpPr txBox="1">
            <a:spLocks noChangeArrowheads="1"/>
          </p:cNvSpPr>
          <p:nvPr/>
        </p:nvSpPr>
        <p:spPr bwMode="auto">
          <a:xfrm>
            <a:off x="3206750" y="4179888"/>
            <a:ext cx="1119188" cy="6397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frequency modify event</a:t>
            </a:r>
          </a:p>
        </p:txBody>
      </p:sp>
      <p:sp>
        <p:nvSpPr>
          <p:cNvPr id="17441" name="Text Box 45">
            <a:extLst>
              <a:ext uri="{FF2B5EF4-FFF2-40B4-BE49-F238E27FC236}">
                <a16:creationId xmlns:a16="http://schemas.microsoft.com/office/drawing/2014/main" id="{1D9AC834-AFEF-40A0-B12D-AE09EC06190A}"/>
              </a:ext>
            </a:extLst>
          </p:cNvPr>
          <p:cNvSpPr txBox="1">
            <a:spLocks noChangeArrowheads="1"/>
          </p:cNvSpPr>
          <p:nvPr/>
        </p:nvSpPr>
        <p:spPr bwMode="auto">
          <a:xfrm>
            <a:off x="2097088" y="1384300"/>
            <a:ext cx="765175" cy="6397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a:t>carrier </a:t>
            </a:r>
          </a:p>
          <a:p>
            <a:pPr algn="l" eaLnBrk="1" hangingPunct="1"/>
            <a:r>
              <a:rPr lang="en-US" altLang="en-US" sz="1200"/>
              <a:t>released</a:t>
            </a:r>
          </a:p>
          <a:p>
            <a:pPr algn="l" eaLnBrk="1" hangingPunct="1"/>
            <a:r>
              <a:rPr lang="en-US" altLang="en-US" sz="1200"/>
              <a:t>event</a:t>
            </a:r>
          </a:p>
        </p:txBody>
      </p:sp>
    </p:spTree>
    <p:extLst>
      <p:ext uri="{BB962C8B-B14F-4D97-AF65-F5344CB8AC3E}">
        <p14:creationId xmlns:p14="http://schemas.microsoft.com/office/powerpoint/2010/main" val="269674414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41D60D5-7085-413B-8AB1-4573B2E102EE}"/>
              </a:ext>
            </a:extLst>
          </p:cNvPr>
          <p:cNvSpPr>
            <a:spLocks noGrp="1" noChangeArrowheads="1"/>
          </p:cNvSpPr>
          <p:nvPr>
            <p:ph type="title"/>
          </p:nvPr>
        </p:nvSpPr>
        <p:spPr/>
        <p:txBody>
          <a:bodyPr/>
          <a:lstStyle/>
          <a:p>
            <a:r>
              <a:rPr lang="en-US" altLang="en-US"/>
              <a:t>FBS/FB STATES</a:t>
            </a:r>
          </a:p>
        </p:txBody>
      </p:sp>
      <p:sp>
        <p:nvSpPr>
          <p:cNvPr id="18435" name="Rectangle 3">
            <a:extLst>
              <a:ext uri="{FF2B5EF4-FFF2-40B4-BE49-F238E27FC236}">
                <a16:creationId xmlns:a16="http://schemas.microsoft.com/office/drawing/2014/main" id="{9BE006B3-4759-43E9-8082-C1CD5E65B5CB}"/>
              </a:ext>
            </a:extLst>
          </p:cNvPr>
          <p:cNvSpPr>
            <a:spLocks noGrp="1" noChangeArrowheads="1"/>
          </p:cNvSpPr>
          <p:nvPr>
            <p:ph type="body" idx="1"/>
          </p:nvPr>
        </p:nvSpPr>
        <p:spPr/>
        <p:txBody>
          <a:bodyPr/>
          <a:lstStyle/>
          <a:p>
            <a:r>
              <a:rPr lang="en-US" altLang="en-US"/>
              <a:t>unallocated – empty FBS record</a:t>
            </a:r>
          </a:p>
          <a:p>
            <a:r>
              <a:rPr lang="en-US" altLang="en-US"/>
              <a:t>setup – FBS resources and a unique FBS id was allocated due to a received carrier setup event</a:t>
            </a:r>
          </a:p>
          <a:p>
            <a:r>
              <a:rPr lang="en-US" altLang="en-US"/>
              <a:t>enabled – FBS has baseband traffic flowing</a:t>
            </a:r>
          </a:p>
          <a:p>
            <a:r>
              <a:rPr lang="en-US" altLang="en-US"/>
              <a:t>disabled – FBS is configured but baseband traffic is blocked (0-insertion is applied)</a:t>
            </a:r>
          </a:p>
          <a:p>
            <a:r>
              <a:rPr lang="en-US" altLang="en-US"/>
              <a:t>releasing - FBS is in the process of releasing; baseband traffic is blocked (0-insertion is applied)</a:t>
            </a:r>
          </a:p>
          <a:p>
            <a:endParaRPr lang="en-US" altLang="en-US"/>
          </a:p>
        </p:txBody>
      </p:sp>
    </p:spTree>
    <p:extLst>
      <p:ext uri="{BB962C8B-B14F-4D97-AF65-F5344CB8AC3E}">
        <p14:creationId xmlns:p14="http://schemas.microsoft.com/office/powerpoint/2010/main" val="31033444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AC2D9BF-03A0-48C8-B3E0-2881AE3D5D78}"/>
              </a:ext>
            </a:extLst>
          </p:cNvPr>
          <p:cNvSpPr>
            <a:spLocks noGrp="1" noChangeArrowheads="1"/>
          </p:cNvSpPr>
          <p:nvPr>
            <p:ph type="title"/>
          </p:nvPr>
        </p:nvSpPr>
        <p:spPr/>
        <p:txBody>
          <a:bodyPr>
            <a:normAutofit/>
          </a:bodyPr>
          <a:lstStyle/>
          <a:p>
            <a:r>
              <a:rPr lang="en-US" altLang="en-US" sz="2400" dirty="0"/>
              <a:t>DATA RETRIEVAL FROM RESOURCE HANDLER</a:t>
            </a:r>
          </a:p>
        </p:txBody>
      </p:sp>
      <p:sp>
        <p:nvSpPr>
          <p:cNvPr id="19459" name="Rectangle 3">
            <a:extLst>
              <a:ext uri="{FF2B5EF4-FFF2-40B4-BE49-F238E27FC236}">
                <a16:creationId xmlns:a16="http://schemas.microsoft.com/office/drawing/2014/main" id="{9260DEEF-9DA5-4A4C-B98A-FBD48D5706E9}"/>
              </a:ext>
            </a:extLst>
          </p:cNvPr>
          <p:cNvSpPr>
            <a:spLocks noGrp="1" noChangeArrowheads="1"/>
          </p:cNvSpPr>
          <p:nvPr>
            <p:ph type="body" idx="1"/>
          </p:nvPr>
        </p:nvSpPr>
        <p:spPr>
          <a:xfrm>
            <a:off x="464608" y="1165225"/>
            <a:ext cx="8351838" cy="5523442"/>
          </a:xfrm>
        </p:spPr>
        <p:txBody>
          <a:bodyPr/>
          <a:lstStyle/>
          <a:p>
            <a:pPr>
              <a:lnSpc>
                <a:spcPct val="80000"/>
              </a:lnSpc>
            </a:pPr>
            <a:r>
              <a:rPr lang="en-US" altLang="en-US" sz="1600" dirty="0"/>
              <a:t>Data “pull” model is used</a:t>
            </a:r>
          </a:p>
          <a:p>
            <a:pPr>
              <a:lnSpc>
                <a:spcPct val="80000"/>
              </a:lnSpc>
            </a:pPr>
            <a:r>
              <a:rPr lang="en-US" altLang="en-US" sz="1600" dirty="0"/>
              <a:t>Services retrieve relevant FBS/FB or HW configuration data from Resource Handler on demand</a:t>
            </a:r>
          </a:p>
          <a:p>
            <a:pPr>
              <a:lnSpc>
                <a:spcPct val="80000"/>
              </a:lnSpc>
            </a:pPr>
            <a:r>
              <a:rPr lang="en-US" altLang="en-US" sz="1600" dirty="0" err="1"/>
              <a:t>TxBranchCtrl</a:t>
            </a:r>
            <a:r>
              <a:rPr lang="en-US" altLang="en-US" sz="1600" dirty="0"/>
              <a:t> does not push data to Services (unless there is a scenario where it is absolutely needed)</a:t>
            </a:r>
          </a:p>
          <a:p>
            <a:pPr>
              <a:lnSpc>
                <a:spcPct val="80000"/>
              </a:lnSpc>
            </a:pPr>
            <a:r>
              <a:rPr lang="en-US" altLang="en-US" sz="1600" dirty="0"/>
              <a:t>Resource Handler provides a set of well defined interfaces for Services to access relevant data: </a:t>
            </a:r>
          </a:p>
          <a:p>
            <a:pPr lvl="1">
              <a:lnSpc>
                <a:spcPct val="80000"/>
              </a:lnSpc>
            </a:pPr>
            <a:r>
              <a:rPr lang="en-US" altLang="en-US" sz="1400" dirty="0"/>
              <a:t>Per Filter Branch </a:t>
            </a:r>
            <a:r>
              <a:rPr lang="en-US" altLang="en-US" sz="1400" u="sng" dirty="0"/>
              <a:t>Set</a:t>
            </a:r>
            <a:r>
              <a:rPr lang="en-US" altLang="en-US" sz="1400" dirty="0"/>
              <a:t> data – returns vector of Freq/Power/BW data + Common data per Filter Branch Set</a:t>
            </a:r>
          </a:p>
          <a:p>
            <a:pPr lvl="2">
              <a:lnSpc>
                <a:spcPct val="80000"/>
              </a:lnSpc>
            </a:pPr>
            <a:r>
              <a:rPr lang="en-US" altLang="en-US" sz="1400" dirty="0" err="1"/>
              <a:t>getFrequencyData_allFBS</a:t>
            </a:r>
            <a:r>
              <a:rPr lang="en-US" altLang="en-US" sz="1400" dirty="0"/>
              <a:t>()</a:t>
            </a:r>
          </a:p>
          <a:p>
            <a:pPr lvl="2">
              <a:lnSpc>
                <a:spcPct val="80000"/>
              </a:lnSpc>
            </a:pPr>
            <a:r>
              <a:rPr lang="en-US" altLang="en-US" sz="1400" dirty="0" err="1"/>
              <a:t>getPowerData_allFBS</a:t>
            </a:r>
            <a:r>
              <a:rPr lang="en-US" altLang="en-US" sz="1400" dirty="0"/>
              <a:t>()</a:t>
            </a:r>
          </a:p>
          <a:p>
            <a:pPr lvl="2">
              <a:lnSpc>
                <a:spcPct val="80000"/>
              </a:lnSpc>
            </a:pPr>
            <a:r>
              <a:rPr lang="en-US" altLang="en-US" sz="1400" dirty="0" err="1"/>
              <a:t>getBandwidthData_allFBS</a:t>
            </a:r>
            <a:r>
              <a:rPr lang="en-US" altLang="en-US" sz="1400" dirty="0"/>
              <a:t>()</a:t>
            </a:r>
          </a:p>
          <a:p>
            <a:pPr lvl="2">
              <a:lnSpc>
                <a:spcPct val="80000"/>
              </a:lnSpc>
            </a:pPr>
            <a:r>
              <a:rPr lang="en-US" altLang="en-US" sz="1400" dirty="0"/>
              <a:t>…</a:t>
            </a:r>
          </a:p>
          <a:p>
            <a:pPr lvl="1">
              <a:lnSpc>
                <a:spcPct val="80000"/>
              </a:lnSpc>
            </a:pPr>
            <a:r>
              <a:rPr lang="en-US" altLang="en-US" sz="1400" dirty="0"/>
              <a:t>Per Filter Branch data - returns vector of Freq/Power/BW data + Common data per Filter Branch</a:t>
            </a:r>
          </a:p>
          <a:p>
            <a:pPr lvl="2">
              <a:lnSpc>
                <a:spcPct val="80000"/>
              </a:lnSpc>
            </a:pPr>
            <a:r>
              <a:rPr lang="en-US" altLang="en-US" sz="1400" dirty="0" err="1"/>
              <a:t>getFrequencyData_allFB</a:t>
            </a:r>
            <a:r>
              <a:rPr lang="en-US" altLang="en-US" sz="1400" dirty="0"/>
              <a:t>()</a:t>
            </a:r>
          </a:p>
          <a:p>
            <a:pPr lvl="2">
              <a:lnSpc>
                <a:spcPct val="80000"/>
              </a:lnSpc>
            </a:pPr>
            <a:r>
              <a:rPr lang="en-US" altLang="en-US" sz="1400" dirty="0" err="1"/>
              <a:t>getPowerData_allFB</a:t>
            </a:r>
            <a:r>
              <a:rPr lang="en-US" altLang="en-US" sz="1400" dirty="0"/>
              <a:t>()</a:t>
            </a:r>
          </a:p>
          <a:p>
            <a:pPr lvl="2">
              <a:lnSpc>
                <a:spcPct val="80000"/>
              </a:lnSpc>
            </a:pPr>
            <a:r>
              <a:rPr lang="en-US" altLang="en-US" sz="1400" dirty="0" err="1"/>
              <a:t>getBandwidthData_allFB</a:t>
            </a:r>
            <a:r>
              <a:rPr lang="en-US" altLang="en-US" sz="1400" dirty="0"/>
              <a:t>()</a:t>
            </a:r>
          </a:p>
          <a:p>
            <a:pPr lvl="2">
              <a:lnSpc>
                <a:spcPct val="80000"/>
              </a:lnSpc>
            </a:pPr>
            <a:r>
              <a:rPr lang="en-US" altLang="en-US" sz="1400" dirty="0"/>
              <a:t>…</a:t>
            </a:r>
          </a:p>
          <a:p>
            <a:pPr lvl="1">
              <a:lnSpc>
                <a:spcPct val="80000"/>
              </a:lnSpc>
              <a:buFontTx/>
              <a:buNone/>
            </a:pPr>
            <a:r>
              <a:rPr lang="en-US" altLang="en-US" sz="1400" dirty="0"/>
              <a:t>Notes: </a:t>
            </a:r>
          </a:p>
          <a:p>
            <a:pPr lvl="1">
              <a:lnSpc>
                <a:spcPct val="80000"/>
              </a:lnSpc>
              <a:buFontTx/>
              <a:buNone/>
            </a:pPr>
            <a:r>
              <a:rPr lang="en-US" altLang="en-US" sz="1400" dirty="0"/>
              <a:t>_</a:t>
            </a:r>
            <a:r>
              <a:rPr lang="en-US" altLang="en-US" sz="1400" dirty="0" err="1"/>
              <a:t>allFB</a:t>
            </a:r>
            <a:r>
              <a:rPr lang="en-US" altLang="en-US" sz="1400" dirty="0"/>
              <a:t> means all configured Filter Branches</a:t>
            </a:r>
          </a:p>
          <a:p>
            <a:pPr lvl="1">
              <a:lnSpc>
                <a:spcPct val="80000"/>
              </a:lnSpc>
              <a:buFontTx/>
              <a:buNone/>
            </a:pPr>
            <a:r>
              <a:rPr lang="en-US" altLang="en-US" sz="1400" dirty="0"/>
              <a:t>_</a:t>
            </a:r>
            <a:r>
              <a:rPr lang="en-US" altLang="en-US" sz="1400" dirty="0" err="1"/>
              <a:t>allFBS</a:t>
            </a:r>
            <a:r>
              <a:rPr lang="en-US" altLang="en-US" sz="1400" dirty="0"/>
              <a:t> means all configured Filter Branch Sets</a:t>
            </a:r>
          </a:p>
          <a:p>
            <a:pPr>
              <a:lnSpc>
                <a:spcPct val="80000"/>
              </a:lnSpc>
            </a:pPr>
            <a:endParaRPr lang="en-US" altLang="en-US" sz="1600" dirty="0"/>
          </a:p>
        </p:txBody>
      </p:sp>
    </p:spTree>
    <p:extLst>
      <p:ext uri="{BB962C8B-B14F-4D97-AF65-F5344CB8AC3E}">
        <p14:creationId xmlns:p14="http://schemas.microsoft.com/office/powerpoint/2010/main" val="16104416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D7B4A9B-3884-47BD-AB66-85EF003EB8E9}"/>
              </a:ext>
            </a:extLst>
          </p:cNvPr>
          <p:cNvSpPr>
            <a:spLocks noGrp="1" noChangeArrowheads="1"/>
          </p:cNvSpPr>
          <p:nvPr>
            <p:ph type="title"/>
          </p:nvPr>
        </p:nvSpPr>
        <p:spPr/>
        <p:txBody>
          <a:bodyPr>
            <a:normAutofit/>
          </a:bodyPr>
          <a:lstStyle/>
          <a:p>
            <a:r>
              <a:rPr lang="en-US" altLang="en-US" sz="2400" dirty="0"/>
              <a:t>RESOURCE HANDLER – FBS CONFIGURATION</a:t>
            </a:r>
          </a:p>
        </p:txBody>
      </p:sp>
      <p:sp>
        <p:nvSpPr>
          <p:cNvPr id="20483" name="Rectangle 3">
            <a:extLst>
              <a:ext uri="{FF2B5EF4-FFF2-40B4-BE49-F238E27FC236}">
                <a16:creationId xmlns:a16="http://schemas.microsoft.com/office/drawing/2014/main" id="{C8BD6387-FC83-4FD4-8E9F-0394AC8EEEB3}"/>
              </a:ext>
            </a:extLst>
          </p:cNvPr>
          <p:cNvSpPr>
            <a:spLocks noGrp="1" noChangeArrowheads="1"/>
          </p:cNvSpPr>
          <p:nvPr>
            <p:ph type="body" idx="1"/>
          </p:nvPr>
        </p:nvSpPr>
        <p:spPr>
          <a:xfrm>
            <a:off x="398462" y="1325563"/>
            <a:ext cx="8351838" cy="4880504"/>
          </a:xfrm>
        </p:spPr>
        <p:txBody>
          <a:bodyPr/>
          <a:lstStyle/>
          <a:p>
            <a:r>
              <a:rPr lang="en-US" altLang="en-US" dirty="0"/>
              <a:t>FBS configuration resides in two almost identical data bases in the Resource Handler:</a:t>
            </a:r>
          </a:p>
          <a:p>
            <a:pPr lvl="1"/>
            <a:r>
              <a:rPr lang="en-US" altLang="en-US" dirty="0"/>
              <a:t>Committed Data DB</a:t>
            </a:r>
          </a:p>
          <a:p>
            <a:pPr lvl="1"/>
            <a:r>
              <a:rPr lang="en-US" altLang="en-US" dirty="0"/>
              <a:t>Buffered Data DB</a:t>
            </a:r>
          </a:p>
          <a:p>
            <a:r>
              <a:rPr lang="en-US" altLang="en-US" dirty="0"/>
              <a:t>Committed Data contains FBS configuration records committed to the currently running cycle of frequency and power change.</a:t>
            </a:r>
          </a:p>
          <a:p>
            <a:r>
              <a:rPr lang="en-US" altLang="en-US" dirty="0"/>
              <a:t>Once the frequency change and power change cycle starts this data is locked- it is not updated throughout the cycle</a:t>
            </a:r>
          </a:p>
          <a:p>
            <a:r>
              <a:rPr lang="en-US" altLang="en-US" dirty="0"/>
              <a:t>Buffered Data contains FBS configuration records which are updated as new carrier events are arriving during the frequency and power change cycle </a:t>
            </a:r>
          </a:p>
          <a:p>
            <a:pPr lvl="1"/>
            <a:endParaRPr lang="en-US" altLang="en-US" dirty="0"/>
          </a:p>
        </p:txBody>
      </p:sp>
    </p:spTree>
    <p:extLst>
      <p:ext uri="{BB962C8B-B14F-4D97-AF65-F5344CB8AC3E}">
        <p14:creationId xmlns:p14="http://schemas.microsoft.com/office/powerpoint/2010/main" val="1590588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2">
            <a:extLst>
              <a:ext uri="{FF2B5EF4-FFF2-40B4-BE49-F238E27FC236}">
                <a16:creationId xmlns:a16="http://schemas.microsoft.com/office/drawing/2014/main" id="{BDFDDD47-42DD-4352-9058-8ACCC8AB479A}"/>
              </a:ext>
            </a:extLst>
          </p:cNvPr>
          <p:cNvSpPr>
            <a:spLocks noGrp="1" noChangeArrowheads="1"/>
          </p:cNvSpPr>
          <p:nvPr>
            <p:ph type="title"/>
          </p:nvPr>
        </p:nvSpPr>
        <p:spPr>
          <a:xfrm>
            <a:off x="393700" y="239713"/>
            <a:ext cx="7494588" cy="1085850"/>
          </a:xfrm>
        </p:spPr>
        <p:txBody>
          <a:bodyPr/>
          <a:lstStyle/>
          <a:p>
            <a:pPr eaLnBrk="1" hangingPunct="1"/>
            <a:r>
              <a:rPr lang="en-CA" altLang="en-US" dirty="0">
                <a:latin typeface="Ericsson Capital TT" panose="02000503000000020004" pitchFamily="2" charset="0"/>
              </a:rPr>
              <a:t>Mapping to SW realization</a:t>
            </a:r>
            <a:endParaRPr lang="en-US" altLang="en-US" dirty="0">
              <a:latin typeface="Ericsson Capital TT" panose="02000503000000020004" pitchFamily="2" charset="0"/>
            </a:endParaRPr>
          </a:p>
        </p:txBody>
      </p:sp>
      <p:pic>
        <p:nvPicPr>
          <p:cNvPr id="123907" name="Picture 2">
            <a:extLst>
              <a:ext uri="{FF2B5EF4-FFF2-40B4-BE49-F238E27FC236}">
                <a16:creationId xmlns:a16="http://schemas.microsoft.com/office/drawing/2014/main" id="{1BD1C4B6-910D-4F5F-AE87-9F6DF0B06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1800225"/>
            <a:ext cx="4519612"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8" name="Oval Callout 4">
            <a:extLst>
              <a:ext uri="{FF2B5EF4-FFF2-40B4-BE49-F238E27FC236}">
                <a16:creationId xmlns:a16="http://schemas.microsoft.com/office/drawing/2014/main" id="{1537913B-401F-4857-9406-E595B3C106A2}"/>
              </a:ext>
            </a:extLst>
          </p:cNvPr>
          <p:cNvSpPr>
            <a:spLocks noChangeArrowheads="1"/>
          </p:cNvSpPr>
          <p:nvPr/>
        </p:nvSpPr>
        <p:spPr bwMode="auto">
          <a:xfrm>
            <a:off x="7200900" y="1800225"/>
            <a:ext cx="1844675" cy="447675"/>
          </a:xfrm>
          <a:prstGeom prst="wedgeEllipseCallout">
            <a:avLst>
              <a:gd name="adj1" fmla="val -87255"/>
              <a:gd name="adj2" fmla="val -23778"/>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400"/>
              <a:t>…/radiosw/sw/app/om</a:t>
            </a:r>
          </a:p>
        </p:txBody>
      </p:sp>
      <p:sp>
        <p:nvSpPr>
          <p:cNvPr id="123909" name="Oval Callout 5">
            <a:extLst>
              <a:ext uri="{FF2B5EF4-FFF2-40B4-BE49-F238E27FC236}">
                <a16:creationId xmlns:a16="http://schemas.microsoft.com/office/drawing/2014/main" id="{0401EEAF-E6AC-4E49-A6B0-03343ACC142C}"/>
              </a:ext>
            </a:extLst>
          </p:cNvPr>
          <p:cNvSpPr>
            <a:spLocks noChangeArrowheads="1"/>
          </p:cNvSpPr>
          <p:nvPr/>
        </p:nvSpPr>
        <p:spPr bwMode="auto">
          <a:xfrm>
            <a:off x="6842125" y="2897188"/>
            <a:ext cx="2233613" cy="447675"/>
          </a:xfrm>
          <a:prstGeom prst="wedgeEllipseCallout">
            <a:avLst>
              <a:gd name="adj1" fmla="val -65843"/>
              <a:gd name="adj2" fmla="val -2718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400"/>
              <a:t>…/radiosw/sw/app/resource</a:t>
            </a:r>
          </a:p>
        </p:txBody>
      </p:sp>
      <p:sp>
        <p:nvSpPr>
          <p:cNvPr id="123910" name="Oval Callout 6">
            <a:extLst>
              <a:ext uri="{FF2B5EF4-FFF2-40B4-BE49-F238E27FC236}">
                <a16:creationId xmlns:a16="http://schemas.microsoft.com/office/drawing/2014/main" id="{22E13416-E619-4CBE-9B14-9A1BCA2B675B}"/>
              </a:ext>
            </a:extLst>
          </p:cNvPr>
          <p:cNvSpPr>
            <a:spLocks noChangeArrowheads="1"/>
          </p:cNvSpPr>
          <p:nvPr/>
        </p:nvSpPr>
        <p:spPr bwMode="auto">
          <a:xfrm>
            <a:off x="6713538" y="3470275"/>
            <a:ext cx="2332037" cy="404813"/>
          </a:xfrm>
          <a:prstGeom prst="wedgeEllipseCallout">
            <a:avLst>
              <a:gd name="adj1" fmla="val -62111"/>
              <a:gd name="adj2" fmla="val 219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…/radiosw/sw/app/tx/serviceControl</a:t>
            </a:r>
          </a:p>
        </p:txBody>
      </p:sp>
      <p:sp>
        <p:nvSpPr>
          <p:cNvPr id="123911" name="Oval Callout 7">
            <a:extLst>
              <a:ext uri="{FF2B5EF4-FFF2-40B4-BE49-F238E27FC236}">
                <a16:creationId xmlns:a16="http://schemas.microsoft.com/office/drawing/2014/main" id="{A30FF4ED-4A04-4A89-8438-377D4768D66B}"/>
              </a:ext>
            </a:extLst>
          </p:cNvPr>
          <p:cNvSpPr>
            <a:spLocks noChangeArrowheads="1"/>
          </p:cNvSpPr>
          <p:nvPr/>
        </p:nvSpPr>
        <p:spPr bwMode="auto">
          <a:xfrm>
            <a:off x="6723063" y="3946525"/>
            <a:ext cx="2330450" cy="404813"/>
          </a:xfrm>
          <a:prstGeom prst="wedgeEllipseCallout">
            <a:avLst>
              <a:gd name="adj1" fmla="val -62111"/>
              <a:gd name="adj2" fmla="val 2190"/>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…/radiosw/sw/app/rx/service</a:t>
            </a:r>
          </a:p>
        </p:txBody>
      </p:sp>
      <p:sp>
        <p:nvSpPr>
          <p:cNvPr id="123912" name="Oval Callout 8">
            <a:extLst>
              <a:ext uri="{FF2B5EF4-FFF2-40B4-BE49-F238E27FC236}">
                <a16:creationId xmlns:a16="http://schemas.microsoft.com/office/drawing/2014/main" id="{F6C9D424-4488-4071-AC1F-CFB3BE523C16}"/>
              </a:ext>
            </a:extLst>
          </p:cNvPr>
          <p:cNvSpPr>
            <a:spLocks noChangeArrowheads="1"/>
          </p:cNvSpPr>
          <p:nvPr/>
        </p:nvSpPr>
        <p:spPr bwMode="auto">
          <a:xfrm>
            <a:off x="6792913" y="4430713"/>
            <a:ext cx="2332037" cy="404812"/>
          </a:xfrm>
          <a:prstGeom prst="wedgeEllipseCallout">
            <a:avLst>
              <a:gd name="adj1" fmla="val -64074"/>
              <a:gd name="adj2" fmla="val -4875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…/radiosw/sw/app/drv/hali1</a:t>
            </a:r>
          </a:p>
        </p:txBody>
      </p:sp>
      <p:sp>
        <p:nvSpPr>
          <p:cNvPr id="123913" name="Oval Callout 9">
            <a:extLst>
              <a:ext uri="{FF2B5EF4-FFF2-40B4-BE49-F238E27FC236}">
                <a16:creationId xmlns:a16="http://schemas.microsoft.com/office/drawing/2014/main" id="{90636D55-3AD7-4FEC-B6DC-9322BEE044E9}"/>
              </a:ext>
            </a:extLst>
          </p:cNvPr>
          <p:cNvSpPr>
            <a:spLocks noChangeArrowheads="1"/>
          </p:cNvSpPr>
          <p:nvPr/>
        </p:nvSpPr>
        <p:spPr bwMode="auto">
          <a:xfrm>
            <a:off x="7200900" y="5002213"/>
            <a:ext cx="1638300" cy="404812"/>
          </a:xfrm>
          <a:prstGeom prst="wedgeEllipseCallout">
            <a:avLst>
              <a:gd name="adj1" fmla="val -107519"/>
              <a:gd name="adj2" fmla="val -169509"/>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…/radiosw/sw/app/drv</a:t>
            </a:r>
          </a:p>
        </p:txBody>
      </p:sp>
      <p:sp>
        <p:nvSpPr>
          <p:cNvPr id="123914" name="Oval Callout 10">
            <a:extLst>
              <a:ext uri="{FF2B5EF4-FFF2-40B4-BE49-F238E27FC236}">
                <a16:creationId xmlns:a16="http://schemas.microsoft.com/office/drawing/2014/main" id="{22E8E835-E64E-4885-A2F1-10E63C4AF991}"/>
              </a:ext>
            </a:extLst>
          </p:cNvPr>
          <p:cNvSpPr>
            <a:spLocks noChangeArrowheads="1"/>
          </p:cNvSpPr>
          <p:nvPr/>
        </p:nvSpPr>
        <p:spPr bwMode="auto">
          <a:xfrm>
            <a:off x="106363" y="1806575"/>
            <a:ext cx="1973262" cy="447675"/>
          </a:xfrm>
          <a:prstGeom prst="wedgeEllipseCallout">
            <a:avLst>
              <a:gd name="adj1" fmla="val 61931"/>
              <a:gd name="adj2" fmla="val 13667"/>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radiosw/sw/app/commFW/fm</a:t>
            </a:r>
            <a:endParaRPr lang="en-US" altLang="en-US" sz="1400"/>
          </a:p>
        </p:txBody>
      </p:sp>
      <p:sp>
        <p:nvSpPr>
          <p:cNvPr id="123915" name="Oval Callout 11">
            <a:extLst>
              <a:ext uri="{FF2B5EF4-FFF2-40B4-BE49-F238E27FC236}">
                <a16:creationId xmlns:a16="http://schemas.microsoft.com/office/drawing/2014/main" id="{05F84296-38D0-481F-9261-FF88897B626D}"/>
              </a:ext>
            </a:extLst>
          </p:cNvPr>
          <p:cNvSpPr>
            <a:spLocks noChangeArrowheads="1"/>
          </p:cNvSpPr>
          <p:nvPr/>
        </p:nvSpPr>
        <p:spPr bwMode="auto">
          <a:xfrm>
            <a:off x="106363" y="2320925"/>
            <a:ext cx="1973262" cy="447675"/>
          </a:xfrm>
          <a:prstGeom prst="wedgeEllipseCallout">
            <a:avLst>
              <a:gd name="adj1" fmla="val 61157"/>
              <a:gd name="adj2" fmla="val 42602"/>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radiosw/sw/app/commFW/eLog</a:t>
            </a:r>
            <a:endParaRPr lang="en-US" altLang="en-US" sz="1400"/>
          </a:p>
        </p:txBody>
      </p:sp>
      <p:sp>
        <p:nvSpPr>
          <p:cNvPr id="123916" name="Oval Callout 12">
            <a:extLst>
              <a:ext uri="{FF2B5EF4-FFF2-40B4-BE49-F238E27FC236}">
                <a16:creationId xmlns:a16="http://schemas.microsoft.com/office/drawing/2014/main" id="{67A80CE8-A8DF-4D55-927B-323DE059FD81}"/>
              </a:ext>
            </a:extLst>
          </p:cNvPr>
          <p:cNvSpPr>
            <a:spLocks noChangeArrowheads="1"/>
          </p:cNvSpPr>
          <p:nvPr/>
        </p:nvSpPr>
        <p:spPr bwMode="auto">
          <a:xfrm>
            <a:off x="106363" y="5651500"/>
            <a:ext cx="2636837" cy="320675"/>
          </a:xfrm>
          <a:prstGeom prst="wedgeEllipseCallout">
            <a:avLst>
              <a:gd name="adj1" fmla="val 32829"/>
              <a:gd name="adj2" fmla="val -564176"/>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radiosw/sw/app/commFW/activeObject</a:t>
            </a:r>
            <a:endParaRPr lang="en-US" altLang="en-US" sz="1400"/>
          </a:p>
        </p:txBody>
      </p:sp>
      <p:sp>
        <p:nvSpPr>
          <p:cNvPr id="123917" name="Oval Callout 13">
            <a:extLst>
              <a:ext uri="{FF2B5EF4-FFF2-40B4-BE49-F238E27FC236}">
                <a16:creationId xmlns:a16="http://schemas.microsoft.com/office/drawing/2014/main" id="{C51DD956-8F84-46B3-8068-C21EC73C1B17}"/>
              </a:ext>
            </a:extLst>
          </p:cNvPr>
          <p:cNvSpPr>
            <a:spLocks noChangeArrowheads="1"/>
          </p:cNvSpPr>
          <p:nvPr/>
        </p:nvSpPr>
        <p:spPr bwMode="auto">
          <a:xfrm>
            <a:off x="106363" y="3673475"/>
            <a:ext cx="1973262" cy="447675"/>
          </a:xfrm>
          <a:prstGeom prst="wedgeEllipseCallout">
            <a:avLst>
              <a:gd name="adj1" fmla="val 60773"/>
              <a:gd name="adj2" fmla="val -102079"/>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radiosw/sw/app/ccie_cfhe</a:t>
            </a:r>
            <a:endParaRPr lang="en-US" altLang="en-US" sz="1400"/>
          </a:p>
        </p:txBody>
      </p:sp>
      <p:sp>
        <p:nvSpPr>
          <p:cNvPr id="123918" name="Oval Callout 14">
            <a:extLst>
              <a:ext uri="{FF2B5EF4-FFF2-40B4-BE49-F238E27FC236}">
                <a16:creationId xmlns:a16="http://schemas.microsoft.com/office/drawing/2014/main" id="{E54AF18C-8BD4-40CA-A870-B8E03DBCE8B4}"/>
              </a:ext>
            </a:extLst>
          </p:cNvPr>
          <p:cNvSpPr>
            <a:spLocks noChangeArrowheads="1"/>
          </p:cNvSpPr>
          <p:nvPr/>
        </p:nvSpPr>
        <p:spPr bwMode="auto">
          <a:xfrm>
            <a:off x="106363" y="2908300"/>
            <a:ext cx="1973262" cy="447675"/>
          </a:xfrm>
          <a:prstGeom prst="wedgeEllipseCallout">
            <a:avLst>
              <a:gd name="adj1" fmla="val 63472"/>
              <a:gd name="adj2" fmla="val 20477"/>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n-US" altLang="en-US" sz="1100"/>
              <a:t>radiosw/sw/app/hal/dataBase</a:t>
            </a:r>
            <a:endParaRPr lang="en-US" altLang="en-US" sz="1400"/>
          </a:p>
        </p:txBody>
      </p:sp>
    </p:spTree>
    <p:extLst>
      <p:ext uri="{BB962C8B-B14F-4D97-AF65-F5344CB8AC3E}">
        <p14:creationId xmlns:p14="http://schemas.microsoft.com/office/powerpoint/2010/main" val="16348288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A62A835-BE12-444B-AA64-62EF110EEE87}"/>
              </a:ext>
            </a:extLst>
          </p:cNvPr>
          <p:cNvSpPr>
            <a:spLocks noGrp="1" noChangeArrowheads="1"/>
          </p:cNvSpPr>
          <p:nvPr>
            <p:ph type="title"/>
          </p:nvPr>
        </p:nvSpPr>
        <p:spPr/>
        <p:txBody>
          <a:bodyPr/>
          <a:lstStyle/>
          <a:p>
            <a:r>
              <a:rPr lang="en-CA" altLang="en-US"/>
              <a:t>FILTER BRANCH</a:t>
            </a:r>
            <a:endParaRPr lang="en-US" altLang="en-US"/>
          </a:p>
        </p:txBody>
      </p:sp>
      <p:sp>
        <p:nvSpPr>
          <p:cNvPr id="35843" name="Rectangle 3">
            <a:extLst>
              <a:ext uri="{FF2B5EF4-FFF2-40B4-BE49-F238E27FC236}">
                <a16:creationId xmlns:a16="http://schemas.microsoft.com/office/drawing/2014/main" id="{502563FB-1EEA-4912-B220-2B1B65E27F81}"/>
              </a:ext>
            </a:extLst>
          </p:cNvPr>
          <p:cNvSpPr>
            <a:spLocks noGrp="1" noChangeArrowheads="1"/>
          </p:cNvSpPr>
          <p:nvPr>
            <p:ph type="body" idx="1"/>
          </p:nvPr>
        </p:nvSpPr>
        <p:spPr/>
        <p:txBody>
          <a:bodyPr/>
          <a:lstStyle/>
          <a:p>
            <a:r>
              <a:rPr lang="en-CA" altLang="en-US" dirty="0"/>
              <a:t>FB state inherited from FBS</a:t>
            </a:r>
          </a:p>
          <a:p>
            <a:r>
              <a:rPr lang="en-CA" altLang="en-US" dirty="0"/>
              <a:t>FCC : Frequency Configuration Change status</a:t>
            </a:r>
          </a:p>
          <a:p>
            <a:r>
              <a:rPr lang="en-CA" altLang="en-US" dirty="0"/>
              <a:t>PCC : Power Configuration Change status</a:t>
            </a:r>
          </a:p>
          <a:p>
            <a:r>
              <a:rPr lang="en-CA" altLang="en-US" dirty="0" err="1"/>
              <a:t>ZIns</a:t>
            </a:r>
            <a:r>
              <a:rPr lang="en-CA" altLang="en-US" dirty="0"/>
              <a:t> : Zero insertion flag (not covered in the rest of this discussion)</a:t>
            </a:r>
          </a:p>
          <a:p>
            <a:endParaRPr lang="en-CA" altLang="en-US" dirty="0"/>
          </a:p>
          <a:p>
            <a:r>
              <a:rPr lang="en-CA" altLang="en-US" dirty="0" err="1"/>
              <a:t>Enum</a:t>
            </a:r>
            <a:r>
              <a:rPr lang="en-CA" altLang="en-US" dirty="0"/>
              <a:t> values for FCC and PCC</a:t>
            </a:r>
          </a:p>
          <a:p>
            <a:pPr lvl="1"/>
            <a:r>
              <a:rPr lang="en-CA" altLang="en-US" dirty="0"/>
              <a:t>U: Unchanged</a:t>
            </a:r>
          </a:p>
          <a:p>
            <a:pPr lvl="1"/>
            <a:r>
              <a:rPr lang="en-CA" altLang="en-US" dirty="0"/>
              <a:t>C: Changed</a:t>
            </a:r>
          </a:p>
        </p:txBody>
      </p:sp>
    </p:spTree>
    <p:extLst>
      <p:ext uri="{BB962C8B-B14F-4D97-AF65-F5344CB8AC3E}">
        <p14:creationId xmlns:p14="http://schemas.microsoft.com/office/powerpoint/2010/main" val="32619101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300124F-6F5B-4A0C-9C19-B43D09E917BF}"/>
              </a:ext>
            </a:extLst>
          </p:cNvPr>
          <p:cNvSpPr>
            <a:spLocks noGrp="1" noChangeArrowheads="1"/>
          </p:cNvSpPr>
          <p:nvPr>
            <p:ph type="title"/>
          </p:nvPr>
        </p:nvSpPr>
        <p:spPr>
          <a:xfrm>
            <a:off x="393700" y="239713"/>
            <a:ext cx="8086725" cy="1085850"/>
          </a:xfrm>
        </p:spPr>
        <p:txBody>
          <a:bodyPr/>
          <a:lstStyle/>
          <a:p>
            <a:r>
              <a:rPr lang="en-US" altLang="en-US"/>
              <a:t>BUFFERED DATA UPDATE</a:t>
            </a:r>
          </a:p>
        </p:txBody>
      </p:sp>
      <p:sp>
        <p:nvSpPr>
          <p:cNvPr id="32771" name="Rectangle 3">
            <a:extLst>
              <a:ext uri="{FF2B5EF4-FFF2-40B4-BE49-F238E27FC236}">
                <a16:creationId xmlns:a16="http://schemas.microsoft.com/office/drawing/2014/main" id="{F646FC3C-711E-4D79-AA0F-C78FED1992FB}"/>
              </a:ext>
            </a:extLst>
          </p:cNvPr>
          <p:cNvSpPr>
            <a:spLocks noGrp="1" noChangeArrowheads="1"/>
          </p:cNvSpPr>
          <p:nvPr>
            <p:ph type="body" idx="1"/>
          </p:nvPr>
        </p:nvSpPr>
        <p:spPr>
          <a:xfrm>
            <a:off x="396081" y="1419225"/>
            <a:ext cx="8351838" cy="4905375"/>
          </a:xfrm>
        </p:spPr>
        <p:txBody>
          <a:bodyPr/>
          <a:lstStyle/>
          <a:p>
            <a:r>
              <a:rPr lang="en-US" altLang="en-US" sz="2800" dirty="0" err="1"/>
              <a:t>TxBranchCtrl</a:t>
            </a:r>
            <a:r>
              <a:rPr lang="en-US" altLang="en-US" sz="2800" dirty="0"/>
              <a:t> updates the Buffered data each time a carrier event arrives (set-up </a:t>
            </a:r>
            <a:r>
              <a:rPr lang="en-US" altLang="en-US" sz="2800" dirty="0" err="1"/>
              <a:t>req</a:t>
            </a:r>
            <a:r>
              <a:rPr lang="en-US" altLang="en-US" sz="2800" dirty="0"/>
              <a:t>, activate </a:t>
            </a:r>
            <a:r>
              <a:rPr lang="en-US" altLang="en-US" sz="2800" dirty="0" err="1"/>
              <a:t>req</a:t>
            </a:r>
            <a:r>
              <a:rPr lang="en-US" altLang="en-US" sz="2800" dirty="0"/>
              <a:t>, deactivate </a:t>
            </a:r>
            <a:r>
              <a:rPr lang="en-US" altLang="en-US" sz="2800" dirty="0" err="1"/>
              <a:t>req</a:t>
            </a:r>
            <a:r>
              <a:rPr lang="en-US" altLang="en-US" sz="2800" dirty="0"/>
              <a:t>, release </a:t>
            </a:r>
            <a:r>
              <a:rPr lang="en-US" altLang="en-US" sz="2800" dirty="0" err="1"/>
              <a:t>req</a:t>
            </a:r>
            <a:r>
              <a:rPr lang="en-US" altLang="en-US" sz="2800" dirty="0"/>
              <a:t>, </a:t>
            </a:r>
            <a:r>
              <a:rPr lang="en-US" altLang="en-US" sz="2800" dirty="0" err="1"/>
              <a:t>freq</a:t>
            </a:r>
            <a:r>
              <a:rPr lang="en-US" altLang="en-US" sz="2800" dirty="0"/>
              <a:t> modify </a:t>
            </a:r>
            <a:r>
              <a:rPr lang="en-US" altLang="en-US" sz="2800" dirty="0" err="1"/>
              <a:t>req</a:t>
            </a:r>
            <a:r>
              <a:rPr lang="en-US" altLang="en-US" sz="2800" dirty="0"/>
              <a:t>, power modify </a:t>
            </a:r>
            <a:r>
              <a:rPr lang="en-US" altLang="en-US" sz="2800" dirty="0" err="1"/>
              <a:t>req</a:t>
            </a:r>
            <a:r>
              <a:rPr lang="en-US" altLang="en-US" sz="2800" dirty="0"/>
              <a:t>)</a:t>
            </a:r>
          </a:p>
          <a:p>
            <a:r>
              <a:rPr lang="en-US" altLang="en-US" sz="2800" dirty="0"/>
              <a:t>Information updated in the Buffered data is per Filter Branch Set (a.k.a. carrier)</a:t>
            </a:r>
          </a:p>
          <a:p>
            <a:r>
              <a:rPr lang="en-US" altLang="en-US" sz="2800" dirty="0"/>
              <a:t>The following information is updated:</a:t>
            </a:r>
          </a:p>
          <a:p>
            <a:pPr lvl="1"/>
            <a:r>
              <a:rPr lang="en-US" altLang="en-US" sz="2400" dirty="0"/>
              <a:t>final state of the FBS at the end of the cycle for which this Buffered entry will be committed</a:t>
            </a:r>
          </a:p>
          <a:p>
            <a:pPr lvl="1"/>
            <a:r>
              <a:rPr lang="en-US" altLang="en-US" sz="2400" dirty="0"/>
              <a:t>Cycle Request pending flag</a:t>
            </a:r>
          </a:p>
          <a:p>
            <a:pPr lvl="1"/>
            <a:r>
              <a:rPr lang="en-US" altLang="en-US" sz="2400" dirty="0"/>
              <a:t>configuration data if required</a:t>
            </a:r>
          </a:p>
        </p:txBody>
      </p:sp>
    </p:spTree>
    <p:extLst>
      <p:ext uri="{BB962C8B-B14F-4D97-AF65-F5344CB8AC3E}">
        <p14:creationId xmlns:p14="http://schemas.microsoft.com/office/powerpoint/2010/main" val="28430897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0B9E928-66BE-47A1-8A18-034D0F57CBF8}"/>
              </a:ext>
            </a:extLst>
          </p:cNvPr>
          <p:cNvSpPr>
            <a:spLocks noGrp="1" noChangeArrowheads="1"/>
          </p:cNvSpPr>
          <p:nvPr>
            <p:ph type="title"/>
          </p:nvPr>
        </p:nvSpPr>
        <p:spPr/>
        <p:txBody>
          <a:bodyPr>
            <a:normAutofit fontScale="90000"/>
          </a:bodyPr>
          <a:lstStyle/>
          <a:p>
            <a:r>
              <a:rPr lang="en-US" altLang="en-US"/>
              <a:t>CYCLE TRIGGERS</a:t>
            </a:r>
          </a:p>
        </p:txBody>
      </p:sp>
      <p:sp>
        <p:nvSpPr>
          <p:cNvPr id="33795" name="Rectangle 3">
            <a:extLst>
              <a:ext uri="{FF2B5EF4-FFF2-40B4-BE49-F238E27FC236}">
                <a16:creationId xmlns:a16="http://schemas.microsoft.com/office/drawing/2014/main" id="{429A271C-CB30-40CF-B138-B332F9F571DA}"/>
              </a:ext>
            </a:extLst>
          </p:cNvPr>
          <p:cNvSpPr>
            <a:spLocks noGrp="1" noChangeArrowheads="1"/>
          </p:cNvSpPr>
          <p:nvPr>
            <p:ph type="body" sz="half" idx="1"/>
          </p:nvPr>
        </p:nvSpPr>
        <p:spPr/>
        <p:txBody>
          <a:bodyPr/>
          <a:lstStyle/>
          <a:p>
            <a:pPr>
              <a:lnSpc>
                <a:spcPct val="90000"/>
              </a:lnSpc>
            </a:pPr>
            <a:endParaRPr lang="en-US" altLang="en-US" sz="1800"/>
          </a:p>
          <a:p>
            <a:pPr>
              <a:lnSpc>
                <a:spcPct val="90000"/>
              </a:lnSpc>
            </a:pPr>
            <a:endParaRPr lang="en-US" altLang="en-US" sz="1800"/>
          </a:p>
        </p:txBody>
      </p:sp>
      <p:sp>
        <p:nvSpPr>
          <p:cNvPr id="33796" name="Rectangle 4">
            <a:extLst>
              <a:ext uri="{FF2B5EF4-FFF2-40B4-BE49-F238E27FC236}">
                <a16:creationId xmlns:a16="http://schemas.microsoft.com/office/drawing/2014/main" id="{B2784405-EBC4-4517-8C30-DB185400A7F8}"/>
              </a:ext>
            </a:extLst>
          </p:cNvPr>
          <p:cNvSpPr>
            <a:spLocks noGrp="1" noChangeArrowheads="1"/>
          </p:cNvSpPr>
          <p:nvPr>
            <p:ph type="body" sz="half" idx="4294967295"/>
          </p:nvPr>
        </p:nvSpPr>
        <p:spPr>
          <a:xfrm>
            <a:off x="4718050" y="893763"/>
            <a:ext cx="3959225" cy="3440112"/>
          </a:xfrm>
        </p:spPr>
        <p:txBody>
          <a:bodyPr/>
          <a:lstStyle/>
          <a:p>
            <a:pPr>
              <a:lnSpc>
                <a:spcPct val="90000"/>
              </a:lnSpc>
            </a:pPr>
            <a:r>
              <a:rPr lang="en-US" altLang="en-US" sz="1800"/>
              <a:t>Cycle is triggered any if of the following occurs:</a:t>
            </a:r>
          </a:p>
          <a:p>
            <a:pPr lvl="1">
              <a:lnSpc>
                <a:spcPct val="90000"/>
              </a:lnSpc>
            </a:pPr>
            <a:r>
              <a:rPr lang="en-US" altLang="en-US" sz="1600"/>
              <a:t>Activate req received for any FBS</a:t>
            </a:r>
          </a:p>
          <a:p>
            <a:pPr lvl="1">
              <a:lnSpc>
                <a:spcPct val="90000"/>
              </a:lnSpc>
            </a:pPr>
            <a:r>
              <a:rPr lang="en-US" altLang="en-US" sz="1600"/>
              <a:t>Deactivate req received for any FBS</a:t>
            </a:r>
          </a:p>
          <a:p>
            <a:pPr lvl="1">
              <a:lnSpc>
                <a:spcPct val="90000"/>
              </a:lnSpc>
            </a:pPr>
            <a:r>
              <a:rPr lang="en-US" altLang="en-US" sz="1600"/>
              <a:t>Release req received for existing </a:t>
            </a:r>
            <a:r>
              <a:rPr lang="en-US" altLang="en-US" sz="1600" baseline="30000"/>
              <a:t>1</a:t>
            </a:r>
            <a:r>
              <a:rPr lang="en-US" altLang="en-US" sz="1600"/>
              <a:t> FBS</a:t>
            </a:r>
          </a:p>
          <a:p>
            <a:pPr lvl="1">
              <a:lnSpc>
                <a:spcPct val="90000"/>
              </a:lnSpc>
            </a:pPr>
            <a:r>
              <a:rPr lang="en-US" altLang="en-US" sz="1600"/>
              <a:t>FBS is enabled and Frequency Modify req is received</a:t>
            </a:r>
          </a:p>
          <a:p>
            <a:pPr lvl="1">
              <a:lnSpc>
                <a:spcPct val="90000"/>
              </a:lnSpc>
            </a:pPr>
            <a:r>
              <a:rPr lang="en-US" altLang="en-US" sz="1600"/>
              <a:t>FBS is enabled and Power Modify req is received</a:t>
            </a:r>
          </a:p>
          <a:p>
            <a:pPr lvl="1">
              <a:lnSpc>
                <a:spcPct val="90000"/>
              </a:lnSpc>
            </a:pPr>
            <a:endParaRPr lang="en-US" altLang="en-US" sz="1600"/>
          </a:p>
        </p:txBody>
      </p:sp>
      <p:sp>
        <p:nvSpPr>
          <p:cNvPr id="33797" name="Text Box 5">
            <a:extLst>
              <a:ext uri="{FF2B5EF4-FFF2-40B4-BE49-F238E27FC236}">
                <a16:creationId xmlns:a16="http://schemas.microsoft.com/office/drawing/2014/main" id="{5C779EB5-E961-4319-BFFB-B5C34D3B6DF3}"/>
              </a:ext>
            </a:extLst>
          </p:cNvPr>
          <p:cNvSpPr txBox="1">
            <a:spLocks noChangeArrowheads="1"/>
          </p:cNvSpPr>
          <p:nvPr/>
        </p:nvSpPr>
        <p:spPr bwMode="auto">
          <a:xfrm>
            <a:off x="196850" y="5843588"/>
            <a:ext cx="8648700" cy="4572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eaLnBrk="1" hangingPunct="1"/>
            <a:r>
              <a:rPr lang="en-US" altLang="en-US" sz="1200" baseline="30000"/>
              <a:t>1</a:t>
            </a:r>
            <a:r>
              <a:rPr lang="en-US" altLang="en-US" sz="1200"/>
              <a:t> If FBS is already in Committed data then it is called “existing”. For FBS which are “Newly created” in the Buffered data and a Release Req is received, no cycle is required – the FBS is just cleaned-up and the state is set to Unallocated.</a:t>
            </a:r>
          </a:p>
        </p:txBody>
      </p:sp>
      <p:sp>
        <p:nvSpPr>
          <p:cNvPr id="33798" name="Rectangle 7">
            <a:extLst>
              <a:ext uri="{FF2B5EF4-FFF2-40B4-BE49-F238E27FC236}">
                <a16:creationId xmlns:a16="http://schemas.microsoft.com/office/drawing/2014/main" id="{D79A96B6-A2FD-46D0-975B-7C199861C8EF}"/>
              </a:ext>
            </a:extLst>
          </p:cNvPr>
          <p:cNvSpPr>
            <a:spLocks noChangeArrowheads="1"/>
          </p:cNvSpPr>
          <p:nvPr/>
        </p:nvSpPr>
        <p:spPr bwMode="auto">
          <a:xfrm>
            <a:off x="285750" y="900113"/>
            <a:ext cx="3959225"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1000" indent="-381000" eaLnBrk="0" hangingPunct="0">
              <a:defRPr sz="2400">
                <a:solidFill>
                  <a:schemeClr val="tx1"/>
                </a:solidFill>
                <a:latin typeface="Arial" panose="020B0604020202020204" pitchFamily="34" charset="0"/>
              </a:defRPr>
            </a:lvl1pPr>
            <a:lvl2pPr marL="1147763" indent="-390525"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20000"/>
              </a:spcBef>
              <a:buClr>
                <a:srgbClr val="0094D2"/>
              </a:buClr>
              <a:buFont typeface="Wingdings" panose="05000000000000000000" pitchFamily="2" charset="2"/>
              <a:buChar char="ð"/>
            </a:pPr>
            <a:r>
              <a:rPr lang="en-US" altLang="en-US" sz="1800" u="sng"/>
              <a:t>No</a:t>
            </a:r>
            <a:r>
              <a:rPr lang="en-US" altLang="en-US" sz="1800"/>
              <a:t> cycle is not triggered for the following events:</a:t>
            </a:r>
          </a:p>
          <a:p>
            <a:pPr lvl="1" algn="l">
              <a:spcBef>
                <a:spcPct val="10000"/>
              </a:spcBef>
              <a:buFontTx/>
              <a:buChar char="–"/>
            </a:pPr>
            <a:r>
              <a:rPr lang="en-US" altLang="en-US" sz="1600"/>
              <a:t>FBS is disabled and Frequency Modify req received</a:t>
            </a:r>
          </a:p>
          <a:p>
            <a:pPr lvl="1" algn="l">
              <a:spcBef>
                <a:spcPct val="10000"/>
              </a:spcBef>
              <a:buFontTx/>
              <a:buChar char="–"/>
            </a:pPr>
            <a:r>
              <a:rPr lang="en-US" altLang="en-US" sz="1600"/>
              <a:t>FBS is disabled and Power Modify req is received</a:t>
            </a:r>
          </a:p>
          <a:p>
            <a:pPr lvl="1" algn="l">
              <a:spcBef>
                <a:spcPct val="10000"/>
              </a:spcBef>
              <a:buFontTx/>
              <a:buChar char="–"/>
            </a:pPr>
            <a:r>
              <a:rPr lang="en-US" altLang="en-US" sz="1600"/>
              <a:t>FBS is unallocated and Set-up req received</a:t>
            </a:r>
          </a:p>
          <a:p>
            <a:pPr algn="l">
              <a:spcBef>
                <a:spcPct val="20000"/>
              </a:spcBef>
              <a:buClr>
                <a:srgbClr val="0094D2"/>
              </a:buClr>
              <a:buFont typeface="Wingdings" panose="05000000000000000000" pitchFamily="2" charset="2"/>
              <a:buChar char="ð"/>
            </a:pPr>
            <a:endParaRPr lang="en-US" altLang="en-US" sz="1800"/>
          </a:p>
          <a:p>
            <a:pPr lvl="1" algn="l">
              <a:lnSpc>
                <a:spcPct val="90000"/>
              </a:lnSpc>
              <a:spcBef>
                <a:spcPct val="10000"/>
              </a:spcBef>
              <a:buFontTx/>
              <a:buChar char="–"/>
            </a:pPr>
            <a:endParaRPr lang="en-US" altLang="en-US" sz="1600"/>
          </a:p>
        </p:txBody>
      </p:sp>
      <p:sp>
        <p:nvSpPr>
          <p:cNvPr id="33799" name="Text Box 8">
            <a:extLst>
              <a:ext uri="{FF2B5EF4-FFF2-40B4-BE49-F238E27FC236}">
                <a16:creationId xmlns:a16="http://schemas.microsoft.com/office/drawing/2014/main" id="{C3112198-A721-4E43-8630-373F6CA5CF77}"/>
              </a:ext>
            </a:extLst>
          </p:cNvPr>
          <p:cNvSpPr txBox="1">
            <a:spLocks noChangeArrowheads="1"/>
          </p:cNvSpPr>
          <p:nvPr/>
        </p:nvSpPr>
        <p:spPr bwMode="auto">
          <a:xfrm>
            <a:off x="165100" y="4173538"/>
            <a:ext cx="8837613" cy="150177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defRPr>
            </a:lvl1pPr>
            <a:lvl2pPr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20000"/>
              </a:spcBef>
              <a:buClr>
                <a:srgbClr val="0094D2"/>
              </a:buClr>
              <a:buFont typeface="Wingdings" panose="05000000000000000000" pitchFamily="2" charset="2"/>
              <a:buChar char="ð"/>
            </a:pPr>
            <a:r>
              <a:rPr lang="en-US" altLang="en-US" sz="1600"/>
              <a:t>TxBranchCtrl determines if cycle needs to be triggered at the end of the current cycle</a:t>
            </a:r>
          </a:p>
          <a:p>
            <a:pPr algn="l">
              <a:spcBef>
                <a:spcPct val="20000"/>
              </a:spcBef>
              <a:buClr>
                <a:srgbClr val="0094D2"/>
              </a:buClr>
              <a:buFont typeface="Wingdings" panose="05000000000000000000" pitchFamily="2" charset="2"/>
              <a:buChar char="ð"/>
            </a:pPr>
            <a:r>
              <a:rPr lang="en-US" altLang="en-US" sz="1600"/>
              <a:t>Steps:</a:t>
            </a:r>
          </a:p>
          <a:p>
            <a:pPr lvl="1" algn="l">
              <a:spcBef>
                <a:spcPct val="10000"/>
              </a:spcBef>
              <a:buFontTx/>
              <a:buChar char="–"/>
            </a:pPr>
            <a:r>
              <a:rPr lang="en-US" altLang="en-US" sz="1400"/>
              <a:t>For each carrier in the Buffered Data</a:t>
            </a:r>
          </a:p>
          <a:p>
            <a:pPr lvl="2" algn="l">
              <a:buFont typeface="Wingdings" panose="05000000000000000000" pitchFamily="2" charset="2"/>
              <a:buChar char="§"/>
            </a:pPr>
            <a:r>
              <a:rPr lang="en-US" altLang="en-US" sz="1400"/>
              <a:t>if Cycle Needed == TRUE</a:t>
            </a:r>
          </a:p>
          <a:p>
            <a:pPr lvl="3" algn="l">
              <a:buFont typeface="Times New Roman" panose="02020603050405020304" pitchFamily="18" charset="0"/>
              <a:buChar char="-"/>
            </a:pPr>
            <a:r>
              <a:rPr lang="en-US" altLang="en-US" sz="1400"/>
              <a:t>request cycle from TCS</a:t>
            </a:r>
          </a:p>
          <a:p>
            <a:pPr lvl="3" algn="l">
              <a:buFont typeface="Times New Roman" panose="02020603050405020304" pitchFamily="18" charset="0"/>
              <a:buChar char="-"/>
            </a:pPr>
            <a:r>
              <a:rPr lang="en-US" altLang="en-US" sz="1400"/>
              <a:t>exit iteration</a:t>
            </a:r>
            <a:endParaRPr lang="en-US" altLang="en-US" sz="1800"/>
          </a:p>
        </p:txBody>
      </p:sp>
    </p:spTree>
    <p:extLst>
      <p:ext uri="{BB962C8B-B14F-4D97-AF65-F5344CB8AC3E}">
        <p14:creationId xmlns:p14="http://schemas.microsoft.com/office/powerpoint/2010/main" val="17213400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DD75D13-79E8-4C8C-99AB-E31BBC9AD225}"/>
              </a:ext>
            </a:extLst>
          </p:cNvPr>
          <p:cNvSpPr>
            <a:spLocks noGrp="1" noChangeArrowheads="1"/>
          </p:cNvSpPr>
          <p:nvPr>
            <p:ph type="title"/>
          </p:nvPr>
        </p:nvSpPr>
        <p:spPr>
          <a:xfrm>
            <a:off x="393700" y="239713"/>
            <a:ext cx="8523288" cy="1085850"/>
          </a:xfrm>
        </p:spPr>
        <p:txBody>
          <a:bodyPr/>
          <a:lstStyle/>
          <a:p>
            <a:r>
              <a:rPr lang="en-US" altLang="en-US"/>
              <a:t>COMMITTED DATA UPDATE</a:t>
            </a:r>
          </a:p>
        </p:txBody>
      </p:sp>
      <p:sp>
        <p:nvSpPr>
          <p:cNvPr id="31747" name="Rectangle 3">
            <a:extLst>
              <a:ext uri="{FF2B5EF4-FFF2-40B4-BE49-F238E27FC236}">
                <a16:creationId xmlns:a16="http://schemas.microsoft.com/office/drawing/2014/main" id="{E395C90A-4771-4715-B7CA-4FE4BED53E08}"/>
              </a:ext>
            </a:extLst>
          </p:cNvPr>
          <p:cNvSpPr>
            <a:spLocks noGrp="1" noChangeArrowheads="1"/>
          </p:cNvSpPr>
          <p:nvPr>
            <p:ph type="body" idx="1"/>
          </p:nvPr>
        </p:nvSpPr>
        <p:spPr/>
        <p:txBody>
          <a:bodyPr/>
          <a:lstStyle/>
          <a:p>
            <a:r>
              <a:rPr lang="en-US" altLang="en-US" dirty="0"/>
              <a:t>At the beginning of each cycle, </a:t>
            </a:r>
            <a:r>
              <a:rPr lang="en-US" altLang="en-US" dirty="0" err="1"/>
              <a:t>TxBranchCtrl</a:t>
            </a:r>
            <a:r>
              <a:rPr lang="en-US" altLang="en-US" dirty="0"/>
              <a:t> determines the changes to the Committed data.</a:t>
            </a:r>
          </a:p>
          <a:p>
            <a:r>
              <a:rPr lang="en-US" altLang="en-US" dirty="0" err="1"/>
              <a:t>TxBranchCtrl</a:t>
            </a:r>
            <a:r>
              <a:rPr lang="en-US" altLang="en-US" dirty="0"/>
              <a:t> compares the Committed data and Buffered data from the previous cycle and determines the new set of Committed data.</a:t>
            </a:r>
          </a:p>
          <a:p>
            <a:r>
              <a:rPr lang="en-US" altLang="en-US" dirty="0"/>
              <a:t>RH is asked to store the new Committed data.</a:t>
            </a:r>
          </a:p>
          <a:p>
            <a:r>
              <a:rPr lang="en-US" altLang="en-US" dirty="0"/>
              <a:t>Common working data from the previous cycle (</a:t>
            </a:r>
            <a:r>
              <a:rPr lang="en-US" altLang="en-US" dirty="0" err="1"/>
              <a:t>TxLo</a:t>
            </a:r>
            <a:r>
              <a:rPr lang="en-US" altLang="en-US" dirty="0"/>
              <a:t> Freq, Power Level, </a:t>
            </a:r>
            <a:r>
              <a:rPr lang="en-US" altLang="en-US" dirty="0" err="1"/>
              <a:t>TorLo</a:t>
            </a:r>
            <a:r>
              <a:rPr lang="en-US" altLang="en-US" dirty="0"/>
              <a:t>,  </a:t>
            </a:r>
            <a:r>
              <a:rPr lang="en-US" altLang="en-US" dirty="0" err="1"/>
              <a:t>etc</a:t>
            </a:r>
            <a:r>
              <a:rPr lang="en-US" altLang="en-US" dirty="0"/>
              <a:t>) is carried on to the next cycle.</a:t>
            </a:r>
          </a:p>
        </p:txBody>
      </p:sp>
    </p:spTree>
    <p:extLst>
      <p:ext uri="{BB962C8B-B14F-4D97-AF65-F5344CB8AC3E}">
        <p14:creationId xmlns:p14="http://schemas.microsoft.com/office/powerpoint/2010/main" val="3590657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F719393-F51D-4FF5-942A-CC3DE082B36B}"/>
              </a:ext>
            </a:extLst>
          </p:cNvPr>
          <p:cNvSpPr>
            <a:spLocks noGrp="1" noChangeArrowheads="1"/>
          </p:cNvSpPr>
          <p:nvPr>
            <p:ph type="title"/>
          </p:nvPr>
        </p:nvSpPr>
        <p:spPr/>
        <p:txBody>
          <a:bodyPr/>
          <a:lstStyle/>
          <a:p>
            <a:r>
              <a:rPr lang="en-CA" altLang="en-US"/>
              <a:t>COMMIT</a:t>
            </a:r>
            <a:endParaRPr lang="en-US" altLang="en-US"/>
          </a:p>
        </p:txBody>
      </p:sp>
      <p:sp>
        <p:nvSpPr>
          <p:cNvPr id="34819" name="Rectangle 3">
            <a:extLst>
              <a:ext uri="{FF2B5EF4-FFF2-40B4-BE49-F238E27FC236}">
                <a16:creationId xmlns:a16="http://schemas.microsoft.com/office/drawing/2014/main" id="{1C8BC27C-04D6-476D-868F-4F779FD0AEFA}"/>
              </a:ext>
            </a:extLst>
          </p:cNvPr>
          <p:cNvSpPr>
            <a:spLocks noGrp="1" noChangeArrowheads="1"/>
          </p:cNvSpPr>
          <p:nvPr>
            <p:ph type="body" idx="1"/>
          </p:nvPr>
        </p:nvSpPr>
        <p:spPr>
          <a:xfrm>
            <a:off x="396875" y="1325563"/>
            <a:ext cx="8351838" cy="5199062"/>
          </a:xfrm>
        </p:spPr>
        <p:txBody>
          <a:bodyPr/>
          <a:lstStyle/>
          <a:p>
            <a:pPr marL="457200" indent="-457200">
              <a:buFont typeface="Wingdings" panose="05000000000000000000" pitchFamily="2" charset="2"/>
              <a:buNone/>
            </a:pPr>
            <a:r>
              <a:rPr lang="en-CA" altLang="en-US"/>
              <a:t>Commit observes the following steps:</a:t>
            </a:r>
          </a:p>
          <a:p>
            <a:pPr marL="636588" lvl="1" indent="-280988">
              <a:buFont typeface="Ericsson Capital TT" panose="02000503000000020004" pitchFamily="2" charset="0"/>
              <a:buAutoNum type="arabicPeriod"/>
            </a:pPr>
            <a:r>
              <a:rPr lang="en-CA" altLang="en-US"/>
              <a:t>Remove all FBS that are in Releasing state in the Committed data</a:t>
            </a:r>
          </a:p>
          <a:p>
            <a:pPr marL="636588" lvl="1" indent="-280988">
              <a:buFont typeface="Ericsson Capital TT" panose="02000503000000020004" pitchFamily="2" charset="0"/>
              <a:buAutoNum type="arabicPeriod"/>
            </a:pPr>
            <a:r>
              <a:rPr lang="en-CA" altLang="en-US"/>
              <a:t>Calculate Filter Branch configuration change status based on FBS state in Committed and Buffered data</a:t>
            </a:r>
          </a:p>
          <a:p>
            <a:pPr marL="636588" lvl="1" indent="-280988">
              <a:buFont typeface="Ericsson Capital TT" panose="02000503000000020004" pitchFamily="2" charset="0"/>
              <a:buAutoNum type="arabicPeriod"/>
            </a:pPr>
            <a:r>
              <a:rPr lang="en-CA" altLang="en-US"/>
              <a:t>Update Committed Configuration Data (this is expected to be a simple copy of the pre-processed buffered configuration data).</a:t>
            </a:r>
          </a:p>
          <a:p>
            <a:pPr marL="636588" lvl="1" indent="-280988">
              <a:buFont typeface="Ericsson Capital TT" panose="02000503000000020004" pitchFamily="2" charset="0"/>
              <a:buAutoNum type="arabicPeriod"/>
            </a:pPr>
            <a:r>
              <a:rPr lang="en-CA" altLang="en-US"/>
              <a:t>Reset the “newly created” flag for all FBS moving to Committed Data</a:t>
            </a:r>
          </a:p>
          <a:p>
            <a:pPr marL="636588" lvl="1" indent="-280988">
              <a:buFont typeface="Ericsson Capital TT" panose="02000503000000020004" pitchFamily="2" charset="0"/>
              <a:buNone/>
            </a:pPr>
            <a:endParaRPr lang="en-CA" altLang="en-US"/>
          </a:p>
        </p:txBody>
      </p:sp>
    </p:spTree>
    <p:extLst>
      <p:ext uri="{BB962C8B-B14F-4D97-AF65-F5344CB8AC3E}">
        <p14:creationId xmlns:p14="http://schemas.microsoft.com/office/powerpoint/2010/main" val="13660434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SPLC</a:t>
            </a:r>
          </a:p>
        </p:txBody>
      </p:sp>
    </p:spTree>
    <p:extLst>
      <p:ext uri="{BB962C8B-B14F-4D97-AF65-F5344CB8AC3E}">
        <p14:creationId xmlns:p14="http://schemas.microsoft.com/office/powerpoint/2010/main" val="2406448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7323D397-5462-40DB-BD00-3533EC5124C2}"/>
              </a:ext>
            </a:extLst>
          </p:cNvPr>
          <p:cNvSpPr>
            <a:spLocks noGrp="1" noChangeArrowheads="1"/>
          </p:cNvSpPr>
          <p:nvPr>
            <p:ph type="title"/>
          </p:nvPr>
        </p:nvSpPr>
        <p:spPr>
          <a:xfrm>
            <a:off x="457200" y="274638"/>
            <a:ext cx="8229600" cy="417512"/>
          </a:xfrm>
        </p:spPr>
        <p:txBody>
          <a:bodyPr>
            <a:normAutofit/>
          </a:bodyPr>
          <a:lstStyle/>
          <a:p>
            <a:pPr eaLnBrk="1" hangingPunct="1"/>
            <a:r>
              <a:rPr lang="en-GB" altLang="en-US" sz="2400" dirty="0"/>
              <a:t>Questions / feedbacks</a:t>
            </a:r>
            <a:endParaRPr lang="en-US" altLang="en-US" sz="2400" dirty="0"/>
          </a:p>
        </p:txBody>
      </p:sp>
      <p:sp>
        <p:nvSpPr>
          <p:cNvPr id="20483" name="Rectangle 2">
            <a:extLst>
              <a:ext uri="{FF2B5EF4-FFF2-40B4-BE49-F238E27FC236}">
                <a16:creationId xmlns:a16="http://schemas.microsoft.com/office/drawing/2014/main" id="{56D2C5F2-33BB-48F4-A5E1-F97AB1BD502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20484" name="Rectangle 2">
            <a:extLst>
              <a:ext uri="{FF2B5EF4-FFF2-40B4-BE49-F238E27FC236}">
                <a16:creationId xmlns:a16="http://schemas.microsoft.com/office/drawing/2014/main" id="{A5DAAB5E-8AC5-4293-AA6E-79323E5EDC9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20485" name="Rectangle 2">
            <a:extLst>
              <a:ext uri="{FF2B5EF4-FFF2-40B4-BE49-F238E27FC236}">
                <a16:creationId xmlns:a16="http://schemas.microsoft.com/office/drawing/2014/main" id="{515C10D7-63CB-4209-9859-BBFCBE9A099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20487" name="Rectangle 10">
            <a:extLst>
              <a:ext uri="{FF2B5EF4-FFF2-40B4-BE49-F238E27FC236}">
                <a16:creationId xmlns:a16="http://schemas.microsoft.com/office/drawing/2014/main" id="{5C1849EF-89F3-4553-8C9F-13B0EE0D350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TextBox 10">
            <a:extLst>
              <a:ext uri="{FF2B5EF4-FFF2-40B4-BE49-F238E27FC236}">
                <a16:creationId xmlns:a16="http://schemas.microsoft.com/office/drawing/2014/main" id="{2F87D019-3E2C-4942-A331-C8B24B4ADE86}"/>
              </a:ext>
            </a:extLst>
          </p:cNvPr>
          <p:cNvSpPr txBox="1">
            <a:spLocks noChangeArrowheads="1"/>
          </p:cNvSpPr>
          <p:nvPr/>
        </p:nvSpPr>
        <p:spPr bwMode="auto">
          <a:xfrm>
            <a:off x="323850" y="698500"/>
            <a:ext cx="5976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0070C0"/>
                </a:solidFill>
              </a:rPr>
              <a:t>Now, I hope you are not afraid to have a look at the picture below </a:t>
            </a:r>
            <a:r>
              <a:rPr lang="sv-SE" altLang="en-US" sz="1200">
                <a:solidFill>
                  <a:srgbClr val="0070C0"/>
                </a:solidFill>
                <a:sym typeface="Wingdings" panose="05000000000000000000" pitchFamily="2" charset="2"/>
              </a:rPr>
              <a:t>   </a:t>
            </a:r>
            <a:endParaRPr lang="sv-SE" altLang="en-US" sz="1200">
              <a:solidFill>
                <a:srgbClr val="0070C0"/>
              </a:solidFill>
            </a:endParaRPr>
          </a:p>
        </p:txBody>
      </p:sp>
      <p:grpSp>
        <p:nvGrpSpPr>
          <p:cNvPr id="4" name="Group 3">
            <a:extLst>
              <a:ext uri="{FF2B5EF4-FFF2-40B4-BE49-F238E27FC236}">
                <a16:creationId xmlns:a16="http://schemas.microsoft.com/office/drawing/2014/main" id="{E770F0F1-DAA3-42D8-9259-1CF8B919FC7E}"/>
              </a:ext>
            </a:extLst>
          </p:cNvPr>
          <p:cNvGrpSpPr>
            <a:grpSpLocks/>
          </p:cNvGrpSpPr>
          <p:nvPr/>
        </p:nvGrpSpPr>
        <p:grpSpPr bwMode="auto">
          <a:xfrm>
            <a:off x="323850" y="974725"/>
            <a:ext cx="8215313" cy="4333875"/>
            <a:chOff x="650801" y="2420888"/>
            <a:chExt cx="8215833" cy="4333135"/>
          </a:xfrm>
        </p:grpSpPr>
        <p:graphicFrame>
          <p:nvGraphicFramePr>
            <p:cNvPr id="20491" name="Object 2">
              <a:extLst>
                <a:ext uri="{FF2B5EF4-FFF2-40B4-BE49-F238E27FC236}">
                  <a16:creationId xmlns:a16="http://schemas.microsoft.com/office/drawing/2014/main" id="{AFC2E16B-34A2-45D7-AC6F-D01B40F1BC7B}"/>
                </a:ext>
              </a:extLst>
            </p:cNvPr>
            <p:cNvGraphicFramePr>
              <a:graphicFrameLocks noChangeAspect="1"/>
            </p:cNvGraphicFramePr>
            <p:nvPr/>
          </p:nvGraphicFramePr>
          <p:xfrm>
            <a:off x="827584" y="2675556"/>
            <a:ext cx="8039050" cy="4078467"/>
          </p:xfrm>
          <a:graphic>
            <a:graphicData uri="http://schemas.openxmlformats.org/presentationml/2006/ole">
              <mc:AlternateContent xmlns:mc="http://schemas.openxmlformats.org/markup-compatibility/2006">
                <mc:Choice xmlns:v="urn:schemas-microsoft-com:vml" Requires="v">
                  <p:oleObj spid="_x0000_s463874" name="Visio" r:id="rId4" imgW="11968908" imgH="6074315" progId="Visio.Drawing.11">
                    <p:embed/>
                  </p:oleObj>
                </mc:Choice>
                <mc:Fallback>
                  <p:oleObj name="Visio" r:id="rId4" imgW="11968908" imgH="6074315" progId="Visio.Drawing.11">
                    <p:embed/>
                    <p:pic>
                      <p:nvPicPr>
                        <p:cNvPr id="20491" name="Object 2">
                          <a:extLst>
                            <a:ext uri="{FF2B5EF4-FFF2-40B4-BE49-F238E27FC236}">
                              <a16:creationId xmlns:a16="http://schemas.microsoft.com/office/drawing/2014/main" id="{AFC2E16B-34A2-45D7-AC6F-D01B40F1B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2675556"/>
                          <a:ext cx="8039050" cy="4078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92" name="TextBox 12">
              <a:extLst>
                <a:ext uri="{FF2B5EF4-FFF2-40B4-BE49-F238E27FC236}">
                  <a16:creationId xmlns:a16="http://schemas.microsoft.com/office/drawing/2014/main" id="{522B4F08-6D9A-499B-B8DD-3D5B5437C2F3}"/>
                </a:ext>
              </a:extLst>
            </p:cNvPr>
            <p:cNvSpPr txBox="1">
              <a:spLocks noChangeArrowheads="1"/>
            </p:cNvSpPr>
            <p:nvPr/>
          </p:nvSpPr>
          <p:spPr bwMode="auto">
            <a:xfrm>
              <a:off x="650801" y="2420888"/>
              <a:ext cx="4130366" cy="27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FF0000"/>
                  </a:solidFill>
                </a:rPr>
                <a:t>From the most important DS for SPLC</a:t>
              </a:r>
              <a:r>
                <a:rPr lang="sv-SE" altLang="en-US" sz="1200">
                  <a:solidFill>
                    <a:srgbClr val="0070C0"/>
                  </a:solidFill>
                </a:rPr>
                <a:t>, </a:t>
              </a:r>
              <a:r>
                <a:rPr lang="en-US" altLang="en-US" sz="1200" u="sng">
                  <a:hlinkClick r:id="rId6"/>
                </a:rPr>
                <a:t>TX Branch Control</a:t>
              </a:r>
              <a:endParaRPr lang="sv-SE" altLang="en-US" sz="1200">
                <a:solidFill>
                  <a:srgbClr val="0070C0"/>
                </a:solidFill>
              </a:endParaRPr>
            </a:p>
          </p:txBody>
        </p:sp>
      </p:grpSp>
    </p:spTree>
    <p:extLst>
      <p:ext uri="{BB962C8B-B14F-4D97-AF65-F5344CB8AC3E}">
        <p14:creationId xmlns:p14="http://schemas.microsoft.com/office/powerpoint/2010/main" val="3179602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BEC3333-8D3D-4730-83D3-828EF230F1AD}"/>
              </a:ext>
            </a:extLst>
          </p:cNvPr>
          <p:cNvSpPr>
            <a:spLocks noGrp="1" noChangeArrowheads="1"/>
          </p:cNvSpPr>
          <p:nvPr>
            <p:ph type="ctrTitle"/>
          </p:nvPr>
        </p:nvSpPr>
        <p:spPr>
          <a:xfrm>
            <a:off x="684213" y="908050"/>
            <a:ext cx="7772400" cy="1470025"/>
          </a:xfrm>
        </p:spPr>
        <p:txBody>
          <a:bodyPr>
            <a:normAutofit fontScale="90000"/>
          </a:bodyPr>
          <a:lstStyle/>
          <a:p>
            <a:pPr eaLnBrk="1" hangingPunct="1"/>
            <a:r>
              <a:rPr lang="sv-SE" altLang="en-US" dirty="0"/>
              <a:t>Power Level Change Introduction</a:t>
            </a:r>
            <a:endParaRPr lang="en-US" altLang="en-US" dirty="0"/>
          </a:p>
        </p:txBody>
      </p:sp>
      <p:sp>
        <p:nvSpPr>
          <p:cNvPr id="2051" name="Rectangle 3">
            <a:extLst>
              <a:ext uri="{FF2B5EF4-FFF2-40B4-BE49-F238E27FC236}">
                <a16:creationId xmlns:a16="http://schemas.microsoft.com/office/drawing/2014/main" id="{8AAF2DCD-58BA-4BEA-BD39-E613BF0D18F7}"/>
              </a:ext>
            </a:extLst>
          </p:cNvPr>
          <p:cNvSpPr>
            <a:spLocks noGrp="1" noChangeArrowheads="1"/>
          </p:cNvSpPr>
          <p:nvPr>
            <p:ph type="subTitle" idx="1"/>
          </p:nvPr>
        </p:nvSpPr>
        <p:spPr>
          <a:xfrm>
            <a:off x="1371600" y="2276475"/>
            <a:ext cx="6400800" cy="3384550"/>
          </a:xfrm>
        </p:spPr>
        <p:txBody>
          <a:bodyPr/>
          <a:lstStyle/>
          <a:p>
            <a:pPr marL="285750" indent="-285750" algn="l" eaLnBrk="1" hangingPunct="1">
              <a:buFontTx/>
              <a:buChar char="•"/>
            </a:pPr>
            <a:r>
              <a:rPr lang="sv-SE" altLang="en-US" sz="1800" dirty="0"/>
              <a:t>This is introduction material with main focus on Radio Functions at Power Level Change which is the most complicated part of WP1186.</a:t>
            </a:r>
          </a:p>
          <a:p>
            <a:pPr marL="285750" indent="-285750" algn="l" eaLnBrk="1" hangingPunct="1">
              <a:buFontTx/>
              <a:buChar char="•"/>
            </a:pPr>
            <a:r>
              <a:rPr lang="sv-SE" altLang="en-US" sz="1800" dirty="0"/>
              <a:t>This material aims to help the reading/understanding of related DS:es and WP1186 implementation.</a:t>
            </a:r>
          </a:p>
          <a:p>
            <a:pPr marL="285750" indent="-285750" algn="l" eaLnBrk="1" hangingPunct="1">
              <a:buFontTx/>
              <a:buChar char="•"/>
            </a:pPr>
            <a:r>
              <a:rPr lang="sv-SE" altLang="en-US" sz="1800" dirty="0"/>
              <a:t>This material is NOT any kind of formal desigen specification.</a:t>
            </a:r>
          </a:p>
          <a:p>
            <a:pPr marL="285750" indent="-285750" algn="l" eaLnBrk="1" hangingPunct="1">
              <a:buFontTx/>
              <a:buChar char="•"/>
            </a:pPr>
            <a:r>
              <a:rPr lang="sv-SE" altLang="en-US" sz="1800" dirty="0">
                <a:solidFill>
                  <a:srgbClr val="FF0000"/>
                </a:solidFill>
              </a:rPr>
              <a:t>It does NOT necessarily to be aligned exactly with DS:es or SW implementation since they keep on changing.</a:t>
            </a:r>
            <a:endParaRPr lang="en-US" altLang="en-US" sz="1800" dirty="0">
              <a:solidFill>
                <a:srgbClr val="FF0000"/>
              </a:solidFill>
            </a:endParaRPr>
          </a:p>
        </p:txBody>
      </p:sp>
      <p:sp>
        <p:nvSpPr>
          <p:cNvPr id="4" name="TextBox 221">
            <a:extLst>
              <a:ext uri="{FF2B5EF4-FFF2-40B4-BE49-F238E27FC236}">
                <a16:creationId xmlns:a16="http://schemas.microsoft.com/office/drawing/2014/main" id="{7C392691-88C6-4479-8F30-97AB977EF701}"/>
              </a:ext>
            </a:extLst>
          </p:cNvPr>
          <p:cNvSpPr txBox="1">
            <a:spLocks noChangeArrowheads="1"/>
          </p:cNvSpPr>
          <p:nvPr/>
        </p:nvSpPr>
        <p:spPr bwMode="auto">
          <a:xfrm>
            <a:off x="1371600" y="5557837"/>
            <a:ext cx="69453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dirty="0">
                <a:solidFill>
                  <a:srgbClr val="00B050"/>
                </a:solidFill>
              </a:rPr>
              <a:t>Expectation after this Presentation:  SPLC(Seamless Power Level Change) is not so complicated as it was believed. </a:t>
            </a:r>
          </a:p>
          <a:p>
            <a:pPr eaLnBrk="1" hangingPunct="1"/>
            <a:endParaRPr lang="sv-SE" altLang="en-US" sz="900" dirty="0">
              <a:solidFill>
                <a:srgbClr val="0070C0"/>
              </a:solidFill>
            </a:endParaRPr>
          </a:p>
        </p:txBody>
      </p:sp>
    </p:spTree>
    <p:extLst>
      <p:ext uri="{BB962C8B-B14F-4D97-AF65-F5344CB8AC3E}">
        <p14:creationId xmlns:p14="http://schemas.microsoft.com/office/powerpoint/2010/main" val="3039952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fade">
                                      <p:cBhvr>
                                        <p:cTn id="7" dur="1000"/>
                                        <p:tgtEl>
                                          <p:spTgt spid="2051">
                                            <p:txEl>
                                              <p:pRg st="0" end="0"/>
                                            </p:txEl>
                                          </p:spTgt>
                                        </p:tgtEl>
                                      </p:cBhvr>
                                    </p:animEffect>
                                    <p:anim calcmode="lin" valueType="num">
                                      <p:cBhvr>
                                        <p:cTn id="8" dur="1000" fill="hold"/>
                                        <p:tgtEl>
                                          <p:spTgt spid="20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xEl>
                                              <p:pRg st="1" end="1"/>
                                            </p:txEl>
                                          </p:spTgt>
                                        </p:tgtEl>
                                        <p:attrNameLst>
                                          <p:attrName>style.visibility</p:attrName>
                                        </p:attrNameLst>
                                      </p:cBhvr>
                                      <p:to>
                                        <p:strVal val="visible"/>
                                      </p:to>
                                    </p:set>
                                    <p:animEffect transition="in" filter="fade">
                                      <p:cBhvr>
                                        <p:cTn id="14" dur="1000"/>
                                        <p:tgtEl>
                                          <p:spTgt spid="2051">
                                            <p:txEl>
                                              <p:pRg st="1" end="1"/>
                                            </p:txEl>
                                          </p:spTgt>
                                        </p:tgtEl>
                                      </p:cBhvr>
                                    </p:animEffect>
                                    <p:anim calcmode="lin" valueType="num">
                                      <p:cBhvr>
                                        <p:cTn id="15" dur="1000" fill="hold"/>
                                        <p:tgtEl>
                                          <p:spTgt spid="205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0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051">
                                            <p:txEl>
                                              <p:pRg st="2" end="2"/>
                                            </p:txEl>
                                          </p:spTgt>
                                        </p:tgtEl>
                                        <p:attrNameLst>
                                          <p:attrName>style.visibility</p:attrName>
                                        </p:attrNameLst>
                                      </p:cBhvr>
                                      <p:to>
                                        <p:strVal val="visible"/>
                                      </p:to>
                                    </p:set>
                                    <p:animEffect transition="in" filter="fade">
                                      <p:cBhvr>
                                        <p:cTn id="21" dur="1000"/>
                                        <p:tgtEl>
                                          <p:spTgt spid="2051">
                                            <p:txEl>
                                              <p:pRg st="2" end="2"/>
                                            </p:txEl>
                                          </p:spTgt>
                                        </p:tgtEl>
                                      </p:cBhvr>
                                    </p:animEffect>
                                    <p:anim calcmode="lin" valueType="num">
                                      <p:cBhvr>
                                        <p:cTn id="22" dur="1000" fill="hold"/>
                                        <p:tgtEl>
                                          <p:spTgt spid="205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0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051">
                                            <p:txEl>
                                              <p:pRg st="3" end="3"/>
                                            </p:txEl>
                                          </p:spTgt>
                                        </p:tgtEl>
                                        <p:attrNameLst>
                                          <p:attrName>style.visibility</p:attrName>
                                        </p:attrNameLst>
                                      </p:cBhvr>
                                      <p:to>
                                        <p:strVal val="visible"/>
                                      </p:to>
                                    </p:set>
                                    <p:animEffect transition="in" filter="fade">
                                      <p:cBhvr>
                                        <p:cTn id="28" dur="1000"/>
                                        <p:tgtEl>
                                          <p:spTgt spid="2051">
                                            <p:txEl>
                                              <p:pRg st="3" end="3"/>
                                            </p:txEl>
                                          </p:spTgt>
                                        </p:tgtEl>
                                      </p:cBhvr>
                                    </p:animEffect>
                                    <p:anim calcmode="lin" valueType="num">
                                      <p:cBhvr>
                                        <p:cTn id="29" dur="1000" fill="hold"/>
                                        <p:tgtEl>
                                          <p:spTgt spid="205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0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7A8CD9-A4FE-4E50-B1AC-3F012B3F50F6}"/>
              </a:ext>
            </a:extLst>
          </p:cNvPr>
          <p:cNvGrpSpPr>
            <a:grpSpLocks/>
          </p:cNvGrpSpPr>
          <p:nvPr/>
        </p:nvGrpSpPr>
        <p:grpSpPr bwMode="auto">
          <a:xfrm>
            <a:off x="7821613" y="1104900"/>
            <a:ext cx="422275" cy="3962400"/>
            <a:chOff x="8619265" y="1104467"/>
            <a:chExt cx="421910" cy="3962833"/>
          </a:xfrm>
        </p:grpSpPr>
        <p:sp>
          <p:nvSpPr>
            <p:cNvPr id="77" name="Rectangle 76">
              <a:extLst>
                <a:ext uri="{FF2B5EF4-FFF2-40B4-BE49-F238E27FC236}">
                  <a16:creationId xmlns:a16="http://schemas.microsoft.com/office/drawing/2014/main" id="{3E78DFCB-A55C-4C08-85B4-F9431B8F37E5}"/>
                </a:ext>
              </a:extLst>
            </p:cNvPr>
            <p:cNvSpPr/>
            <p:nvPr/>
          </p:nvSpPr>
          <p:spPr>
            <a:xfrm>
              <a:off x="8747741" y="1323566"/>
              <a:ext cx="164957" cy="3743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26" name="TextBox 45">
              <a:extLst>
                <a:ext uri="{FF2B5EF4-FFF2-40B4-BE49-F238E27FC236}">
                  <a16:creationId xmlns:a16="http://schemas.microsoft.com/office/drawing/2014/main" id="{4D6F958B-F2C3-49D9-8CAE-043FF359A4E8}"/>
                </a:ext>
              </a:extLst>
            </p:cNvPr>
            <p:cNvSpPr txBox="1">
              <a:spLocks noChangeArrowheads="1"/>
            </p:cNvSpPr>
            <p:nvPr/>
          </p:nvSpPr>
          <p:spPr bwMode="auto">
            <a:xfrm>
              <a:off x="8619265" y="1104467"/>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40W</a:t>
              </a:r>
              <a:endParaRPr lang="en-US" altLang="en-US" sz="900"/>
            </a:p>
          </p:txBody>
        </p:sp>
      </p:grpSp>
      <p:grpSp>
        <p:nvGrpSpPr>
          <p:cNvPr id="3" name="Group 2">
            <a:extLst>
              <a:ext uri="{FF2B5EF4-FFF2-40B4-BE49-F238E27FC236}">
                <a16:creationId xmlns:a16="http://schemas.microsoft.com/office/drawing/2014/main" id="{E33CE7BE-C0A1-4E0A-9882-96E77711369C}"/>
              </a:ext>
            </a:extLst>
          </p:cNvPr>
          <p:cNvGrpSpPr>
            <a:grpSpLocks/>
          </p:cNvGrpSpPr>
          <p:nvPr/>
        </p:nvGrpSpPr>
        <p:grpSpPr bwMode="auto">
          <a:xfrm>
            <a:off x="6983413" y="1095375"/>
            <a:ext cx="420687" cy="3970338"/>
            <a:chOff x="5883755" y="1095250"/>
            <a:chExt cx="421910" cy="3970463"/>
          </a:xfrm>
        </p:grpSpPr>
        <p:sp>
          <p:nvSpPr>
            <p:cNvPr id="21" name="Rectangle 20">
              <a:extLst>
                <a:ext uri="{FF2B5EF4-FFF2-40B4-BE49-F238E27FC236}">
                  <a16:creationId xmlns:a16="http://schemas.microsoft.com/office/drawing/2014/main" id="{2CE89C4F-9A71-497B-9087-7AEA1203192A}"/>
                </a:ext>
              </a:extLst>
            </p:cNvPr>
            <p:cNvSpPr/>
            <p:nvPr/>
          </p:nvSpPr>
          <p:spPr>
            <a:xfrm>
              <a:off x="6012716" y="1322270"/>
              <a:ext cx="163988" cy="374344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24" name="TextBox 45">
              <a:extLst>
                <a:ext uri="{FF2B5EF4-FFF2-40B4-BE49-F238E27FC236}">
                  <a16:creationId xmlns:a16="http://schemas.microsoft.com/office/drawing/2014/main" id="{1929F6D4-DB56-4F54-B0F8-D7BF64AC4E76}"/>
                </a:ext>
              </a:extLst>
            </p:cNvPr>
            <p:cNvSpPr txBox="1">
              <a:spLocks noChangeArrowheads="1"/>
            </p:cNvSpPr>
            <p:nvPr/>
          </p:nvSpPr>
          <p:spPr bwMode="auto">
            <a:xfrm>
              <a:off x="5883755" y="1095250"/>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20W</a:t>
              </a:r>
              <a:endParaRPr lang="en-US" altLang="en-US" sz="900"/>
            </a:p>
          </p:txBody>
        </p:sp>
      </p:grpSp>
      <p:sp>
        <p:nvSpPr>
          <p:cNvPr id="3076" name="Rectangle 4">
            <a:extLst>
              <a:ext uri="{FF2B5EF4-FFF2-40B4-BE49-F238E27FC236}">
                <a16:creationId xmlns:a16="http://schemas.microsoft.com/office/drawing/2014/main" id="{36FA63BA-7A56-41D4-8D67-60348C922659}"/>
              </a:ext>
            </a:extLst>
          </p:cNvPr>
          <p:cNvSpPr>
            <a:spLocks noGrp="1" noChangeArrowheads="1"/>
          </p:cNvSpPr>
          <p:nvPr>
            <p:ph type="title"/>
          </p:nvPr>
        </p:nvSpPr>
        <p:spPr>
          <a:xfrm>
            <a:off x="457200" y="274638"/>
            <a:ext cx="8229600" cy="417512"/>
          </a:xfrm>
        </p:spPr>
        <p:txBody>
          <a:bodyPr>
            <a:normAutofit fontScale="90000"/>
          </a:bodyPr>
          <a:lstStyle/>
          <a:p>
            <a:pPr eaLnBrk="1" hangingPunct="1"/>
            <a:r>
              <a:rPr lang="en-GB" altLang="en-US" sz="2400"/>
              <a:t>Part 1 Radio Function View:What is PowerClass </a:t>
            </a:r>
            <a:endParaRPr lang="en-US" altLang="en-US" sz="2400"/>
          </a:p>
        </p:txBody>
      </p:sp>
      <p:pic>
        <p:nvPicPr>
          <p:cNvPr id="2" name="Picture 12">
            <a:extLst>
              <a:ext uri="{FF2B5EF4-FFF2-40B4-BE49-F238E27FC236}">
                <a16:creationId xmlns:a16="http://schemas.microsoft.com/office/drawing/2014/main" id="{6310EC73-4866-4657-BAFE-9815655D1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538" y="2592388"/>
            <a:ext cx="1576387"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a:extLst>
              <a:ext uri="{FF2B5EF4-FFF2-40B4-BE49-F238E27FC236}">
                <a16:creationId xmlns:a16="http://schemas.microsoft.com/office/drawing/2014/main" id="{BB77F12D-F96E-46E2-9696-BD3030E8E51A}"/>
              </a:ext>
            </a:extLst>
          </p:cNvPr>
          <p:cNvGrpSpPr>
            <a:grpSpLocks/>
          </p:cNvGrpSpPr>
          <p:nvPr/>
        </p:nvGrpSpPr>
        <p:grpSpPr bwMode="auto">
          <a:xfrm>
            <a:off x="4214813" y="2324100"/>
            <a:ext cx="457200" cy="1065213"/>
            <a:chOff x="4499992" y="2049211"/>
            <a:chExt cx="457176" cy="1066324"/>
          </a:xfrm>
        </p:grpSpPr>
        <p:grpSp>
          <p:nvGrpSpPr>
            <p:cNvPr id="3119" name="Group 13">
              <a:extLst>
                <a:ext uri="{FF2B5EF4-FFF2-40B4-BE49-F238E27FC236}">
                  <a16:creationId xmlns:a16="http://schemas.microsoft.com/office/drawing/2014/main" id="{C572E239-BC4D-493F-A1E9-1E032EA83BFF}"/>
                </a:ext>
              </a:extLst>
            </p:cNvPr>
            <p:cNvGrpSpPr>
              <a:grpSpLocks/>
            </p:cNvGrpSpPr>
            <p:nvPr/>
          </p:nvGrpSpPr>
          <p:grpSpPr bwMode="auto">
            <a:xfrm>
              <a:off x="4728580" y="2323447"/>
              <a:ext cx="144016" cy="792088"/>
              <a:chOff x="6084168" y="2132856"/>
              <a:chExt cx="144016" cy="792088"/>
            </a:xfrm>
          </p:grpSpPr>
          <p:cxnSp>
            <p:nvCxnSpPr>
              <p:cNvPr id="9" name="Straight Connector 8">
                <a:extLst>
                  <a:ext uri="{FF2B5EF4-FFF2-40B4-BE49-F238E27FC236}">
                    <a16:creationId xmlns:a16="http://schemas.microsoft.com/office/drawing/2014/main" id="{6A910073-5028-4FB0-BDCF-837EA0B04900}"/>
                  </a:ext>
                </a:extLst>
              </p:cNvPr>
              <p:cNvCxnSpPr/>
              <p:nvPr/>
            </p:nvCxnSpPr>
            <p:spPr>
              <a:xfrm flipV="1">
                <a:off x="6084168" y="2325832"/>
                <a:ext cx="0" cy="599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03394351-FA38-4296-BD34-03B28EEFF89A}"/>
                  </a:ext>
                </a:extLst>
              </p:cNvPr>
              <p:cNvCxnSpPr/>
              <p:nvPr/>
            </p:nvCxnSpPr>
            <p:spPr>
              <a:xfrm rot="16200000" flipV="1">
                <a:off x="5868757" y="2348955"/>
                <a:ext cx="575274" cy="144454"/>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3120" name="TextBox 45">
              <a:extLst>
                <a:ext uri="{FF2B5EF4-FFF2-40B4-BE49-F238E27FC236}">
                  <a16:creationId xmlns:a16="http://schemas.microsoft.com/office/drawing/2014/main" id="{00F6CF12-B06E-4F46-B209-A14A4538DC27}"/>
                </a:ext>
              </a:extLst>
            </p:cNvPr>
            <p:cNvSpPr txBox="1">
              <a:spLocks noChangeArrowheads="1"/>
            </p:cNvSpPr>
            <p:nvPr/>
          </p:nvSpPr>
          <p:spPr bwMode="auto">
            <a:xfrm>
              <a:off x="4499992" y="2049211"/>
              <a:ext cx="4571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t>Vdd</a:t>
              </a:r>
              <a:endParaRPr lang="en-US" altLang="en-US" sz="1200"/>
            </a:p>
          </p:txBody>
        </p:sp>
      </p:grpSp>
      <p:grpSp>
        <p:nvGrpSpPr>
          <p:cNvPr id="10" name="Group 9">
            <a:extLst>
              <a:ext uri="{FF2B5EF4-FFF2-40B4-BE49-F238E27FC236}">
                <a16:creationId xmlns:a16="http://schemas.microsoft.com/office/drawing/2014/main" id="{EAD86A99-45E7-486F-AD96-7B3C0436A1EF}"/>
              </a:ext>
            </a:extLst>
          </p:cNvPr>
          <p:cNvGrpSpPr>
            <a:grpSpLocks/>
          </p:cNvGrpSpPr>
          <p:nvPr/>
        </p:nvGrpSpPr>
        <p:grpSpPr bwMode="auto">
          <a:xfrm>
            <a:off x="4268788" y="3500438"/>
            <a:ext cx="685800" cy="1133475"/>
            <a:chOff x="6210583" y="3501008"/>
            <a:chExt cx="686406" cy="1132662"/>
          </a:xfrm>
        </p:grpSpPr>
        <p:cxnSp>
          <p:nvCxnSpPr>
            <p:cNvPr id="5" name="Straight Connector 4">
              <a:extLst>
                <a:ext uri="{FF2B5EF4-FFF2-40B4-BE49-F238E27FC236}">
                  <a16:creationId xmlns:a16="http://schemas.microsoft.com/office/drawing/2014/main" id="{6AA2BA3A-A8BD-48F9-9F6D-6FCB5F6C8C8B}"/>
                </a:ext>
              </a:extLst>
            </p:cNvPr>
            <p:cNvCxnSpPr/>
            <p:nvPr/>
          </p:nvCxnSpPr>
          <p:spPr>
            <a:xfrm>
              <a:off x="6456862" y="3864284"/>
              <a:ext cx="0" cy="426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E1B08C7A-C58C-4A66-9ECF-D5F7FD7F6848}"/>
                </a:ext>
              </a:extLst>
            </p:cNvPr>
            <p:cNvCxnSpPr/>
            <p:nvPr/>
          </p:nvCxnSpPr>
          <p:spPr>
            <a:xfrm rot="5400000" flipH="1" flipV="1">
              <a:off x="6215162" y="3742709"/>
              <a:ext cx="758281" cy="274881"/>
            </a:xfrm>
            <a:prstGeom prst="bentConnector3">
              <a:avLst>
                <a:gd name="adj1" fmla="val 31566"/>
              </a:avLst>
            </a:prstGeom>
          </p:spPr>
          <p:style>
            <a:lnRef idx="1">
              <a:schemeClr val="accent1"/>
            </a:lnRef>
            <a:fillRef idx="0">
              <a:schemeClr val="accent1"/>
            </a:fillRef>
            <a:effectRef idx="0">
              <a:schemeClr val="accent1"/>
            </a:effectRef>
            <a:fontRef idx="minor">
              <a:schemeClr val="tx1"/>
            </a:fontRef>
          </p:style>
        </p:cxnSp>
        <p:sp>
          <p:nvSpPr>
            <p:cNvPr id="3118" name="TextBox 45">
              <a:extLst>
                <a:ext uri="{FF2B5EF4-FFF2-40B4-BE49-F238E27FC236}">
                  <a16:creationId xmlns:a16="http://schemas.microsoft.com/office/drawing/2014/main" id="{1A9DD595-2E0C-4154-8C2C-3281ED743690}"/>
                </a:ext>
              </a:extLst>
            </p:cNvPr>
            <p:cNvSpPr txBox="1">
              <a:spLocks noChangeArrowheads="1"/>
            </p:cNvSpPr>
            <p:nvPr/>
          </p:nvSpPr>
          <p:spPr bwMode="auto">
            <a:xfrm>
              <a:off x="6210583" y="4356671"/>
              <a:ext cx="6864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t>Biasing</a:t>
              </a:r>
              <a:endParaRPr lang="en-US" altLang="en-US" sz="1200"/>
            </a:p>
          </p:txBody>
        </p:sp>
      </p:grpSp>
      <p:grpSp>
        <p:nvGrpSpPr>
          <p:cNvPr id="18" name="Group 17">
            <a:extLst>
              <a:ext uri="{FF2B5EF4-FFF2-40B4-BE49-F238E27FC236}">
                <a16:creationId xmlns:a16="http://schemas.microsoft.com/office/drawing/2014/main" id="{8C3DA899-F639-4AB7-AA96-4C273E07FCB6}"/>
              </a:ext>
            </a:extLst>
          </p:cNvPr>
          <p:cNvGrpSpPr>
            <a:grpSpLocks/>
          </p:cNvGrpSpPr>
          <p:nvPr/>
        </p:nvGrpSpPr>
        <p:grpSpPr bwMode="auto">
          <a:xfrm>
            <a:off x="3316288" y="2906713"/>
            <a:ext cx="952500" cy="915987"/>
            <a:chOff x="5258271" y="2906713"/>
            <a:chExt cx="952312" cy="915541"/>
          </a:xfrm>
        </p:grpSpPr>
        <p:pic>
          <p:nvPicPr>
            <p:cNvPr id="3110" name="Picture 14">
              <a:extLst>
                <a:ext uri="{FF2B5EF4-FFF2-40B4-BE49-F238E27FC236}">
                  <a16:creationId xmlns:a16="http://schemas.microsoft.com/office/drawing/2014/main" id="{EB3FBEEF-7E07-47E9-920E-F22AD8EFE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377" y="3269804"/>
              <a:ext cx="1619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a:extLst>
                <a:ext uri="{FF2B5EF4-FFF2-40B4-BE49-F238E27FC236}">
                  <a16:creationId xmlns:a16="http://schemas.microsoft.com/office/drawing/2014/main" id="{E3AA0FE9-5D1F-45D2-BA89-C8D78D0D6CED}"/>
                </a:ext>
              </a:extLst>
            </p:cNvPr>
            <p:cNvCxnSpPr/>
            <p:nvPr/>
          </p:nvCxnSpPr>
          <p:spPr>
            <a:xfrm>
              <a:off x="5910604" y="3362103"/>
              <a:ext cx="195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F0075B-606C-4B04-9A87-04A0C42E9A8B}"/>
                </a:ext>
              </a:extLst>
            </p:cNvPr>
            <p:cNvCxnSpPr/>
            <p:nvPr/>
          </p:nvCxnSpPr>
          <p:spPr>
            <a:xfrm>
              <a:off x="5920127" y="3630261"/>
              <a:ext cx="195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2D611E3-5005-4CD6-8DC4-26A101B36324}"/>
                </a:ext>
              </a:extLst>
            </p:cNvPr>
            <p:cNvCxnSpPr/>
            <p:nvPr/>
          </p:nvCxnSpPr>
          <p:spPr>
            <a:xfrm>
              <a:off x="5572534" y="3366864"/>
              <a:ext cx="1952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55A882-094B-47B8-B89C-9EA3C64A2392}"/>
                </a:ext>
              </a:extLst>
            </p:cNvPr>
            <p:cNvCxnSpPr/>
            <p:nvPr/>
          </p:nvCxnSpPr>
          <p:spPr>
            <a:xfrm>
              <a:off x="5572534" y="3636607"/>
              <a:ext cx="195223" cy="0"/>
            </a:xfrm>
            <a:prstGeom prst="line">
              <a:avLst/>
            </a:prstGeom>
          </p:spPr>
          <p:style>
            <a:lnRef idx="1">
              <a:schemeClr val="accent1"/>
            </a:lnRef>
            <a:fillRef idx="0">
              <a:schemeClr val="accent1"/>
            </a:fillRef>
            <a:effectRef idx="0">
              <a:schemeClr val="accent1"/>
            </a:effectRef>
            <a:fontRef idx="minor">
              <a:schemeClr val="tx1"/>
            </a:fontRef>
          </p:style>
        </p:cxnSp>
        <p:sp>
          <p:nvSpPr>
            <p:cNvPr id="3115" name="TextBox 45">
              <a:extLst>
                <a:ext uri="{FF2B5EF4-FFF2-40B4-BE49-F238E27FC236}">
                  <a16:creationId xmlns:a16="http://schemas.microsoft.com/office/drawing/2014/main" id="{F64CB099-F2AB-45EF-9D02-583129B58E15}"/>
                </a:ext>
              </a:extLst>
            </p:cNvPr>
            <p:cNvSpPr txBox="1">
              <a:spLocks noChangeArrowheads="1"/>
            </p:cNvSpPr>
            <p:nvPr/>
          </p:nvSpPr>
          <p:spPr bwMode="auto">
            <a:xfrm>
              <a:off x="5258271" y="2906713"/>
              <a:ext cx="9523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t>TxStepATT</a:t>
              </a:r>
              <a:endParaRPr lang="en-US" altLang="en-US" sz="1200"/>
            </a:p>
          </p:txBody>
        </p:sp>
      </p:grpSp>
      <p:grpSp>
        <p:nvGrpSpPr>
          <p:cNvPr id="52" name="Group 51">
            <a:extLst>
              <a:ext uri="{FF2B5EF4-FFF2-40B4-BE49-F238E27FC236}">
                <a16:creationId xmlns:a16="http://schemas.microsoft.com/office/drawing/2014/main" id="{20ACD0AA-F075-4832-A7E6-9A601D7280CE}"/>
              </a:ext>
            </a:extLst>
          </p:cNvPr>
          <p:cNvGrpSpPr>
            <a:grpSpLocks/>
          </p:cNvGrpSpPr>
          <p:nvPr/>
        </p:nvGrpSpPr>
        <p:grpSpPr bwMode="auto">
          <a:xfrm>
            <a:off x="6259513" y="2897188"/>
            <a:ext cx="2144712" cy="874712"/>
            <a:chOff x="3376670" y="1696243"/>
            <a:chExt cx="2391707" cy="952352"/>
          </a:xfrm>
        </p:grpSpPr>
        <p:grpSp>
          <p:nvGrpSpPr>
            <p:cNvPr id="3103" name="Group 53">
              <a:extLst>
                <a:ext uri="{FF2B5EF4-FFF2-40B4-BE49-F238E27FC236}">
                  <a16:creationId xmlns:a16="http://schemas.microsoft.com/office/drawing/2014/main" id="{7B8FCB6B-4AFD-40C6-8F79-A8C00DC7DEE1}"/>
                </a:ext>
              </a:extLst>
            </p:cNvPr>
            <p:cNvGrpSpPr>
              <a:grpSpLocks/>
            </p:cNvGrpSpPr>
            <p:nvPr/>
          </p:nvGrpSpPr>
          <p:grpSpPr bwMode="auto">
            <a:xfrm>
              <a:off x="4111027" y="1696243"/>
              <a:ext cx="1657350" cy="798513"/>
              <a:chOff x="1258888" y="1619250"/>
              <a:chExt cx="1657350" cy="798513"/>
            </a:xfrm>
          </p:grpSpPr>
          <p:cxnSp>
            <p:nvCxnSpPr>
              <p:cNvPr id="57" name="Straight Arrow Connector 56">
                <a:extLst>
                  <a:ext uri="{FF2B5EF4-FFF2-40B4-BE49-F238E27FC236}">
                    <a16:creationId xmlns:a16="http://schemas.microsoft.com/office/drawing/2014/main" id="{0C574FF6-77D5-42D1-A47B-A9AADC165252}"/>
                  </a:ext>
                </a:extLst>
              </p:cNvPr>
              <p:cNvCxnSpPr/>
              <p:nvPr/>
            </p:nvCxnSpPr>
            <p:spPr>
              <a:xfrm>
                <a:off x="1259215" y="2324440"/>
                <a:ext cx="1657023"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AC3461-33BC-4ECC-8E01-BECA21E231D6}"/>
                  </a:ext>
                </a:extLst>
              </p:cNvPr>
              <p:cNvCxnSpPr/>
              <p:nvPr/>
            </p:nvCxnSpPr>
            <p:spPr>
              <a:xfrm flipV="1">
                <a:off x="1397300" y="1619250"/>
                <a:ext cx="0" cy="798524"/>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89C7201D-3E51-4447-A5DB-405111740942}"/>
                  </a:ext>
                </a:extLst>
              </p:cNvPr>
              <p:cNvSpPr/>
              <p:nvPr/>
            </p:nvSpPr>
            <p:spPr>
              <a:xfrm>
                <a:off x="1482276" y="2118759"/>
                <a:ext cx="168181" cy="1088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5" name="Oval 64">
                <a:extLst>
                  <a:ext uri="{FF2B5EF4-FFF2-40B4-BE49-F238E27FC236}">
                    <a16:creationId xmlns:a16="http://schemas.microsoft.com/office/drawing/2014/main" id="{81455646-7B1A-468A-A65B-58CFA685E7A8}"/>
                  </a:ext>
                </a:extLst>
              </p:cNvPr>
              <p:cNvSpPr/>
              <p:nvPr/>
            </p:nvSpPr>
            <p:spPr>
              <a:xfrm>
                <a:off x="2417007" y="1824930"/>
                <a:ext cx="169951" cy="1071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104" name="TextBox 45">
              <a:extLst>
                <a:ext uri="{FF2B5EF4-FFF2-40B4-BE49-F238E27FC236}">
                  <a16:creationId xmlns:a16="http://schemas.microsoft.com/office/drawing/2014/main" id="{27A2CB2B-9AEC-4DB1-A652-523E6086B602}"/>
                </a:ext>
              </a:extLst>
            </p:cNvPr>
            <p:cNvSpPr txBox="1">
              <a:spLocks noChangeArrowheads="1"/>
            </p:cNvSpPr>
            <p:nvPr/>
          </p:nvSpPr>
          <p:spPr bwMode="auto">
            <a:xfrm>
              <a:off x="3376670" y="1731941"/>
              <a:ext cx="434678" cy="25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Vdd</a:t>
              </a:r>
              <a:endParaRPr lang="en-US" altLang="en-US" sz="900"/>
            </a:p>
          </p:txBody>
        </p:sp>
        <p:sp>
          <p:nvSpPr>
            <p:cNvPr id="3105" name="TextBox 45">
              <a:extLst>
                <a:ext uri="{FF2B5EF4-FFF2-40B4-BE49-F238E27FC236}">
                  <a16:creationId xmlns:a16="http://schemas.microsoft.com/office/drawing/2014/main" id="{33FF9A7D-74A4-42E0-BEFC-8670313E6976}"/>
                </a:ext>
              </a:extLst>
            </p:cNvPr>
            <p:cNvSpPr txBox="1">
              <a:spLocks noChangeArrowheads="1"/>
            </p:cNvSpPr>
            <p:nvPr/>
          </p:nvSpPr>
          <p:spPr bwMode="auto">
            <a:xfrm>
              <a:off x="4671125" y="2417763"/>
              <a:ext cx="5116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nvGrpSpPr>
          <p:cNvPr id="68" name="Group 67">
            <a:extLst>
              <a:ext uri="{FF2B5EF4-FFF2-40B4-BE49-F238E27FC236}">
                <a16:creationId xmlns:a16="http://schemas.microsoft.com/office/drawing/2014/main" id="{F1B7865C-4238-4E01-9ECE-A4023634900E}"/>
              </a:ext>
            </a:extLst>
          </p:cNvPr>
          <p:cNvGrpSpPr>
            <a:grpSpLocks/>
          </p:cNvGrpSpPr>
          <p:nvPr/>
        </p:nvGrpSpPr>
        <p:grpSpPr bwMode="auto">
          <a:xfrm>
            <a:off x="6284913" y="4191000"/>
            <a:ext cx="2108200" cy="876300"/>
            <a:chOff x="3418350" y="1696243"/>
            <a:chExt cx="2350027" cy="953395"/>
          </a:xfrm>
        </p:grpSpPr>
        <p:grpSp>
          <p:nvGrpSpPr>
            <p:cNvPr id="3096" name="Group 68">
              <a:extLst>
                <a:ext uri="{FF2B5EF4-FFF2-40B4-BE49-F238E27FC236}">
                  <a16:creationId xmlns:a16="http://schemas.microsoft.com/office/drawing/2014/main" id="{0E7BB4E1-C476-434D-B46E-2320A6E2CB58}"/>
                </a:ext>
              </a:extLst>
            </p:cNvPr>
            <p:cNvGrpSpPr>
              <a:grpSpLocks/>
            </p:cNvGrpSpPr>
            <p:nvPr/>
          </p:nvGrpSpPr>
          <p:grpSpPr bwMode="auto">
            <a:xfrm>
              <a:off x="4111027" y="1696243"/>
              <a:ext cx="1657350" cy="798513"/>
              <a:chOff x="1258888" y="1619250"/>
              <a:chExt cx="1657350" cy="798513"/>
            </a:xfrm>
          </p:grpSpPr>
          <p:cxnSp>
            <p:nvCxnSpPr>
              <p:cNvPr id="72" name="Straight Arrow Connector 71">
                <a:extLst>
                  <a:ext uri="{FF2B5EF4-FFF2-40B4-BE49-F238E27FC236}">
                    <a16:creationId xmlns:a16="http://schemas.microsoft.com/office/drawing/2014/main" id="{644BD5A2-B44D-4BCF-8857-62283A0FB339}"/>
                  </a:ext>
                </a:extLst>
              </p:cNvPr>
              <p:cNvCxnSpPr/>
              <p:nvPr/>
            </p:nvCxnSpPr>
            <p:spPr>
              <a:xfrm>
                <a:off x="1258123" y="2323934"/>
                <a:ext cx="1658115"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335A68A-B53F-4245-8222-2F341761AA3F}"/>
                  </a:ext>
                </a:extLst>
              </p:cNvPr>
              <p:cNvCxnSpPr/>
              <p:nvPr/>
            </p:nvCxnSpPr>
            <p:spPr>
              <a:xfrm flipV="1">
                <a:off x="1396152" y="1619250"/>
                <a:ext cx="0" cy="79795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1BE5F0AC-AFAE-43B8-AD35-C26806706A61}"/>
                  </a:ext>
                </a:extLst>
              </p:cNvPr>
              <p:cNvSpPr/>
              <p:nvPr/>
            </p:nvSpPr>
            <p:spPr>
              <a:xfrm>
                <a:off x="1481093" y="2118401"/>
                <a:ext cx="168112" cy="10881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5" name="Oval 74">
                <a:extLst>
                  <a:ext uri="{FF2B5EF4-FFF2-40B4-BE49-F238E27FC236}">
                    <a16:creationId xmlns:a16="http://schemas.microsoft.com/office/drawing/2014/main" id="{3B5DCF78-059B-484D-ACBF-BD41093D4B80}"/>
                  </a:ext>
                </a:extLst>
              </p:cNvPr>
              <p:cNvSpPr/>
              <p:nvPr/>
            </p:nvSpPr>
            <p:spPr>
              <a:xfrm>
                <a:off x="2417211" y="1824783"/>
                <a:ext cx="169881" cy="1070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097" name="TextBox 45">
              <a:extLst>
                <a:ext uri="{FF2B5EF4-FFF2-40B4-BE49-F238E27FC236}">
                  <a16:creationId xmlns:a16="http://schemas.microsoft.com/office/drawing/2014/main" id="{23D92AF0-58BC-4ACE-B082-177C74A8F2F9}"/>
                </a:ext>
              </a:extLst>
            </p:cNvPr>
            <p:cNvSpPr txBox="1">
              <a:spLocks noChangeArrowheads="1"/>
            </p:cNvSpPr>
            <p:nvPr/>
          </p:nvSpPr>
          <p:spPr bwMode="auto">
            <a:xfrm>
              <a:off x="3418350" y="1777579"/>
              <a:ext cx="627834" cy="25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Biasing</a:t>
              </a:r>
              <a:endParaRPr lang="en-US" altLang="en-US" sz="900"/>
            </a:p>
          </p:txBody>
        </p:sp>
        <p:sp>
          <p:nvSpPr>
            <p:cNvPr id="3098" name="TextBox 45">
              <a:extLst>
                <a:ext uri="{FF2B5EF4-FFF2-40B4-BE49-F238E27FC236}">
                  <a16:creationId xmlns:a16="http://schemas.microsoft.com/office/drawing/2014/main" id="{33C1E3D7-CD04-4C8F-881D-8120BA201B25}"/>
                </a:ext>
              </a:extLst>
            </p:cNvPr>
            <p:cNvSpPr txBox="1">
              <a:spLocks noChangeArrowheads="1"/>
            </p:cNvSpPr>
            <p:nvPr/>
          </p:nvSpPr>
          <p:spPr bwMode="auto">
            <a:xfrm>
              <a:off x="4707617" y="2418806"/>
              <a:ext cx="5116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nvGrpSpPr>
          <p:cNvPr id="20" name="Group 19">
            <a:extLst>
              <a:ext uri="{FF2B5EF4-FFF2-40B4-BE49-F238E27FC236}">
                <a16:creationId xmlns:a16="http://schemas.microsoft.com/office/drawing/2014/main" id="{398325E0-31C8-432C-8E99-0F0EEB57D99A}"/>
              </a:ext>
            </a:extLst>
          </p:cNvPr>
          <p:cNvGrpSpPr>
            <a:grpSpLocks/>
          </p:cNvGrpSpPr>
          <p:nvPr/>
        </p:nvGrpSpPr>
        <p:grpSpPr bwMode="auto">
          <a:xfrm>
            <a:off x="6227763" y="1538288"/>
            <a:ext cx="2165350" cy="871537"/>
            <a:chOff x="3352256" y="1683543"/>
            <a:chExt cx="2416121" cy="948382"/>
          </a:xfrm>
        </p:grpSpPr>
        <p:grpSp>
          <p:nvGrpSpPr>
            <p:cNvPr id="3089" name="Group 38">
              <a:extLst>
                <a:ext uri="{FF2B5EF4-FFF2-40B4-BE49-F238E27FC236}">
                  <a16:creationId xmlns:a16="http://schemas.microsoft.com/office/drawing/2014/main" id="{744A2AB5-0ACE-42AB-B0AC-E3BC0467EF70}"/>
                </a:ext>
              </a:extLst>
            </p:cNvPr>
            <p:cNvGrpSpPr>
              <a:grpSpLocks/>
            </p:cNvGrpSpPr>
            <p:nvPr/>
          </p:nvGrpSpPr>
          <p:grpSpPr bwMode="auto">
            <a:xfrm>
              <a:off x="4111027" y="1683543"/>
              <a:ext cx="1657350" cy="811213"/>
              <a:chOff x="1258888" y="1606550"/>
              <a:chExt cx="1657350" cy="811213"/>
            </a:xfrm>
          </p:grpSpPr>
          <p:cxnSp>
            <p:nvCxnSpPr>
              <p:cNvPr id="40" name="Straight Arrow Connector 39">
                <a:extLst>
                  <a:ext uri="{FF2B5EF4-FFF2-40B4-BE49-F238E27FC236}">
                    <a16:creationId xmlns:a16="http://schemas.microsoft.com/office/drawing/2014/main" id="{563E196B-09E3-4369-B59F-FCD72D748013}"/>
                  </a:ext>
                </a:extLst>
              </p:cNvPr>
              <p:cNvCxnSpPr/>
              <p:nvPr/>
            </p:nvCxnSpPr>
            <p:spPr>
              <a:xfrm>
                <a:off x="1258254" y="2325179"/>
                <a:ext cx="1657984"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0C477DE-C7DB-469C-9022-1E5D2A173D27}"/>
                  </a:ext>
                </a:extLst>
              </p:cNvPr>
              <p:cNvCxnSpPr/>
              <p:nvPr/>
            </p:nvCxnSpPr>
            <p:spPr>
              <a:xfrm flipV="1">
                <a:off x="1396420" y="1618642"/>
                <a:ext cx="0" cy="79982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57BCF4F-91BE-485C-A90C-AD06CC037034}"/>
                  </a:ext>
                </a:extLst>
              </p:cNvPr>
              <p:cNvSpPr/>
              <p:nvPr/>
            </p:nvSpPr>
            <p:spPr>
              <a:xfrm>
                <a:off x="1481444" y="2119609"/>
                <a:ext cx="168278" cy="108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Oval 42">
                <a:extLst>
                  <a:ext uri="{FF2B5EF4-FFF2-40B4-BE49-F238E27FC236}">
                    <a16:creationId xmlns:a16="http://schemas.microsoft.com/office/drawing/2014/main" id="{D4128A6A-E4D5-4F27-A28B-7B95574F5FC4}"/>
                  </a:ext>
                </a:extLst>
              </p:cNvPr>
              <p:cNvSpPr/>
              <p:nvPr/>
            </p:nvSpPr>
            <p:spPr>
              <a:xfrm>
                <a:off x="2416717" y="1606550"/>
                <a:ext cx="170050" cy="10883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090" name="TextBox 45">
              <a:extLst>
                <a:ext uri="{FF2B5EF4-FFF2-40B4-BE49-F238E27FC236}">
                  <a16:creationId xmlns:a16="http://schemas.microsoft.com/office/drawing/2014/main" id="{C3FAD686-B6B3-4B37-9CE3-E644E6447939}"/>
                </a:ext>
              </a:extLst>
            </p:cNvPr>
            <p:cNvSpPr txBox="1">
              <a:spLocks noChangeArrowheads="1"/>
            </p:cNvSpPr>
            <p:nvPr/>
          </p:nvSpPr>
          <p:spPr bwMode="auto">
            <a:xfrm>
              <a:off x="3352256" y="1737958"/>
              <a:ext cx="771265" cy="40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TxStepAtt</a:t>
              </a:r>
            </a:p>
            <a:p>
              <a:pPr eaLnBrk="1" hangingPunct="1"/>
              <a:r>
                <a:rPr lang="sv-SE" altLang="en-US" sz="900"/>
                <a:t>(Gain)</a:t>
              </a:r>
              <a:endParaRPr lang="en-US" altLang="en-US" sz="900"/>
            </a:p>
          </p:txBody>
        </p:sp>
        <p:sp>
          <p:nvSpPr>
            <p:cNvPr id="3091" name="TextBox 45">
              <a:extLst>
                <a:ext uri="{FF2B5EF4-FFF2-40B4-BE49-F238E27FC236}">
                  <a16:creationId xmlns:a16="http://schemas.microsoft.com/office/drawing/2014/main" id="{B19E9A41-5D9F-4D33-9828-6EE993609C7A}"/>
                </a:ext>
              </a:extLst>
            </p:cNvPr>
            <p:cNvSpPr txBox="1">
              <a:spLocks noChangeArrowheads="1"/>
            </p:cNvSpPr>
            <p:nvPr/>
          </p:nvSpPr>
          <p:spPr bwMode="auto">
            <a:xfrm>
              <a:off x="4696599" y="2401093"/>
              <a:ext cx="5116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sp>
        <p:nvSpPr>
          <p:cNvPr id="23" name="Right Arrow 22">
            <a:extLst>
              <a:ext uri="{FF2B5EF4-FFF2-40B4-BE49-F238E27FC236}">
                <a16:creationId xmlns:a16="http://schemas.microsoft.com/office/drawing/2014/main" id="{093202CD-D829-4A46-AF5A-23863D4E3C4E}"/>
              </a:ext>
            </a:extLst>
          </p:cNvPr>
          <p:cNvSpPr/>
          <p:nvPr/>
        </p:nvSpPr>
        <p:spPr>
          <a:xfrm>
            <a:off x="7275513" y="2716213"/>
            <a:ext cx="669925" cy="1714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5" name="Rectangle 24">
            <a:extLst>
              <a:ext uri="{FF2B5EF4-FFF2-40B4-BE49-F238E27FC236}">
                <a16:creationId xmlns:a16="http://schemas.microsoft.com/office/drawing/2014/main" id="{5DDEB6DF-FB6D-4355-95B8-6EB7561201BC}"/>
              </a:ext>
            </a:extLst>
          </p:cNvPr>
          <p:cNvSpPr>
            <a:spLocks noChangeArrowheads="1"/>
          </p:cNvSpPr>
          <p:nvPr/>
        </p:nvSpPr>
        <p:spPr bwMode="auto">
          <a:xfrm>
            <a:off x="539750" y="1555750"/>
            <a:ext cx="2727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PowerClass: Production calibrated PA configuration for certain power.</a:t>
            </a:r>
          </a:p>
        </p:txBody>
      </p:sp>
      <p:sp>
        <p:nvSpPr>
          <p:cNvPr id="78" name="Rectangle 77">
            <a:extLst>
              <a:ext uri="{FF2B5EF4-FFF2-40B4-BE49-F238E27FC236}">
                <a16:creationId xmlns:a16="http://schemas.microsoft.com/office/drawing/2014/main" id="{A60C5B6B-8571-4EB1-98C9-37DAA5DFD644}"/>
              </a:ext>
            </a:extLst>
          </p:cNvPr>
          <p:cNvSpPr>
            <a:spLocks noChangeArrowheads="1"/>
          </p:cNvSpPr>
          <p:nvPr/>
        </p:nvSpPr>
        <p:spPr bwMode="auto">
          <a:xfrm>
            <a:off x="544513" y="2476500"/>
            <a:ext cx="2727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PowerClass: A better name could be PA size or Power Level</a:t>
            </a:r>
          </a:p>
        </p:txBody>
      </p:sp>
      <p:sp>
        <p:nvSpPr>
          <p:cNvPr id="79" name="Rectangle 78">
            <a:extLst>
              <a:ext uri="{FF2B5EF4-FFF2-40B4-BE49-F238E27FC236}">
                <a16:creationId xmlns:a16="http://schemas.microsoft.com/office/drawing/2014/main" id="{09157080-67F0-4923-BFE1-C9C90BC34D5B}"/>
              </a:ext>
            </a:extLst>
          </p:cNvPr>
          <p:cNvSpPr>
            <a:spLocks noChangeArrowheads="1"/>
          </p:cNvSpPr>
          <p:nvPr/>
        </p:nvSpPr>
        <p:spPr bwMode="auto">
          <a:xfrm>
            <a:off x="554038" y="3389313"/>
            <a:ext cx="2727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PowerClass/PowerLevel change (</a:t>
            </a:r>
            <a:r>
              <a:rPr lang="sv-SE" altLang="en-US" sz="1200">
                <a:solidFill>
                  <a:srgbClr val="FF0000"/>
                </a:solidFill>
              </a:rPr>
              <a:t>Legacy</a:t>
            </a:r>
            <a:r>
              <a:rPr lang="sv-SE" altLang="en-US" sz="1200"/>
              <a:t>): from one production calibrated PA configuration to another production calibrated PA configuration.</a:t>
            </a:r>
          </a:p>
        </p:txBody>
      </p:sp>
    </p:spTree>
    <p:extLst>
      <p:ext uri="{BB962C8B-B14F-4D97-AF65-F5344CB8AC3E}">
        <p14:creationId xmlns:p14="http://schemas.microsoft.com/office/powerpoint/2010/main" val="83783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circle(in)">
                                      <p:cBhvr>
                                        <p:cTn id="12" dur="2000"/>
                                        <p:tgtEl>
                                          <p:spTgt spid="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arn(inVertical)">
                                      <p:cBhvr>
                                        <p:cTn id="32" dur="500"/>
                                        <p:tgtEl>
                                          <p:spTgt spid="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barn(inVertical)">
                                      <p:cBhvr>
                                        <p:cTn id="37" dur="500"/>
                                        <p:tgtEl>
                                          <p:spTgt spid="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down)">
                                      <p:cBhvr>
                                        <p:cTn id="47" dur="500"/>
                                        <p:tgtEl>
                                          <p:spTgt spid="7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down)">
                                      <p:cBhvr>
                                        <p:cTn id="52" dur="500"/>
                                        <p:tgtEl>
                                          <p:spTgt spid="7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5"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2000"/>
                                        <p:tgtEl>
                                          <p:spTgt spid="3"/>
                                        </p:tgtEl>
                                      </p:cBhvr>
                                    </p:animEffect>
                                    <p:anim calcmode="lin" valueType="num">
                                      <p:cBhvr>
                                        <p:cTn id="58" dur="2000" fill="hold"/>
                                        <p:tgtEl>
                                          <p:spTgt spid="3"/>
                                        </p:tgtEl>
                                        <p:attrNameLst>
                                          <p:attrName>ppt_w</p:attrName>
                                        </p:attrNameLst>
                                      </p:cBhvr>
                                      <p:tavLst>
                                        <p:tav tm="0" fmla="#ppt_w*sin(2.5*pi*$)">
                                          <p:val>
                                            <p:fltVal val="0"/>
                                          </p:val>
                                        </p:tav>
                                        <p:tav tm="100000">
                                          <p:val>
                                            <p:fltVal val="1"/>
                                          </p:val>
                                        </p:tav>
                                      </p:tavLst>
                                    </p:anim>
                                    <p:anim calcmode="lin" valueType="num">
                                      <p:cBhvr>
                                        <p:cTn id="5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2000"/>
                                        <p:tgtEl>
                                          <p:spTgt spid="23"/>
                                        </p:tgtEl>
                                      </p:cBhvr>
                                    </p:animEffect>
                                    <p:anim calcmode="lin" valueType="num">
                                      <p:cBhvr>
                                        <p:cTn id="65" dur="2000" fill="hold"/>
                                        <p:tgtEl>
                                          <p:spTgt spid="23"/>
                                        </p:tgtEl>
                                        <p:attrNameLst>
                                          <p:attrName>ppt_w</p:attrName>
                                        </p:attrNameLst>
                                      </p:cBhvr>
                                      <p:tavLst>
                                        <p:tav tm="0" fmla="#ppt_w*sin(2.5*pi*$)">
                                          <p:val>
                                            <p:fltVal val="0"/>
                                          </p:val>
                                        </p:tav>
                                        <p:tav tm="100000">
                                          <p:val>
                                            <p:fltVal val="1"/>
                                          </p:val>
                                        </p:tav>
                                      </p:tavLst>
                                    </p:anim>
                                    <p:anim calcmode="lin" valueType="num">
                                      <p:cBhvr>
                                        <p:cTn id="6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45"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2000"/>
                                        <p:tgtEl>
                                          <p:spTgt spid="4"/>
                                        </p:tgtEl>
                                      </p:cBhvr>
                                    </p:animEffect>
                                    <p:anim calcmode="lin" valueType="num">
                                      <p:cBhvr>
                                        <p:cTn id="72" dur="2000" fill="hold"/>
                                        <p:tgtEl>
                                          <p:spTgt spid="4"/>
                                        </p:tgtEl>
                                        <p:attrNameLst>
                                          <p:attrName>ppt_w</p:attrName>
                                        </p:attrNameLst>
                                      </p:cBhvr>
                                      <p:tavLst>
                                        <p:tav tm="0" fmla="#ppt_w*sin(2.5*pi*$)">
                                          <p:val>
                                            <p:fltVal val="0"/>
                                          </p:val>
                                        </p:tav>
                                        <p:tav tm="100000">
                                          <p:val>
                                            <p:fltVal val="1"/>
                                          </p:val>
                                        </p:tav>
                                      </p:tavLst>
                                    </p:anim>
                                    <p:anim calcmode="lin" valueType="num">
                                      <p:cBhvr>
                                        <p:cTn id="73"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78" grpId="0"/>
      <p:bldP spid="79"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8B3B4B3-5935-4557-A723-7356B47D62E7}"/>
              </a:ext>
            </a:extLst>
          </p:cNvPr>
          <p:cNvGrpSpPr>
            <a:grpSpLocks/>
          </p:cNvGrpSpPr>
          <p:nvPr/>
        </p:nvGrpSpPr>
        <p:grpSpPr bwMode="auto">
          <a:xfrm>
            <a:off x="1692275" y="3648075"/>
            <a:ext cx="1335088" cy="1765300"/>
            <a:chOff x="4625082" y="1095250"/>
            <a:chExt cx="1552178" cy="2098801"/>
          </a:xfrm>
        </p:grpSpPr>
        <p:sp>
          <p:nvSpPr>
            <p:cNvPr id="30" name="Rectangle 29">
              <a:extLst>
                <a:ext uri="{FF2B5EF4-FFF2-40B4-BE49-F238E27FC236}">
                  <a16:creationId xmlns:a16="http://schemas.microsoft.com/office/drawing/2014/main" id="{BA04C312-4972-4AD0-9959-FAC0AB7472D8}"/>
                </a:ext>
              </a:extLst>
            </p:cNvPr>
            <p:cNvSpPr/>
            <p:nvPr/>
          </p:nvSpPr>
          <p:spPr>
            <a:xfrm>
              <a:off x="4625082" y="1321739"/>
              <a:ext cx="1552178" cy="18723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73" name="TextBox 45">
              <a:extLst>
                <a:ext uri="{FF2B5EF4-FFF2-40B4-BE49-F238E27FC236}">
                  <a16:creationId xmlns:a16="http://schemas.microsoft.com/office/drawing/2014/main" id="{6E46C213-FEA6-44E0-B879-320247668832}"/>
                </a:ext>
              </a:extLst>
            </p:cNvPr>
            <p:cNvSpPr txBox="1">
              <a:spLocks noChangeArrowheads="1"/>
            </p:cNvSpPr>
            <p:nvPr/>
          </p:nvSpPr>
          <p:spPr bwMode="auto">
            <a:xfrm>
              <a:off x="4625082" y="1095250"/>
              <a:ext cx="929595"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Inside Warp</a:t>
              </a:r>
              <a:endParaRPr lang="en-US" altLang="en-US" sz="900">
                <a:solidFill>
                  <a:srgbClr val="FF0000"/>
                </a:solidFill>
              </a:endParaRPr>
            </a:p>
          </p:txBody>
        </p:sp>
      </p:grpSp>
      <p:grpSp>
        <p:nvGrpSpPr>
          <p:cNvPr id="26" name="Group 25">
            <a:extLst>
              <a:ext uri="{FF2B5EF4-FFF2-40B4-BE49-F238E27FC236}">
                <a16:creationId xmlns:a16="http://schemas.microsoft.com/office/drawing/2014/main" id="{A0C3BC28-BC85-43B8-82DD-A2A41B48BACF}"/>
              </a:ext>
            </a:extLst>
          </p:cNvPr>
          <p:cNvGrpSpPr>
            <a:grpSpLocks/>
          </p:cNvGrpSpPr>
          <p:nvPr/>
        </p:nvGrpSpPr>
        <p:grpSpPr bwMode="auto">
          <a:xfrm>
            <a:off x="4600575" y="5413375"/>
            <a:ext cx="1357313" cy="727075"/>
            <a:chOff x="4625082" y="1322389"/>
            <a:chExt cx="1552178" cy="2115927"/>
          </a:xfrm>
        </p:grpSpPr>
        <p:sp>
          <p:nvSpPr>
            <p:cNvPr id="27" name="Rectangle 26">
              <a:extLst>
                <a:ext uri="{FF2B5EF4-FFF2-40B4-BE49-F238E27FC236}">
                  <a16:creationId xmlns:a16="http://schemas.microsoft.com/office/drawing/2014/main" id="{9F0A12FD-2BD3-4C96-B1BF-620C151C342B}"/>
                </a:ext>
              </a:extLst>
            </p:cNvPr>
            <p:cNvSpPr/>
            <p:nvPr/>
          </p:nvSpPr>
          <p:spPr>
            <a:xfrm>
              <a:off x="4625082" y="1322389"/>
              <a:ext cx="1552178" cy="18710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71" name="TextBox 45">
              <a:extLst>
                <a:ext uri="{FF2B5EF4-FFF2-40B4-BE49-F238E27FC236}">
                  <a16:creationId xmlns:a16="http://schemas.microsoft.com/office/drawing/2014/main" id="{F348D0CE-8E65-4486-96EB-D692431A56C6}"/>
                </a:ext>
              </a:extLst>
            </p:cNvPr>
            <p:cNvSpPr txBox="1">
              <a:spLocks noChangeArrowheads="1"/>
            </p:cNvSpPr>
            <p:nvPr/>
          </p:nvSpPr>
          <p:spPr bwMode="auto">
            <a:xfrm>
              <a:off x="4625082" y="3194051"/>
              <a:ext cx="742511" cy="24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TOR Block</a:t>
              </a:r>
              <a:endParaRPr lang="en-US" altLang="en-US" sz="900">
                <a:solidFill>
                  <a:srgbClr val="FF0000"/>
                </a:solidFill>
              </a:endParaRPr>
            </a:p>
          </p:txBody>
        </p:sp>
      </p:grpSp>
      <p:grpSp>
        <p:nvGrpSpPr>
          <p:cNvPr id="23" name="Group 22">
            <a:extLst>
              <a:ext uri="{FF2B5EF4-FFF2-40B4-BE49-F238E27FC236}">
                <a16:creationId xmlns:a16="http://schemas.microsoft.com/office/drawing/2014/main" id="{4C318FDC-F96D-4EB6-8563-DBFAC63BDAFE}"/>
              </a:ext>
            </a:extLst>
          </p:cNvPr>
          <p:cNvGrpSpPr>
            <a:grpSpLocks/>
          </p:cNvGrpSpPr>
          <p:nvPr/>
        </p:nvGrpSpPr>
        <p:grpSpPr bwMode="auto">
          <a:xfrm>
            <a:off x="3132138" y="3644900"/>
            <a:ext cx="873125" cy="1768475"/>
            <a:chOff x="4625082" y="1095250"/>
            <a:chExt cx="1552178" cy="2098801"/>
          </a:xfrm>
        </p:grpSpPr>
        <p:sp>
          <p:nvSpPr>
            <p:cNvPr id="24" name="Rectangle 23">
              <a:extLst>
                <a:ext uri="{FF2B5EF4-FFF2-40B4-BE49-F238E27FC236}">
                  <a16:creationId xmlns:a16="http://schemas.microsoft.com/office/drawing/2014/main" id="{BDC1CD10-0A5C-42C7-B7A4-66B1F50992CF}"/>
                </a:ext>
              </a:extLst>
            </p:cNvPr>
            <p:cNvSpPr/>
            <p:nvPr/>
          </p:nvSpPr>
          <p:spPr>
            <a:xfrm>
              <a:off x="4625082" y="1323217"/>
              <a:ext cx="1552178" cy="18708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69" name="TextBox 45">
              <a:extLst>
                <a:ext uri="{FF2B5EF4-FFF2-40B4-BE49-F238E27FC236}">
                  <a16:creationId xmlns:a16="http://schemas.microsoft.com/office/drawing/2014/main" id="{0CB84374-357F-4BFC-A78D-6EA5062BE58A}"/>
                </a:ext>
              </a:extLst>
            </p:cNvPr>
            <p:cNvSpPr txBox="1">
              <a:spLocks noChangeArrowheads="1"/>
            </p:cNvSpPr>
            <p:nvPr/>
          </p:nvSpPr>
          <p:spPr bwMode="auto">
            <a:xfrm>
              <a:off x="4625082" y="1095250"/>
              <a:ext cx="742511"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DPD Block</a:t>
              </a:r>
              <a:endParaRPr lang="en-US" altLang="en-US" sz="900">
                <a:solidFill>
                  <a:srgbClr val="FF0000"/>
                </a:solidFill>
              </a:endParaRPr>
            </a:p>
          </p:txBody>
        </p:sp>
      </p:grpSp>
      <p:grpSp>
        <p:nvGrpSpPr>
          <p:cNvPr id="20" name="Group 19">
            <a:extLst>
              <a:ext uri="{FF2B5EF4-FFF2-40B4-BE49-F238E27FC236}">
                <a16:creationId xmlns:a16="http://schemas.microsoft.com/office/drawing/2014/main" id="{1AF076CE-54AD-44AF-8DA1-AC5D237A7FDF}"/>
              </a:ext>
            </a:extLst>
          </p:cNvPr>
          <p:cNvGrpSpPr>
            <a:grpSpLocks/>
          </p:cNvGrpSpPr>
          <p:nvPr/>
        </p:nvGrpSpPr>
        <p:grpSpPr bwMode="auto">
          <a:xfrm>
            <a:off x="4613275" y="3328988"/>
            <a:ext cx="1552575" cy="1982787"/>
            <a:chOff x="4625082" y="1095250"/>
            <a:chExt cx="1552178" cy="2098801"/>
          </a:xfrm>
        </p:grpSpPr>
        <p:sp>
          <p:nvSpPr>
            <p:cNvPr id="21" name="Rectangle 20">
              <a:extLst>
                <a:ext uri="{FF2B5EF4-FFF2-40B4-BE49-F238E27FC236}">
                  <a16:creationId xmlns:a16="http://schemas.microsoft.com/office/drawing/2014/main" id="{97E75537-4FC5-4D15-A510-FD83D6646945}"/>
                </a:ext>
              </a:extLst>
            </p:cNvPr>
            <p:cNvSpPr/>
            <p:nvPr/>
          </p:nvSpPr>
          <p:spPr>
            <a:xfrm>
              <a:off x="4625082" y="1322102"/>
              <a:ext cx="1552178" cy="187194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67" name="TextBox 45">
              <a:extLst>
                <a:ext uri="{FF2B5EF4-FFF2-40B4-BE49-F238E27FC236}">
                  <a16:creationId xmlns:a16="http://schemas.microsoft.com/office/drawing/2014/main" id="{FEC09670-8D9E-46B8-994B-FEF6798B3B60}"/>
                </a:ext>
              </a:extLst>
            </p:cNvPr>
            <p:cNvSpPr txBox="1">
              <a:spLocks noChangeArrowheads="1"/>
            </p:cNvSpPr>
            <p:nvPr/>
          </p:nvSpPr>
          <p:spPr bwMode="auto">
            <a:xfrm>
              <a:off x="4625082" y="1095250"/>
              <a:ext cx="652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PA Block</a:t>
              </a:r>
              <a:endParaRPr lang="en-US" altLang="en-US" sz="900">
                <a:solidFill>
                  <a:srgbClr val="FF0000"/>
                </a:solidFill>
              </a:endParaRPr>
            </a:p>
          </p:txBody>
        </p:sp>
      </p:grpSp>
      <p:sp>
        <p:nvSpPr>
          <p:cNvPr id="4102" name="Rectangle 4">
            <a:extLst>
              <a:ext uri="{FF2B5EF4-FFF2-40B4-BE49-F238E27FC236}">
                <a16:creationId xmlns:a16="http://schemas.microsoft.com/office/drawing/2014/main" id="{DFCA581B-482C-4ECF-B7AF-884B95F6C334}"/>
              </a:ext>
            </a:extLst>
          </p:cNvPr>
          <p:cNvSpPr>
            <a:spLocks noGrp="1" noChangeArrowheads="1"/>
          </p:cNvSpPr>
          <p:nvPr>
            <p:ph type="title"/>
          </p:nvPr>
        </p:nvSpPr>
        <p:spPr>
          <a:xfrm>
            <a:off x="179388" y="274638"/>
            <a:ext cx="8785225" cy="490537"/>
          </a:xfrm>
        </p:spPr>
        <p:txBody>
          <a:bodyPr>
            <a:normAutofit fontScale="90000"/>
          </a:bodyPr>
          <a:lstStyle/>
          <a:p>
            <a:pPr eaLnBrk="1" hangingPunct="1"/>
            <a:r>
              <a:rPr lang="en-GB" altLang="en-US" sz="2400"/>
              <a:t>Part 1 Radio Function View:DL Gain Control Complete Pictures </a:t>
            </a:r>
            <a:endParaRPr lang="en-US" altLang="en-US" sz="2400"/>
          </a:p>
        </p:txBody>
      </p:sp>
      <p:sp>
        <p:nvSpPr>
          <p:cNvPr id="4103" name="Rectangle 2">
            <a:extLst>
              <a:ext uri="{FF2B5EF4-FFF2-40B4-BE49-F238E27FC236}">
                <a16:creationId xmlns:a16="http://schemas.microsoft.com/office/drawing/2014/main" id="{7A6530A1-F6FD-42EE-A923-F46EB6EDA2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04" name="Rectangle 4">
            <a:extLst>
              <a:ext uri="{FF2B5EF4-FFF2-40B4-BE49-F238E27FC236}">
                <a16:creationId xmlns:a16="http://schemas.microsoft.com/office/drawing/2014/main" id="{F314908F-7886-4E4F-8CF1-01DAAADBA99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6" name="Object 5">
            <a:extLst>
              <a:ext uri="{FF2B5EF4-FFF2-40B4-BE49-F238E27FC236}">
                <a16:creationId xmlns:a16="http://schemas.microsoft.com/office/drawing/2014/main" id="{0D7A771D-1397-48DC-A26F-A78FF7DE43C7}"/>
              </a:ext>
            </a:extLst>
          </p:cNvPr>
          <p:cNvGraphicFramePr>
            <a:graphicFrameLocks noChangeAspect="1"/>
          </p:cNvGraphicFramePr>
          <p:nvPr/>
        </p:nvGraphicFramePr>
        <p:xfrm>
          <a:off x="-828675" y="2636838"/>
          <a:ext cx="7435850" cy="3775075"/>
        </p:xfrm>
        <a:graphic>
          <a:graphicData uri="http://schemas.openxmlformats.org/presentationml/2006/ole">
            <mc:AlternateContent xmlns:mc="http://schemas.openxmlformats.org/markup-compatibility/2006">
              <mc:Choice xmlns:v="urn:schemas-microsoft-com:vml" Requires="v">
                <p:oleObj spid="_x0000_s470019" name="Visio" r:id="rId4" imgW="11968780" imgH="6074383" progId="Visio.Drawing.11">
                  <p:embed/>
                </p:oleObj>
              </mc:Choice>
              <mc:Fallback>
                <p:oleObj name="Visio" r:id="rId4" imgW="11968780" imgH="6074383" progId="Visio.Drawing.11">
                  <p:embed/>
                  <p:pic>
                    <p:nvPicPr>
                      <p:cNvPr id="6" name="Object 5">
                        <a:extLst>
                          <a:ext uri="{FF2B5EF4-FFF2-40B4-BE49-F238E27FC236}">
                            <a16:creationId xmlns:a16="http://schemas.microsoft.com/office/drawing/2014/main" id="{0D7A771D-1397-48DC-A26F-A78FF7DE4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2636838"/>
                        <a:ext cx="743585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Connector 9">
            <a:extLst>
              <a:ext uri="{FF2B5EF4-FFF2-40B4-BE49-F238E27FC236}">
                <a16:creationId xmlns:a16="http://schemas.microsoft.com/office/drawing/2014/main" id="{041086CB-A680-4180-9FB1-3C5D246597C8}"/>
              </a:ext>
            </a:extLst>
          </p:cNvPr>
          <p:cNvCxnSpPr/>
          <p:nvPr/>
        </p:nvCxnSpPr>
        <p:spPr>
          <a:xfrm>
            <a:off x="4140200" y="2852738"/>
            <a:ext cx="0" cy="3552825"/>
          </a:xfrm>
          <a:prstGeom prst="line">
            <a:avLst/>
          </a:prstGeom>
          <a:ln w="2540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38" name="TextBox 45">
            <a:extLst>
              <a:ext uri="{FF2B5EF4-FFF2-40B4-BE49-F238E27FC236}">
                <a16:creationId xmlns:a16="http://schemas.microsoft.com/office/drawing/2014/main" id="{78201562-BFB6-4E23-94F5-411DBC30FE85}"/>
              </a:ext>
            </a:extLst>
          </p:cNvPr>
          <p:cNvSpPr txBox="1">
            <a:spLocks noChangeArrowheads="1"/>
          </p:cNvSpPr>
          <p:nvPr/>
        </p:nvSpPr>
        <p:spPr bwMode="auto">
          <a:xfrm>
            <a:off x="1884363" y="2832100"/>
            <a:ext cx="168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Digital Domain</a:t>
            </a:r>
            <a:endParaRPr lang="en-US" altLang="en-US">
              <a:solidFill>
                <a:srgbClr val="00B050"/>
              </a:solidFill>
            </a:endParaRPr>
          </a:p>
        </p:txBody>
      </p:sp>
      <p:sp>
        <p:nvSpPr>
          <p:cNvPr id="39" name="TextBox 45">
            <a:extLst>
              <a:ext uri="{FF2B5EF4-FFF2-40B4-BE49-F238E27FC236}">
                <a16:creationId xmlns:a16="http://schemas.microsoft.com/office/drawing/2014/main" id="{ACC06E48-6287-407E-833B-E9971D3248C2}"/>
              </a:ext>
            </a:extLst>
          </p:cNvPr>
          <p:cNvSpPr txBox="1">
            <a:spLocks noChangeArrowheads="1"/>
          </p:cNvSpPr>
          <p:nvPr/>
        </p:nvSpPr>
        <p:spPr bwMode="auto">
          <a:xfrm>
            <a:off x="4508500" y="28321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Analog Domain</a:t>
            </a:r>
            <a:endParaRPr lang="en-US" altLang="en-US">
              <a:solidFill>
                <a:srgbClr val="00B050"/>
              </a:solidFill>
            </a:endParaRPr>
          </a:p>
        </p:txBody>
      </p:sp>
      <p:grpSp>
        <p:nvGrpSpPr>
          <p:cNvPr id="2" name="Group 1">
            <a:extLst>
              <a:ext uri="{FF2B5EF4-FFF2-40B4-BE49-F238E27FC236}">
                <a16:creationId xmlns:a16="http://schemas.microsoft.com/office/drawing/2014/main" id="{FE24FEA7-B3AA-4693-BA54-0E1E1087A076}"/>
              </a:ext>
            </a:extLst>
          </p:cNvPr>
          <p:cNvGrpSpPr>
            <a:grpSpLocks/>
          </p:cNvGrpSpPr>
          <p:nvPr/>
        </p:nvGrpSpPr>
        <p:grpSpPr bwMode="auto">
          <a:xfrm>
            <a:off x="6924675" y="768350"/>
            <a:ext cx="1533525" cy="3098800"/>
            <a:chOff x="5791359" y="1095375"/>
            <a:chExt cx="2612867" cy="3971925"/>
          </a:xfrm>
        </p:grpSpPr>
        <p:grpSp>
          <p:nvGrpSpPr>
            <p:cNvPr id="4136" name="Group 21">
              <a:extLst>
                <a:ext uri="{FF2B5EF4-FFF2-40B4-BE49-F238E27FC236}">
                  <a16:creationId xmlns:a16="http://schemas.microsoft.com/office/drawing/2014/main" id="{46A5396C-82B2-4B04-9C05-0C03D9AC0508}"/>
                </a:ext>
              </a:extLst>
            </p:cNvPr>
            <p:cNvGrpSpPr>
              <a:grpSpLocks/>
            </p:cNvGrpSpPr>
            <p:nvPr/>
          </p:nvGrpSpPr>
          <p:grpSpPr bwMode="auto">
            <a:xfrm>
              <a:off x="7821613" y="1104900"/>
              <a:ext cx="422275" cy="3962400"/>
              <a:chOff x="8619265" y="1104467"/>
              <a:chExt cx="421910" cy="3962833"/>
            </a:xfrm>
          </p:grpSpPr>
          <p:sp>
            <p:nvSpPr>
              <p:cNvPr id="25" name="Rectangle 24">
                <a:extLst>
                  <a:ext uri="{FF2B5EF4-FFF2-40B4-BE49-F238E27FC236}">
                    <a16:creationId xmlns:a16="http://schemas.microsoft.com/office/drawing/2014/main" id="{61AB486C-C10B-485E-83AA-B803E0228A3A}"/>
                  </a:ext>
                </a:extLst>
              </p:cNvPr>
              <p:cNvSpPr/>
              <p:nvPr/>
            </p:nvSpPr>
            <p:spPr>
              <a:xfrm>
                <a:off x="8750059" y="1324899"/>
                <a:ext cx="162149" cy="374240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65" name="TextBox 45">
                <a:extLst>
                  <a:ext uri="{FF2B5EF4-FFF2-40B4-BE49-F238E27FC236}">
                    <a16:creationId xmlns:a16="http://schemas.microsoft.com/office/drawing/2014/main" id="{324B886E-D033-4018-A31B-9FC3C7F15B14}"/>
                  </a:ext>
                </a:extLst>
              </p:cNvPr>
              <p:cNvSpPr txBox="1">
                <a:spLocks noChangeArrowheads="1"/>
              </p:cNvSpPr>
              <p:nvPr/>
            </p:nvSpPr>
            <p:spPr bwMode="auto">
              <a:xfrm>
                <a:off x="8619265" y="1104467"/>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40W</a:t>
                </a:r>
                <a:endParaRPr lang="en-US" altLang="en-US" sz="900"/>
              </a:p>
            </p:txBody>
          </p:sp>
        </p:grpSp>
        <p:grpSp>
          <p:nvGrpSpPr>
            <p:cNvPr id="4137" name="Group 30">
              <a:extLst>
                <a:ext uri="{FF2B5EF4-FFF2-40B4-BE49-F238E27FC236}">
                  <a16:creationId xmlns:a16="http://schemas.microsoft.com/office/drawing/2014/main" id="{624AEEB0-181F-4A5C-85DE-E26E492F39E4}"/>
                </a:ext>
              </a:extLst>
            </p:cNvPr>
            <p:cNvGrpSpPr>
              <a:grpSpLocks/>
            </p:cNvGrpSpPr>
            <p:nvPr/>
          </p:nvGrpSpPr>
          <p:grpSpPr bwMode="auto">
            <a:xfrm>
              <a:off x="6983413" y="1095375"/>
              <a:ext cx="420687" cy="3970338"/>
              <a:chOff x="5883755" y="1095250"/>
              <a:chExt cx="421910" cy="3970463"/>
            </a:xfrm>
          </p:grpSpPr>
          <p:sp>
            <p:nvSpPr>
              <p:cNvPr id="32" name="Rectangle 31">
                <a:extLst>
                  <a:ext uri="{FF2B5EF4-FFF2-40B4-BE49-F238E27FC236}">
                    <a16:creationId xmlns:a16="http://schemas.microsoft.com/office/drawing/2014/main" id="{893212B3-D5AB-4146-B769-D41996B4AEBF}"/>
                  </a:ext>
                </a:extLst>
              </p:cNvPr>
              <p:cNvSpPr/>
              <p:nvPr/>
            </p:nvSpPr>
            <p:spPr>
              <a:xfrm>
                <a:off x="6012030" y="1323155"/>
                <a:ext cx="165475" cy="374211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63" name="TextBox 45">
                <a:extLst>
                  <a:ext uri="{FF2B5EF4-FFF2-40B4-BE49-F238E27FC236}">
                    <a16:creationId xmlns:a16="http://schemas.microsoft.com/office/drawing/2014/main" id="{ED93EC66-574B-4E7E-9408-98CD1699D8E3}"/>
                  </a:ext>
                </a:extLst>
              </p:cNvPr>
              <p:cNvSpPr txBox="1">
                <a:spLocks noChangeArrowheads="1"/>
              </p:cNvSpPr>
              <p:nvPr/>
            </p:nvSpPr>
            <p:spPr bwMode="auto">
              <a:xfrm>
                <a:off x="5883755" y="1095250"/>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20W</a:t>
                </a:r>
                <a:endParaRPr lang="en-US" altLang="en-US" sz="900"/>
              </a:p>
            </p:txBody>
          </p:sp>
        </p:grpSp>
        <p:grpSp>
          <p:nvGrpSpPr>
            <p:cNvPr id="4138" name="Group 33">
              <a:extLst>
                <a:ext uri="{FF2B5EF4-FFF2-40B4-BE49-F238E27FC236}">
                  <a16:creationId xmlns:a16="http://schemas.microsoft.com/office/drawing/2014/main" id="{F0ED6853-0AE5-4B45-86A1-744C12712E72}"/>
                </a:ext>
              </a:extLst>
            </p:cNvPr>
            <p:cNvGrpSpPr>
              <a:grpSpLocks/>
            </p:cNvGrpSpPr>
            <p:nvPr/>
          </p:nvGrpSpPr>
          <p:grpSpPr bwMode="auto">
            <a:xfrm>
              <a:off x="5791359" y="1536318"/>
              <a:ext cx="2612867" cy="2235582"/>
              <a:chOff x="2855062" y="214581"/>
              <a:chExt cx="2913315" cy="2434014"/>
            </a:xfrm>
          </p:grpSpPr>
          <p:grpSp>
            <p:nvGrpSpPr>
              <p:cNvPr id="4155" name="Group 53">
                <a:extLst>
                  <a:ext uri="{FF2B5EF4-FFF2-40B4-BE49-F238E27FC236}">
                    <a16:creationId xmlns:a16="http://schemas.microsoft.com/office/drawing/2014/main" id="{16BA775C-55B6-4D0E-81A5-46E791C2C439}"/>
                  </a:ext>
                </a:extLst>
              </p:cNvPr>
              <p:cNvGrpSpPr>
                <a:grpSpLocks/>
              </p:cNvGrpSpPr>
              <p:nvPr/>
            </p:nvGrpSpPr>
            <p:grpSpPr bwMode="auto">
              <a:xfrm>
                <a:off x="4111027" y="1696243"/>
                <a:ext cx="1657350" cy="798513"/>
                <a:chOff x="1258888" y="1619250"/>
                <a:chExt cx="1657350" cy="798513"/>
              </a:xfrm>
            </p:grpSpPr>
            <p:cxnSp>
              <p:nvCxnSpPr>
                <p:cNvPr id="40" name="Straight Arrow Connector 39">
                  <a:extLst>
                    <a:ext uri="{FF2B5EF4-FFF2-40B4-BE49-F238E27FC236}">
                      <a16:creationId xmlns:a16="http://schemas.microsoft.com/office/drawing/2014/main" id="{39589C56-670C-446E-9BCF-FE107C627D01}"/>
                    </a:ext>
                  </a:extLst>
                </p:cNvPr>
                <p:cNvCxnSpPr/>
                <p:nvPr/>
              </p:nvCxnSpPr>
              <p:spPr>
                <a:xfrm>
                  <a:off x="1257518" y="2324858"/>
                  <a:ext cx="165872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392855-0648-4BAB-8018-C2EFF647AA00}"/>
                    </a:ext>
                  </a:extLst>
                </p:cNvPr>
                <p:cNvCxnSpPr/>
                <p:nvPr/>
              </p:nvCxnSpPr>
              <p:spPr>
                <a:xfrm flipV="1">
                  <a:off x="1396248" y="1569404"/>
                  <a:ext cx="0" cy="84850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E7E4043-C507-45C4-A141-B73C732FC5B1}"/>
                    </a:ext>
                  </a:extLst>
                </p:cNvPr>
                <p:cNvSpPr/>
                <p:nvPr/>
              </p:nvSpPr>
              <p:spPr>
                <a:xfrm>
                  <a:off x="1480691" y="2118826"/>
                  <a:ext cx="168888" cy="10855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Oval 42">
                  <a:extLst>
                    <a:ext uri="{FF2B5EF4-FFF2-40B4-BE49-F238E27FC236}">
                      <a16:creationId xmlns:a16="http://schemas.microsoft.com/office/drawing/2014/main" id="{30762639-93F1-4C66-8E6F-6B5976BACA99}"/>
                    </a:ext>
                  </a:extLst>
                </p:cNvPr>
                <p:cNvSpPr/>
                <p:nvPr/>
              </p:nvSpPr>
              <p:spPr>
                <a:xfrm>
                  <a:off x="2415606" y="1824176"/>
                  <a:ext cx="171905" cy="10634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4156" name="TextBox 45">
                <a:extLst>
                  <a:ext uri="{FF2B5EF4-FFF2-40B4-BE49-F238E27FC236}">
                    <a16:creationId xmlns:a16="http://schemas.microsoft.com/office/drawing/2014/main" id="{9E755946-D206-46D1-BBDB-B0463D837EF6}"/>
                  </a:ext>
                </a:extLst>
              </p:cNvPr>
              <p:cNvSpPr txBox="1">
                <a:spLocks noChangeArrowheads="1"/>
              </p:cNvSpPr>
              <p:nvPr/>
            </p:nvSpPr>
            <p:spPr bwMode="auto">
              <a:xfrm>
                <a:off x="2855062" y="214581"/>
                <a:ext cx="1313533" cy="515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TxStepAtt</a:t>
                </a:r>
              </a:p>
              <a:p>
                <a:pPr eaLnBrk="1" hangingPunct="1"/>
                <a:r>
                  <a:rPr lang="sv-SE" altLang="en-US" sz="900"/>
                  <a:t>(Gain)</a:t>
                </a:r>
                <a:endParaRPr lang="en-US" altLang="en-US" sz="900"/>
              </a:p>
            </p:txBody>
          </p:sp>
          <p:sp>
            <p:nvSpPr>
              <p:cNvPr id="4157" name="TextBox 45">
                <a:extLst>
                  <a:ext uri="{FF2B5EF4-FFF2-40B4-BE49-F238E27FC236}">
                    <a16:creationId xmlns:a16="http://schemas.microsoft.com/office/drawing/2014/main" id="{164FDCEF-26E8-4C09-8183-8E708D3B7998}"/>
                  </a:ext>
                </a:extLst>
              </p:cNvPr>
              <p:cNvSpPr txBox="1">
                <a:spLocks noChangeArrowheads="1"/>
              </p:cNvSpPr>
              <p:nvPr/>
            </p:nvSpPr>
            <p:spPr bwMode="auto">
              <a:xfrm>
                <a:off x="4671125" y="2417763"/>
                <a:ext cx="5116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nvGrpSpPr>
            <p:cNvPr id="4139" name="Group 43">
              <a:extLst>
                <a:ext uri="{FF2B5EF4-FFF2-40B4-BE49-F238E27FC236}">
                  <a16:creationId xmlns:a16="http://schemas.microsoft.com/office/drawing/2014/main" id="{2EDCB057-3FB8-448C-8D82-5CD2A68860E7}"/>
                </a:ext>
              </a:extLst>
            </p:cNvPr>
            <p:cNvGrpSpPr>
              <a:grpSpLocks/>
            </p:cNvGrpSpPr>
            <p:nvPr/>
          </p:nvGrpSpPr>
          <p:grpSpPr bwMode="auto">
            <a:xfrm>
              <a:off x="5817304" y="4075611"/>
              <a:ext cx="2575808" cy="991688"/>
              <a:chOff x="2896383" y="1570703"/>
              <a:chExt cx="2871994" cy="1078935"/>
            </a:xfrm>
          </p:grpSpPr>
          <p:grpSp>
            <p:nvGrpSpPr>
              <p:cNvPr id="4148" name="Group 68">
                <a:extLst>
                  <a:ext uri="{FF2B5EF4-FFF2-40B4-BE49-F238E27FC236}">
                    <a16:creationId xmlns:a16="http://schemas.microsoft.com/office/drawing/2014/main" id="{DF47529A-23FA-47AD-8510-E42CEE8A235B}"/>
                  </a:ext>
                </a:extLst>
              </p:cNvPr>
              <p:cNvGrpSpPr>
                <a:grpSpLocks/>
              </p:cNvGrpSpPr>
              <p:nvPr/>
            </p:nvGrpSpPr>
            <p:grpSpPr bwMode="auto">
              <a:xfrm>
                <a:off x="4111027" y="1696243"/>
                <a:ext cx="1657350" cy="798513"/>
                <a:chOff x="1258888" y="1619250"/>
                <a:chExt cx="1657350" cy="798513"/>
              </a:xfrm>
            </p:grpSpPr>
            <p:cxnSp>
              <p:nvCxnSpPr>
                <p:cNvPr id="48" name="Straight Arrow Connector 47">
                  <a:extLst>
                    <a:ext uri="{FF2B5EF4-FFF2-40B4-BE49-F238E27FC236}">
                      <a16:creationId xmlns:a16="http://schemas.microsoft.com/office/drawing/2014/main" id="{353BF77E-0B09-477C-B17F-3B8CF21FD587}"/>
                    </a:ext>
                  </a:extLst>
                </p:cNvPr>
                <p:cNvCxnSpPr/>
                <p:nvPr/>
              </p:nvCxnSpPr>
              <p:spPr>
                <a:xfrm>
                  <a:off x="1327213" y="2324699"/>
                  <a:ext cx="1589354"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A4D6528-A914-4768-8336-3E495AA88A43}"/>
                    </a:ext>
                  </a:extLst>
                </p:cNvPr>
                <p:cNvCxnSpPr/>
                <p:nvPr/>
              </p:nvCxnSpPr>
              <p:spPr>
                <a:xfrm flipV="1">
                  <a:off x="1465942" y="1669410"/>
                  <a:ext cx="0" cy="74827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95C79481-D62E-4A4E-A0B2-A680DE8AE5E2}"/>
                    </a:ext>
                  </a:extLst>
                </p:cNvPr>
                <p:cNvSpPr/>
                <p:nvPr/>
              </p:nvSpPr>
              <p:spPr>
                <a:xfrm>
                  <a:off x="1550386" y="2118815"/>
                  <a:ext cx="168888" cy="10847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 name="Oval 50">
                  <a:extLst>
                    <a:ext uri="{FF2B5EF4-FFF2-40B4-BE49-F238E27FC236}">
                      <a16:creationId xmlns:a16="http://schemas.microsoft.com/office/drawing/2014/main" id="{AF790A1B-82AF-4DDB-901C-DEEE0F3FA026}"/>
                    </a:ext>
                  </a:extLst>
                </p:cNvPr>
                <p:cNvSpPr/>
                <p:nvPr/>
              </p:nvSpPr>
              <p:spPr>
                <a:xfrm>
                  <a:off x="2418952" y="1826591"/>
                  <a:ext cx="168888" cy="10626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4149" name="TextBox 45">
                <a:extLst>
                  <a:ext uri="{FF2B5EF4-FFF2-40B4-BE49-F238E27FC236}">
                    <a16:creationId xmlns:a16="http://schemas.microsoft.com/office/drawing/2014/main" id="{08BEEC88-FA3A-4B5E-BB00-F5589B4CD01A}"/>
                  </a:ext>
                </a:extLst>
              </p:cNvPr>
              <p:cNvSpPr txBox="1">
                <a:spLocks noChangeArrowheads="1"/>
              </p:cNvSpPr>
              <p:nvPr/>
            </p:nvSpPr>
            <p:spPr bwMode="auto">
              <a:xfrm>
                <a:off x="2896383" y="1570703"/>
                <a:ext cx="627835" cy="25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Biasing</a:t>
                </a:r>
                <a:endParaRPr lang="en-US" altLang="en-US" sz="900"/>
              </a:p>
            </p:txBody>
          </p:sp>
          <p:sp>
            <p:nvSpPr>
              <p:cNvPr id="4150" name="TextBox 45">
                <a:extLst>
                  <a:ext uri="{FF2B5EF4-FFF2-40B4-BE49-F238E27FC236}">
                    <a16:creationId xmlns:a16="http://schemas.microsoft.com/office/drawing/2014/main" id="{B17AB7F9-75FC-418C-A361-7ECB7B0B6284}"/>
                  </a:ext>
                </a:extLst>
              </p:cNvPr>
              <p:cNvSpPr txBox="1">
                <a:spLocks noChangeArrowheads="1"/>
              </p:cNvSpPr>
              <p:nvPr/>
            </p:nvSpPr>
            <p:spPr bwMode="auto">
              <a:xfrm>
                <a:off x="4707617" y="2418806"/>
                <a:ext cx="5116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nvGrpSpPr>
            <p:cNvPr id="4140" name="Group 51">
              <a:extLst>
                <a:ext uri="{FF2B5EF4-FFF2-40B4-BE49-F238E27FC236}">
                  <a16:creationId xmlns:a16="http://schemas.microsoft.com/office/drawing/2014/main" id="{7A6CAE44-9B20-4DFA-802E-DA4325E06B8A}"/>
                </a:ext>
              </a:extLst>
            </p:cNvPr>
            <p:cNvGrpSpPr>
              <a:grpSpLocks/>
            </p:cNvGrpSpPr>
            <p:nvPr/>
          </p:nvGrpSpPr>
          <p:grpSpPr bwMode="auto">
            <a:xfrm>
              <a:off x="5870450" y="1538288"/>
              <a:ext cx="2522662" cy="1546752"/>
              <a:chOff x="2954409" y="1683543"/>
              <a:chExt cx="2813968" cy="1683132"/>
            </a:xfrm>
          </p:grpSpPr>
          <p:grpSp>
            <p:nvGrpSpPr>
              <p:cNvPr id="4141" name="Group 38">
                <a:extLst>
                  <a:ext uri="{FF2B5EF4-FFF2-40B4-BE49-F238E27FC236}">
                    <a16:creationId xmlns:a16="http://schemas.microsoft.com/office/drawing/2014/main" id="{4A06D06C-FAE2-4BFE-B1A8-CD9484C23757}"/>
                  </a:ext>
                </a:extLst>
              </p:cNvPr>
              <p:cNvGrpSpPr>
                <a:grpSpLocks/>
              </p:cNvGrpSpPr>
              <p:nvPr/>
            </p:nvGrpSpPr>
            <p:grpSpPr bwMode="auto">
              <a:xfrm>
                <a:off x="4111027" y="1683543"/>
                <a:ext cx="1657350" cy="811213"/>
                <a:chOff x="1258888" y="1606550"/>
                <a:chExt cx="1657350" cy="811213"/>
              </a:xfrm>
            </p:grpSpPr>
            <p:cxnSp>
              <p:nvCxnSpPr>
                <p:cNvPr id="56" name="Straight Arrow Connector 55">
                  <a:extLst>
                    <a:ext uri="{FF2B5EF4-FFF2-40B4-BE49-F238E27FC236}">
                      <a16:creationId xmlns:a16="http://schemas.microsoft.com/office/drawing/2014/main" id="{90CEF814-2DA1-4FD8-BF50-6DF00397C332}"/>
                    </a:ext>
                  </a:extLst>
                </p:cNvPr>
                <p:cNvCxnSpPr/>
                <p:nvPr/>
              </p:nvCxnSpPr>
              <p:spPr>
                <a:xfrm>
                  <a:off x="1190743" y="2324685"/>
                  <a:ext cx="172582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84C8AAA-5C7C-4CEA-B927-C8762A565C8C}"/>
                    </a:ext>
                  </a:extLst>
                </p:cNvPr>
                <p:cNvCxnSpPr/>
                <p:nvPr/>
              </p:nvCxnSpPr>
              <p:spPr>
                <a:xfrm flipV="1">
                  <a:off x="1329533" y="1618354"/>
                  <a:ext cx="0" cy="79932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23A239D-9A44-4D20-BA26-ED56D4F75ABA}"/>
                    </a:ext>
                  </a:extLst>
                </p:cNvPr>
                <p:cNvSpPr/>
                <p:nvPr/>
              </p:nvSpPr>
              <p:spPr>
                <a:xfrm>
                  <a:off x="1480391" y="2118765"/>
                  <a:ext cx="168962" cy="11071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9" name="Oval 58">
                  <a:extLst>
                    <a:ext uri="{FF2B5EF4-FFF2-40B4-BE49-F238E27FC236}">
                      <a16:creationId xmlns:a16="http://schemas.microsoft.com/office/drawing/2014/main" id="{0D8091B7-4A60-4C54-B0BF-A090AA2AFAF0}"/>
                    </a:ext>
                  </a:extLst>
                </p:cNvPr>
                <p:cNvSpPr/>
                <p:nvPr/>
              </p:nvSpPr>
              <p:spPr>
                <a:xfrm>
                  <a:off x="2415714" y="1607282"/>
                  <a:ext cx="171980" cy="10849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4142" name="TextBox 45">
                <a:extLst>
                  <a:ext uri="{FF2B5EF4-FFF2-40B4-BE49-F238E27FC236}">
                    <a16:creationId xmlns:a16="http://schemas.microsoft.com/office/drawing/2014/main" id="{23065E71-D2C6-4680-9853-6FD4269BCF01}"/>
                  </a:ext>
                </a:extLst>
              </p:cNvPr>
              <p:cNvSpPr txBox="1">
                <a:spLocks noChangeArrowheads="1"/>
              </p:cNvSpPr>
              <p:nvPr/>
            </p:nvSpPr>
            <p:spPr bwMode="auto">
              <a:xfrm>
                <a:off x="2954409" y="3135844"/>
                <a:ext cx="389849" cy="230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Vdd</a:t>
                </a:r>
                <a:endParaRPr lang="en-US" altLang="en-US" sz="900"/>
              </a:p>
            </p:txBody>
          </p:sp>
          <p:sp>
            <p:nvSpPr>
              <p:cNvPr id="4143" name="TextBox 45">
                <a:extLst>
                  <a:ext uri="{FF2B5EF4-FFF2-40B4-BE49-F238E27FC236}">
                    <a16:creationId xmlns:a16="http://schemas.microsoft.com/office/drawing/2014/main" id="{CCAE06DC-6B03-411B-8643-0F56D7C61C1F}"/>
                  </a:ext>
                </a:extLst>
              </p:cNvPr>
              <p:cNvSpPr txBox="1">
                <a:spLocks noChangeArrowheads="1"/>
              </p:cNvSpPr>
              <p:nvPr/>
            </p:nvSpPr>
            <p:spPr bwMode="auto">
              <a:xfrm>
                <a:off x="4696599" y="2401093"/>
                <a:ext cx="5116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grpSp>
        <p:nvGrpSpPr>
          <p:cNvPr id="61" name="Group 60">
            <a:extLst>
              <a:ext uri="{FF2B5EF4-FFF2-40B4-BE49-F238E27FC236}">
                <a16:creationId xmlns:a16="http://schemas.microsoft.com/office/drawing/2014/main" id="{2F87318D-C021-4B1D-98B4-B1A31242CB82}"/>
              </a:ext>
            </a:extLst>
          </p:cNvPr>
          <p:cNvGrpSpPr>
            <a:grpSpLocks/>
          </p:cNvGrpSpPr>
          <p:nvPr/>
        </p:nvGrpSpPr>
        <p:grpSpPr bwMode="auto">
          <a:xfrm>
            <a:off x="6921500" y="3919538"/>
            <a:ext cx="1528763" cy="1909762"/>
            <a:chOff x="5798656" y="1323976"/>
            <a:chExt cx="2605571" cy="2447924"/>
          </a:xfrm>
        </p:grpSpPr>
        <p:sp>
          <p:nvSpPr>
            <p:cNvPr id="91" name="Rectangle 90">
              <a:extLst>
                <a:ext uri="{FF2B5EF4-FFF2-40B4-BE49-F238E27FC236}">
                  <a16:creationId xmlns:a16="http://schemas.microsoft.com/office/drawing/2014/main" id="{A62078F2-C64F-4FCF-9FA0-2177D6D3FFE4}"/>
                </a:ext>
              </a:extLst>
            </p:cNvPr>
            <p:cNvSpPr/>
            <p:nvPr/>
          </p:nvSpPr>
          <p:spPr bwMode="auto">
            <a:xfrm>
              <a:off x="7938850" y="1323976"/>
              <a:ext cx="165046" cy="23421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9" name="Rectangle 88">
              <a:extLst>
                <a:ext uri="{FF2B5EF4-FFF2-40B4-BE49-F238E27FC236}">
                  <a16:creationId xmlns:a16="http://schemas.microsoft.com/office/drawing/2014/main" id="{E7E793EB-AB81-4CFF-98CA-988CDB3E568D}"/>
                </a:ext>
              </a:extLst>
            </p:cNvPr>
            <p:cNvSpPr/>
            <p:nvPr/>
          </p:nvSpPr>
          <p:spPr bwMode="auto">
            <a:xfrm>
              <a:off x="7108205" y="1340255"/>
              <a:ext cx="162341" cy="230955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4120" name="Group 63">
              <a:extLst>
                <a:ext uri="{FF2B5EF4-FFF2-40B4-BE49-F238E27FC236}">
                  <a16:creationId xmlns:a16="http://schemas.microsoft.com/office/drawing/2014/main" id="{680C748A-855A-40AD-96FE-55225483D811}"/>
                </a:ext>
              </a:extLst>
            </p:cNvPr>
            <p:cNvGrpSpPr>
              <a:grpSpLocks/>
            </p:cNvGrpSpPr>
            <p:nvPr/>
          </p:nvGrpSpPr>
          <p:grpSpPr bwMode="auto">
            <a:xfrm>
              <a:off x="5820733" y="2897188"/>
              <a:ext cx="2583494" cy="874712"/>
              <a:chOff x="2887813" y="1696243"/>
              <a:chExt cx="2880564" cy="952352"/>
            </a:xfrm>
          </p:grpSpPr>
          <p:grpSp>
            <p:nvGrpSpPr>
              <p:cNvPr id="4129" name="Group 53">
                <a:extLst>
                  <a:ext uri="{FF2B5EF4-FFF2-40B4-BE49-F238E27FC236}">
                    <a16:creationId xmlns:a16="http://schemas.microsoft.com/office/drawing/2014/main" id="{837DA2D1-07E1-4DEC-8BD4-CA3590BA4B44}"/>
                  </a:ext>
                </a:extLst>
              </p:cNvPr>
              <p:cNvGrpSpPr>
                <a:grpSpLocks/>
              </p:cNvGrpSpPr>
              <p:nvPr/>
            </p:nvGrpSpPr>
            <p:grpSpPr bwMode="auto">
              <a:xfrm>
                <a:off x="4111617" y="1696243"/>
                <a:ext cx="1656760" cy="798524"/>
                <a:chOff x="1259478" y="1619250"/>
                <a:chExt cx="1656760" cy="798524"/>
              </a:xfrm>
            </p:grpSpPr>
            <p:cxnSp>
              <p:nvCxnSpPr>
                <p:cNvPr id="85" name="Straight Arrow Connector 84">
                  <a:extLst>
                    <a:ext uri="{FF2B5EF4-FFF2-40B4-BE49-F238E27FC236}">
                      <a16:creationId xmlns:a16="http://schemas.microsoft.com/office/drawing/2014/main" id="{C1B5757B-DAC1-43E1-82F9-A060343FA453}"/>
                    </a:ext>
                  </a:extLst>
                </p:cNvPr>
                <p:cNvCxnSpPr/>
                <p:nvPr/>
              </p:nvCxnSpPr>
              <p:spPr>
                <a:xfrm>
                  <a:off x="1260014" y="2325686"/>
                  <a:ext cx="1656224"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54FB514-B226-481F-941C-A878E1384011}"/>
                    </a:ext>
                  </a:extLst>
                </p:cNvPr>
                <p:cNvCxnSpPr/>
                <p:nvPr/>
              </p:nvCxnSpPr>
              <p:spPr>
                <a:xfrm flipV="1">
                  <a:off x="1398787" y="1618953"/>
                  <a:ext cx="0" cy="799783"/>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74F31CE8-DAF3-43A6-AFC0-091D1F65B3B2}"/>
                    </a:ext>
                  </a:extLst>
                </p:cNvPr>
                <p:cNvSpPr/>
                <p:nvPr/>
              </p:nvSpPr>
              <p:spPr>
                <a:xfrm>
                  <a:off x="1483257" y="1769604"/>
                  <a:ext cx="168941" cy="10855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8" name="Oval 87">
                  <a:extLst>
                    <a:ext uri="{FF2B5EF4-FFF2-40B4-BE49-F238E27FC236}">
                      <a16:creationId xmlns:a16="http://schemas.microsoft.com/office/drawing/2014/main" id="{DAA6E48F-2FBC-4618-A83C-4440667541DB}"/>
                    </a:ext>
                  </a:extLst>
                </p:cNvPr>
                <p:cNvSpPr/>
                <p:nvPr/>
              </p:nvSpPr>
              <p:spPr>
                <a:xfrm>
                  <a:off x="2418465" y="2128509"/>
                  <a:ext cx="168941" cy="108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4130" name="TextBox 45">
                <a:extLst>
                  <a:ext uri="{FF2B5EF4-FFF2-40B4-BE49-F238E27FC236}">
                    <a16:creationId xmlns:a16="http://schemas.microsoft.com/office/drawing/2014/main" id="{8E3B776A-544E-4A81-801C-BB6697A52B74}"/>
                  </a:ext>
                </a:extLst>
              </p:cNvPr>
              <p:cNvSpPr txBox="1">
                <a:spLocks noChangeArrowheads="1"/>
              </p:cNvSpPr>
              <p:nvPr/>
            </p:nvSpPr>
            <p:spPr bwMode="auto">
              <a:xfrm>
                <a:off x="2887813" y="1696243"/>
                <a:ext cx="1447583" cy="70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PA0</a:t>
                </a:r>
              </a:p>
              <a:p>
                <a:pPr eaLnBrk="1" hangingPunct="1"/>
                <a:r>
                  <a:rPr lang="sv-SE" altLang="en-US" sz="900"/>
                  <a:t>(existing</a:t>
                </a:r>
              </a:p>
              <a:p>
                <a:pPr eaLnBrk="1" hangingPunct="1"/>
                <a:r>
                  <a:rPr lang="sv-SE" altLang="en-US" sz="900"/>
                  <a:t>enabled cr)</a:t>
                </a:r>
                <a:endParaRPr lang="en-US" altLang="en-US" sz="900"/>
              </a:p>
            </p:txBody>
          </p:sp>
          <p:sp>
            <p:nvSpPr>
              <p:cNvPr id="4131" name="TextBox 45">
                <a:extLst>
                  <a:ext uri="{FF2B5EF4-FFF2-40B4-BE49-F238E27FC236}">
                    <a16:creationId xmlns:a16="http://schemas.microsoft.com/office/drawing/2014/main" id="{738E87AF-9DFF-4EC1-A001-AC180CE1A626}"/>
                  </a:ext>
                </a:extLst>
              </p:cNvPr>
              <p:cNvSpPr txBox="1">
                <a:spLocks noChangeArrowheads="1"/>
              </p:cNvSpPr>
              <p:nvPr/>
            </p:nvSpPr>
            <p:spPr bwMode="auto">
              <a:xfrm>
                <a:off x="4671125" y="2417763"/>
                <a:ext cx="5116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nvGrpSpPr>
            <p:cNvPr id="4121" name="Group 65">
              <a:extLst>
                <a:ext uri="{FF2B5EF4-FFF2-40B4-BE49-F238E27FC236}">
                  <a16:creationId xmlns:a16="http://schemas.microsoft.com/office/drawing/2014/main" id="{DB60E3F7-61C2-444B-830B-AA00F509A4CC}"/>
                </a:ext>
              </a:extLst>
            </p:cNvPr>
            <p:cNvGrpSpPr>
              <a:grpSpLocks/>
            </p:cNvGrpSpPr>
            <p:nvPr/>
          </p:nvGrpSpPr>
          <p:grpSpPr bwMode="auto">
            <a:xfrm>
              <a:off x="5798656" y="1549401"/>
              <a:ext cx="2594459" cy="860425"/>
              <a:chOff x="2874323" y="1695635"/>
              <a:chExt cx="2894054" cy="936290"/>
            </a:xfrm>
          </p:grpSpPr>
          <p:grpSp>
            <p:nvGrpSpPr>
              <p:cNvPr id="4122" name="Group 38">
                <a:extLst>
                  <a:ext uri="{FF2B5EF4-FFF2-40B4-BE49-F238E27FC236}">
                    <a16:creationId xmlns:a16="http://schemas.microsoft.com/office/drawing/2014/main" id="{0253C422-CF82-4EA1-8D05-6061FECBE8E5}"/>
                  </a:ext>
                </a:extLst>
              </p:cNvPr>
              <p:cNvGrpSpPr>
                <a:grpSpLocks/>
              </p:cNvGrpSpPr>
              <p:nvPr/>
            </p:nvGrpSpPr>
            <p:grpSpPr bwMode="auto">
              <a:xfrm>
                <a:off x="4110892" y="1695635"/>
                <a:ext cx="1657485" cy="799821"/>
                <a:chOff x="1258753" y="1618642"/>
                <a:chExt cx="1657485" cy="799821"/>
              </a:xfrm>
            </p:grpSpPr>
            <p:cxnSp>
              <p:nvCxnSpPr>
                <p:cNvPr id="71" name="Straight Arrow Connector 70">
                  <a:extLst>
                    <a:ext uri="{FF2B5EF4-FFF2-40B4-BE49-F238E27FC236}">
                      <a16:creationId xmlns:a16="http://schemas.microsoft.com/office/drawing/2014/main" id="{7733D2BA-52AF-499E-80FE-92213CADBA33}"/>
                    </a:ext>
                  </a:extLst>
                </p:cNvPr>
                <p:cNvCxnSpPr/>
                <p:nvPr/>
              </p:nvCxnSpPr>
              <p:spPr>
                <a:xfrm>
                  <a:off x="1259612" y="2325474"/>
                  <a:ext cx="1656949"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E05B83A-DB2C-4DA7-A87A-13E01E554824}"/>
                    </a:ext>
                  </a:extLst>
                </p:cNvPr>
                <p:cNvCxnSpPr/>
                <p:nvPr/>
              </p:nvCxnSpPr>
              <p:spPr>
                <a:xfrm flipV="1">
                  <a:off x="1398446" y="1619123"/>
                  <a:ext cx="0" cy="79935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9F88280-A506-437D-B98E-C72A7D7A316A}"/>
                    </a:ext>
                  </a:extLst>
                </p:cNvPr>
                <p:cNvSpPr/>
                <p:nvPr/>
              </p:nvSpPr>
              <p:spPr>
                <a:xfrm>
                  <a:off x="1482953" y="1822835"/>
                  <a:ext cx="169015" cy="1085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4" name="Oval 73">
                  <a:extLst>
                    <a:ext uri="{FF2B5EF4-FFF2-40B4-BE49-F238E27FC236}">
                      <a16:creationId xmlns:a16="http://schemas.microsoft.com/office/drawing/2014/main" id="{2868896C-0E69-4A70-BE61-D8F9DC20CE50}"/>
                    </a:ext>
                  </a:extLst>
                </p:cNvPr>
                <p:cNvSpPr/>
                <p:nvPr/>
              </p:nvSpPr>
              <p:spPr>
                <a:xfrm>
                  <a:off x="2418570" y="2059762"/>
                  <a:ext cx="169015" cy="11071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4123" name="TextBox 45">
                <a:extLst>
                  <a:ext uri="{FF2B5EF4-FFF2-40B4-BE49-F238E27FC236}">
                    <a16:creationId xmlns:a16="http://schemas.microsoft.com/office/drawing/2014/main" id="{365737DA-7554-4EAC-A589-59D9B54CD985}"/>
                  </a:ext>
                </a:extLst>
              </p:cNvPr>
              <p:cNvSpPr txBox="1">
                <a:spLocks noChangeArrowheads="1"/>
              </p:cNvSpPr>
              <p:nvPr/>
            </p:nvSpPr>
            <p:spPr bwMode="auto">
              <a:xfrm>
                <a:off x="2874323" y="1778691"/>
                <a:ext cx="1570099" cy="51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Tor </a:t>
                </a:r>
              </a:p>
              <a:p>
                <a:pPr eaLnBrk="1" hangingPunct="1"/>
                <a:r>
                  <a:rPr lang="sv-SE" altLang="en-US" sz="900"/>
                  <a:t>(Gain, Total)</a:t>
                </a:r>
                <a:endParaRPr lang="en-US" altLang="en-US" sz="900"/>
              </a:p>
            </p:txBody>
          </p:sp>
          <p:sp>
            <p:nvSpPr>
              <p:cNvPr id="4124" name="TextBox 45">
                <a:extLst>
                  <a:ext uri="{FF2B5EF4-FFF2-40B4-BE49-F238E27FC236}">
                    <a16:creationId xmlns:a16="http://schemas.microsoft.com/office/drawing/2014/main" id="{0E2C1EDA-AC25-46A3-8339-B07D60E7001E}"/>
                  </a:ext>
                </a:extLst>
              </p:cNvPr>
              <p:cNvSpPr txBox="1">
                <a:spLocks noChangeArrowheads="1"/>
              </p:cNvSpPr>
              <p:nvPr/>
            </p:nvSpPr>
            <p:spPr bwMode="auto">
              <a:xfrm>
                <a:off x="4696599" y="2401093"/>
                <a:ext cx="5116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t>Power</a:t>
                </a:r>
                <a:endParaRPr lang="en-US" altLang="en-US" sz="900"/>
              </a:p>
            </p:txBody>
          </p:sp>
        </p:grpSp>
      </p:grpSp>
      <p:sp>
        <p:nvSpPr>
          <p:cNvPr id="93" name="Rectangle 92">
            <a:extLst>
              <a:ext uri="{FF2B5EF4-FFF2-40B4-BE49-F238E27FC236}">
                <a16:creationId xmlns:a16="http://schemas.microsoft.com/office/drawing/2014/main" id="{3A63B0D4-CC44-4EF6-95B5-020940E68119}"/>
              </a:ext>
            </a:extLst>
          </p:cNvPr>
          <p:cNvSpPr>
            <a:spLocks noChangeArrowheads="1"/>
          </p:cNvSpPr>
          <p:nvPr/>
        </p:nvSpPr>
        <p:spPr bwMode="auto">
          <a:xfrm>
            <a:off x="520700" y="876300"/>
            <a:ext cx="2179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Blocking (Zero Insertion)</a:t>
            </a:r>
          </a:p>
        </p:txBody>
      </p:sp>
      <p:sp>
        <p:nvSpPr>
          <p:cNvPr id="94" name="Rectangle 93">
            <a:extLst>
              <a:ext uri="{FF2B5EF4-FFF2-40B4-BE49-F238E27FC236}">
                <a16:creationId xmlns:a16="http://schemas.microsoft.com/office/drawing/2014/main" id="{9CFAA36A-9AA7-4086-A95A-4B558B8A880A}"/>
              </a:ext>
            </a:extLst>
          </p:cNvPr>
          <p:cNvSpPr>
            <a:spLocks noChangeArrowheads="1"/>
          </p:cNvSpPr>
          <p:nvPr/>
        </p:nvSpPr>
        <p:spPr bwMode="auto">
          <a:xfrm>
            <a:off x="520700" y="1235075"/>
            <a:ext cx="217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Why: avoid abrupt change at PA.</a:t>
            </a:r>
          </a:p>
        </p:txBody>
      </p:sp>
      <p:sp>
        <p:nvSpPr>
          <p:cNvPr id="95" name="Rectangle 94">
            <a:extLst>
              <a:ext uri="{FF2B5EF4-FFF2-40B4-BE49-F238E27FC236}">
                <a16:creationId xmlns:a16="http://schemas.microsoft.com/office/drawing/2014/main" id="{18380DC3-4FB6-4D30-8AC4-4E25E7C4E0E7}"/>
              </a:ext>
            </a:extLst>
          </p:cNvPr>
          <p:cNvSpPr>
            <a:spLocks noChangeArrowheads="1"/>
          </p:cNvSpPr>
          <p:nvPr/>
        </p:nvSpPr>
        <p:spPr bwMode="auto">
          <a:xfrm>
            <a:off x="534988" y="2339975"/>
            <a:ext cx="2179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t>Where: before channel filter.</a:t>
            </a:r>
          </a:p>
        </p:txBody>
      </p:sp>
      <p:sp>
        <p:nvSpPr>
          <p:cNvPr id="96" name="Oval 76">
            <a:extLst>
              <a:ext uri="{FF2B5EF4-FFF2-40B4-BE49-F238E27FC236}">
                <a16:creationId xmlns:a16="http://schemas.microsoft.com/office/drawing/2014/main" id="{36E147C6-E0CA-4E75-91E5-1F3B95AEFA08}"/>
              </a:ext>
            </a:extLst>
          </p:cNvPr>
          <p:cNvSpPr>
            <a:spLocks noChangeArrowheads="1"/>
          </p:cNvSpPr>
          <p:nvPr/>
        </p:nvSpPr>
        <p:spPr bwMode="auto">
          <a:xfrm>
            <a:off x="398463" y="4411663"/>
            <a:ext cx="244475" cy="420687"/>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7" name="Oval 76">
            <a:extLst>
              <a:ext uri="{FF2B5EF4-FFF2-40B4-BE49-F238E27FC236}">
                <a16:creationId xmlns:a16="http://schemas.microsoft.com/office/drawing/2014/main" id="{E614B6B5-9585-4A3C-A9FF-1EF30D6971E7}"/>
              </a:ext>
            </a:extLst>
          </p:cNvPr>
          <p:cNvSpPr>
            <a:spLocks noChangeArrowheads="1"/>
          </p:cNvSpPr>
          <p:nvPr/>
        </p:nvSpPr>
        <p:spPr bwMode="auto">
          <a:xfrm>
            <a:off x="795338" y="4127500"/>
            <a:ext cx="152400" cy="889000"/>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8" name="Rectangle 97">
            <a:extLst>
              <a:ext uri="{FF2B5EF4-FFF2-40B4-BE49-F238E27FC236}">
                <a16:creationId xmlns:a16="http://schemas.microsoft.com/office/drawing/2014/main" id="{005ED005-9BD5-400F-BA22-46F2D8EE69A4}"/>
              </a:ext>
            </a:extLst>
          </p:cNvPr>
          <p:cNvSpPr>
            <a:spLocks noChangeArrowheads="1"/>
          </p:cNvSpPr>
          <p:nvPr/>
        </p:nvSpPr>
        <p:spPr bwMode="auto">
          <a:xfrm>
            <a:off x="534988" y="1776413"/>
            <a:ext cx="21796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Most dangerous during PLC: TxStepAtt.</a:t>
            </a:r>
          </a:p>
        </p:txBody>
      </p:sp>
      <p:graphicFrame>
        <p:nvGraphicFramePr>
          <p:cNvPr id="3" name="Object 2">
            <a:extLst>
              <a:ext uri="{FF2B5EF4-FFF2-40B4-BE49-F238E27FC236}">
                <a16:creationId xmlns:a16="http://schemas.microsoft.com/office/drawing/2014/main" id="{85D0D366-DD1E-474B-974C-AC84D160E48C}"/>
              </a:ext>
            </a:extLst>
          </p:cNvPr>
          <p:cNvGraphicFramePr>
            <a:graphicFrameLocks noChangeAspect="1"/>
          </p:cNvGraphicFramePr>
          <p:nvPr/>
        </p:nvGraphicFramePr>
        <p:xfrm>
          <a:off x="7127875" y="5413375"/>
          <a:ext cx="1773238" cy="1976438"/>
        </p:xfrm>
        <a:graphic>
          <a:graphicData uri="http://schemas.openxmlformats.org/presentationml/2006/ole">
            <mc:AlternateContent xmlns:mc="http://schemas.openxmlformats.org/markup-compatibility/2006">
              <mc:Choice xmlns:v="urn:schemas-microsoft-com:vml" Requires="v">
                <p:oleObj spid="_x0000_s470020" name="Visio" r:id="rId6" imgW="5178557" imgH="5763530" progId="Visio.Drawing.11">
                  <p:embed/>
                </p:oleObj>
              </mc:Choice>
              <mc:Fallback>
                <p:oleObj name="Visio" r:id="rId6" imgW="5178557" imgH="5763530" progId="Visio.Drawing.11">
                  <p:embed/>
                  <p:pic>
                    <p:nvPicPr>
                      <p:cNvPr id="3" name="Object 2">
                        <a:extLst>
                          <a:ext uri="{FF2B5EF4-FFF2-40B4-BE49-F238E27FC236}">
                            <a16:creationId xmlns:a16="http://schemas.microsoft.com/office/drawing/2014/main" id="{85D0D366-DD1E-474B-974C-AC84D160E4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7875" y="5413375"/>
                        <a:ext cx="1773238"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0696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heel(1)">
                                      <p:cBhvr>
                                        <p:cTn id="12" dur="2000"/>
                                        <p:tgtEl>
                                          <p:spTgt spid="2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heel(1)">
                                      <p:cBhvr>
                                        <p:cTn id="24" dur="2000"/>
                                        <p:tgtEl>
                                          <p:spTgt spid="2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1" presetClass="entr" presetSubtype="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20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heel(1)">
                                      <p:cBhvr>
                                        <p:cTn id="34" dur="2000"/>
                                        <p:tgtEl>
                                          <p:spTgt spid="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1" presetClass="entr" presetSubtype="1"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heel(1)">
                                      <p:cBhvr>
                                        <p:cTn id="39" dur="2000"/>
                                        <p:tgtEl>
                                          <p:spTgt spid="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2" presetClass="entr" presetSubtype="0" fill="hold"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1000"/>
                                        <p:tgtEl>
                                          <p:spTgt spid="61"/>
                                        </p:tgtEl>
                                      </p:cBhvr>
                                    </p:animEffect>
                                    <p:anim calcmode="lin" valueType="num">
                                      <p:cBhvr>
                                        <p:cTn id="45" dur="1000" fill="hold"/>
                                        <p:tgtEl>
                                          <p:spTgt spid="61"/>
                                        </p:tgtEl>
                                        <p:attrNameLst>
                                          <p:attrName>ppt_x</p:attrName>
                                        </p:attrNameLst>
                                      </p:cBhvr>
                                      <p:tavLst>
                                        <p:tav tm="0">
                                          <p:val>
                                            <p:strVal val="#ppt_x"/>
                                          </p:val>
                                        </p:tav>
                                        <p:tav tm="100000">
                                          <p:val>
                                            <p:strVal val="#ppt_x"/>
                                          </p:val>
                                        </p:tav>
                                      </p:tavLst>
                                    </p:anim>
                                    <p:anim calcmode="lin" valueType="num">
                                      <p:cBhvr>
                                        <p:cTn id="4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1000" fill="hold"/>
                                        <p:tgtEl>
                                          <p:spTgt spid="10"/>
                                        </p:tgtEl>
                                        <p:attrNameLst>
                                          <p:attrName>ppt_w</p:attrName>
                                        </p:attrNameLst>
                                      </p:cBhvr>
                                      <p:tavLst>
                                        <p:tav tm="0">
                                          <p:val>
                                            <p:fltVal val="0"/>
                                          </p:val>
                                        </p:tav>
                                        <p:tav tm="100000">
                                          <p:val>
                                            <p:strVal val="#ppt_w"/>
                                          </p:val>
                                        </p:tav>
                                      </p:tavLst>
                                    </p:anim>
                                    <p:anim calcmode="lin" valueType="num">
                                      <p:cBhvr>
                                        <p:cTn id="52" dur="1000" fill="hold"/>
                                        <p:tgtEl>
                                          <p:spTgt spid="10"/>
                                        </p:tgtEl>
                                        <p:attrNameLst>
                                          <p:attrName>ppt_h</p:attrName>
                                        </p:attrNameLst>
                                      </p:cBhvr>
                                      <p:tavLst>
                                        <p:tav tm="0">
                                          <p:val>
                                            <p:fltVal val="0"/>
                                          </p:val>
                                        </p:tav>
                                        <p:tav tm="100000">
                                          <p:val>
                                            <p:strVal val="#ppt_h"/>
                                          </p:val>
                                        </p:tav>
                                      </p:tavLst>
                                    </p:anim>
                                    <p:anim calcmode="lin" valueType="num">
                                      <p:cBhvr>
                                        <p:cTn id="53" dur="1000" fill="hold"/>
                                        <p:tgtEl>
                                          <p:spTgt spid="10"/>
                                        </p:tgtEl>
                                        <p:attrNameLst>
                                          <p:attrName>style.rotation</p:attrName>
                                        </p:attrNameLst>
                                      </p:cBhvr>
                                      <p:tavLst>
                                        <p:tav tm="0">
                                          <p:val>
                                            <p:fltVal val="90"/>
                                          </p:val>
                                        </p:tav>
                                        <p:tav tm="100000">
                                          <p:val>
                                            <p:fltVal val="0"/>
                                          </p:val>
                                        </p:tav>
                                      </p:tavLst>
                                    </p:anim>
                                    <p:animEffect transition="in" filter="fade">
                                      <p:cBhvr>
                                        <p:cTn id="54" dur="1000"/>
                                        <p:tgtEl>
                                          <p:spTgt spid="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000"/>
                                        <p:tgtEl>
                                          <p:spTgt spid="38"/>
                                        </p:tgtEl>
                                      </p:cBhvr>
                                    </p:animEffect>
                                    <p:anim calcmode="lin" valueType="num">
                                      <p:cBhvr>
                                        <p:cTn id="60" dur="2000" fill="hold"/>
                                        <p:tgtEl>
                                          <p:spTgt spid="38"/>
                                        </p:tgtEl>
                                        <p:attrNameLst>
                                          <p:attrName>ppt_w</p:attrName>
                                        </p:attrNameLst>
                                      </p:cBhvr>
                                      <p:tavLst>
                                        <p:tav tm="0" fmla="#ppt_w*sin(2.5*pi*$)">
                                          <p:val>
                                            <p:fltVal val="0"/>
                                          </p:val>
                                        </p:tav>
                                        <p:tav tm="100000">
                                          <p:val>
                                            <p:fltVal val="1"/>
                                          </p:val>
                                        </p:tav>
                                      </p:tavLst>
                                    </p:anim>
                                    <p:anim calcmode="lin" valueType="num">
                                      <p:cBhvr>
                                        <p:cTn id="61"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2000"/>
                                        <p:tgtEl>
                                          <p:spTgt spid="39"/>
                                        </p:tgtEl>
                                      </p:cBhvr>
                                    </p:animEffect>
                                    <p:anim calcmode="lin" valueType="num">
                                      <p:cBhvr>
                                        <p:cTn id="67" dur="2000" fill="hold"/>
                                        <p:tgtEl>
                                          <p:spTgt spid="39"/>
                                        </p:tgtEl>
                                        <p:attrNameLst>
                                          <p:attrName>ppt_w</p:attrName>
                                        </p:attrNameLst>
                                      </p:cBhvr>
                                      <p:tavLst>
                                        <p:tav tm="0" fmla="#ppt_w*sin(2.5*pi*$)">
                                          <p:val>
                                            <p:fltVal val="0"/>
                                          </p:val>
                                        </p:tav>
                                        <p:tav tm="100000">
                                          <p:val>
                                            <p:fltVal val="1"/>
                                          </p:val>
                                        </p:tav>
                                      </p:tavLst>
                                    </p:anim>
                                    <p:anim calcmode="lin" valueType="num">
                                      <p:cBhvr>
                                        <p:cTn id="68"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1000"/>
                                        <p:tgtEl>
                                          <p:spTgt spid="93"/>
                                        </p:tgtEl>
                                      </p:cBhvr>
                                    </p:animEffect>
                                    <p:anim calcmode="lin" valueType="num">
                                      <p:cBhvr>
                                        <p:cTn id="74" dur="1000" fill="hold"/>
                                        <p:tgtEl>
                                          <p:spTgt spid="93"/>
                                        </p:tgtEl>
                                        <p:attrNameLst>
                                          <p:attrName>ppt_x</p:attrName>
                                        </p:attrNameLst>
                                      </p:cBhvr>
                                      <p:tavLst>
                                        <p:tav tm="0">
                                          <p:val>
                                            <p:strVal val="#ppt_x"/>
                                          </p:val>
                                        </p:tav>
                                        <p:tav tm="100000">
                                          <p:val>
                                            <p:strVal val="#ppt_x"/>
                                          </p:val>
                                        </p:tav>
                                      </p:tavLst>
                                    </p:anim>
                                    <p:anim calcmode="lin" valueType="num">
                                      <p:cBhvr>
                                        <p:cTn id="75"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1000"/>
                                        <p:tgtEl>
                                          <p:spTgt spid="94"/>
                                        </p:tgtEl>
                                      </p:cBhvr>
                                    </p:animEffect>
                                    <p:anim calcmode="lin" valueType="num">
                                      <p:cBhvr>
                                        <p:cTn id="81" dur="1000" fill="hold"/>
                                        <p:tgtEl>
                                          <p:spTgt spid="94"/>
                                        </p:tgtEl>
                                        <p:attrNameLst>
                                          <p:attrName>ppt_x</p:attrName>
                                        </p:attrNameLst>
                                      </p:cBhvr>
                                      <p:tavLst>
                                        <p:tav tm="0">
                                          <p:val>
                                            <p:strVal val="#ppt_x"/>
                                          </p:val>
                                        </p:tav>
                                        <p:tav tm="100000">
                                          <p:val>
                                            <p:strVal val="#ppt_x"/>
                                          </p:val>
                                        </p:tav>
                                      </p:tavLst>
                                    </p:anim>
                                    <p:anim calcmode="lin" valueType="num">
                                      <p:cBhvr>
                                        <p:cTn id="82"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1000"/>
                                        <p:tgtEl>
                                          <p:spTgt spid="98"/>
                                        </p:tgtEl>
                                      </p:cBhvr>
                                    </p:animEffect>
                                    <p:anim calcmode="lin" valueType="num">
                                      <p:cBhvr>
                                        <p:cTn id="88" dur="1000" fill="hold"/>
                                        <p:tgtEl>
                                          <p:spTgt spid="98"/>
                                        </p:tgtEl>
                                        <p:attrNameLst>
                                          <p:attrName>ppt_x</p:attrName>
                                        </p:attrNameLst>
                                      </p:cBhvr>
                                      <p:tavLst>
                                        <p:tav tm="0">
                                          <p:val>
                                            <p:strVal val="#ppt_x"/>
                                          </p:val>
                                        </p:tav>
                                        <p:tav tm="100000">
                                          <p:val>
                                            <p:strVal val="#ppt_x"/>
                                          </p:val>
                                        </p:tav>
                                      </p:tavLst>
                                    </p:anim>
                                    <p:anim calcmode="lin" valueType="num">
                                      <p:cBhvr>
                                        <p:cTn id="89"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95"/>
                                        </p:tgtEl>
                                        <p:attrNameLst>
                                          <p:attrName>style.visibility</p:attrName>
                                        </p:attrNameLst>
                                      </p:cBhvr>
                                      <p:to>
                                        <p:strVal val="visible"/>
                                      </p:to>
                                    </p:set>
                                    <p:animEffect transition="in" filter="fade">
                                      <p:cBhvr>
                                        <p:cTn id="94" dur="1000"/>
                                        <p:tgtEl>
                                          <p:spTgt spid="95"/>
                                        </p:tgtEl>
                                      </p:cBhvr>
                                    </p:animEffect>
                                    <p:anim calcmode="lin" valueType="num">
                                      <p:cBhvr>
                                        <p:cTn id="95" dur="1000" fill="hold"/>
                                        <p:tgtEl>
                                          <p:spTgt spid="95"/>
                                        </p:tgtEl>
                                        <p:attrNameLst>
                                          <p:attrName>ppt_x</p:attrName>
                                        </p:attrNameLst>
                                      </p:cBhvr>
                                      <p:tavLst>
                                        <p:tav tm="0">
                                          <p:val>
                                            <p:strVal val="#ppt_x"/>
                                          </p:val>
                                        </p:tav>
                                        <p:tav tm="100000">
                                          <p:val>
                                            <p:strVal val="#ppt_x"/>
                                          </p:val>
                                        </p:tav>
                                      </p:tavLst>
                                    </p:anim>
                                    <p:anim calcmode="lin" valueType="num">
                                      <p:cBhvr>
                                        <p:cTn id="9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96"/>
                                        </p:tgtEl>
                                        <p:attrNameLst>
                                          <p:attrName>style.visibility</p:attrName>
                                        </p:attrNameLst>
                                      </p:cBhvr>
                                      <p:to>
                                        <p:strVal val="visible"/>
                                      </p:to>
                                    </p:set>
                                    <p:animEffect transition="in" filter="fade">
                                      <p:cBhvr>
                                        <p:cTn id="101" dur="2000"/>
                                        <p:tgtEl>
                                          <p:spTgt spid="96"/>
                                        </p:tgtEl>
                                      </p:cBhvr>
                                    </p:animEffect>
                                    <p:anim calcmode="lin" valueType="num">
                                      <p:cBhvr>
                                        <p:cTn id="102" dur="2000" fill="hold"/>
                                        <p:tgtEl>
                                          <p:spTgt spid="96"/>
                                        </p:tgtEl>
                                        <p:attrNameLst>
                                          <p:attrName>ppt_w</p:attrName>
                                        </p:attrNameLst>
                                      </p:cBhvr>
                                      <p:tavLst>
                                        <p:tav tm="0" fmla="#ppt_w*sin(2.5*pi*$)">
                                          <p:val>
                                            <p:fltVal val="0"/>
                                          </p:val>
                                        </p:tav>
                                        <p:tav tm="100000">
                                          <p:val>
                                            <p:fltVal val="1"/>
                                          </p:val>
                                        </p:tav>
                                      </p:tavLst>
                                    </p:anim>
                                    <p:anim calcmode="lin" valueType="num">
                                      <p:cBhvr>
                                        <p:cTn id="103" dur="20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fade">
                                      <p:cBhvr>
                                        <p:cTn id="108" dur="2000"/>
                                        <p:tgtEl>
                                          <p:spTgt spid="97"/>
                                        </p:tgtEl>
                                      </p:cBhvr>
                                    </p:animEffect>
                                    <p:anim calcmode="lin" valueType="num">
                                      <p:cBhvr>
                                        <p:cTn id="109" dur="2000" fill="hold"/>
                                        <p:tgtEl>
                                          <p:spTgt spid="97"/>
                                        </p:tgtEl>
                                        <p:attrNameLst>
                                          <p:attrName>ppt_w</p:attrName>
                                        </p:attrNameLst>
                                      </p:cBhvr>
                                      <p:tavLst>
                                        <p:tav tm="0" fmla="#ppt_w*sin(2.5*pi*$)">
                                          <p:val>
                                            <p:fltVal val="0"/>
                                          </p:val>
                                        </p:tav>
                                        <p:tav tm="100000">
                                          <p:val>
                                            <p:fltVal val="1"/>
                                          </p:val>
                                        </p:tav>
                                      </p:tavLst>
                                    </p:anim>
                                    <p:anim calcmode="lin" valueType="num">
                                      <p:cBhvr>
                                        <p:cTn id="110" dur="2000" fill="hold"/>
                                        <p:tgtEl>
                                          <p:spTgt spid="9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93" grpId="0"/>
      <p:bldP spid="94" grpId="0"/>
      <p:bldP spid="95" grpId="0"/>
      <p:bldP spid="96" grpId="0" animBg="1"/>
      <p:bldP spid="97" grpId="0" animBg="1"/>
      <p:bldP spid="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800000"/>
            <a:ext cx="8351839" cy="4505384"/>
          </a:xfrm>
        </p:spPr>
        <p:txBody>
          <a:bodyPr/>
          <a:lstStyle/>
          <a:p>
            <a:pPr marL="0" indent="0">
              <a:buNone/>
            </a:pPr>
            <a:endParaRPr lang="en-US" sz="2000" dirty="0"/>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Layer architecture</a:t>
            </a:r>
            <a:endParaRPr lang="hr-HR" sz="4000" dirty="0"/>
          </a:p>
        </p:txBody>
      </p:sp>
      <p:grpSp>
        <p:nvGrpSpPr>
          <p:cNvPr id="4" name="Group 3"/>
          <p:cNvGrpSpPr/>
          <p:nvPr/>
        </p:nvGrpSpPr>
        <p:grpSpPr>
          <a:xfrm>
            <a:off x="258102" y="1325084"/>
            <a:ext cx="8232616" cy="5164206"/>
            <a:chOff x="258102" y="1325084"/>
            <a:chExt cx="8232616" cy="5164206"/>
          </a:xfrm>
        </p:grpSpPr>
        <p:sp>
          <p:nvSpPr>
            <p:cNvPr id="5" name="Rectangle 4"/>
            <p:cNvSpPr/>
            <p:nvPr/>
          </p:nvSpPr>
          <p:spPr bwMode="auto">
            <a:xfrm>
              <a:off x="258103" y="1325084"/>
              <a:ext cx="1547880" cy="4279301"/>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Common</a:t>
              </a:r>
            </a:p>
          </p:txBody>
        </p:sp>
        <p:sp>
          <p:nvSpPr>
            <p:cNvPr id="6" name="Rectangle 5"/>
            <p:cNvSpPr/>
            <p:nvPr/>
          </p:nvSpPr>
          <p:spPr bwMode="auto">
            <a:xfrm>
              <a:off x="393701" y="2052436"/>
              <a:ext cx="1228621" cy="307072"/>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Libraries</a:t>
              </a:r>
            </a:p>
          </p:txBody>
        </p:sp>
        <p:sp>
          <p:nvSpPr>
            <p:cNvPr id="7" name="Rectangle 6"/>
            <p:cNvSpPr/>
            <p:nvPr/>
          </p:nvSpPr>
          <p:spPr bwMode="auto">
            <a:xfrm>
              <a:off x="393701" y="2491109"/>
              <a:ext cx="1228621" cy="307072"/>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Applications</a:t>
              </a:r>
            </a:p>
          </p:txBody>
        </p:sp>
        <p:sp>
          <p:nvSpPr>
            <p:cNvPr id="8" name="Rectangle 7"/>
            <p:cNvSpPr/>
            <p:nvPr/>
          </p:nvSpPr>
          <p:spPr bwMode="auto">
            <a:xfrm>
              <a:off x="393701" y="2950581"/>
              <a:ext cx="1228621" cy="307072"/>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Functions</a:t>
              </a:r>
            </a:p>
          </p:txBody>
        </p:sp>
        <p:sp>
          <p:nvSpPr>
            <p:cNvPr id="9" name="Rectangle 8"/>
            <p:cNvSpPr/>
            <p:nvPr/>
          </p:nvSpPr>
          <p:spPr bwMode="auto">
            <a:xfrm>
              <a:off x="393701" y="3410053"/>
              <a:ext cx="1228621" cy="307072"/>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lvl="0" algn="ctr">
                <a:spcBef>
                  <a:spcPct val="50000"/>
                </a:spcBef>
                <a:defRPr/>
              </a:pPr>
              <a:r>
                <a:rPr lang="en-US" altLang="zh-CN" sz="900" b="1">
                  <a:solidFill>
                    <a:srgbClr val="FFFFFF">
                      <a:lumMod val="50000"/>
                    </a:srgbClr>
                  </a:solidFill>
                  <a:latin typeface="Arial" charset="0"/>
                </a:rPr>
                <a:t>eLog, HW log</a:t>
              </a:r>
            </a:p>
          </p:txBody>
        </p:sp>
        <p:sp>
          <p:nvSpPr>
            <p:cNvPr id="10" name="Cylinder 9"/>
            <p:cNvSpPr/>
            <p:nvPr/>
          </p:nvSpPr>
          <p:spPr bwMode="auto">
            <a:xfrm>
              <a:off x="561256" y="4437111"/>
              <a:ext cx="914400" cy="1039600"/>
            </a:xfrm>
            <a:prstGeom prst="can">
              <a:avLst/>
            </a:prstGeom>
            <a:noFill/>
            <a:ln w="12700" cap="flat" cmpd="sng" algn="ctr">
              <a:solidFill>
                <a:schemeClr val="bg1">
                  <a:lumMod val="50000"/>
                </a:schemeClr>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DB</a:t>
              </a:r>
            </a:p>
          </p:txBody>
        </p:sp>
        <p:sp>
          <p:nvSpPr>
            <p:cNvPr id="11" name="Rectangle 10"/>
            <p:cNvSpPr/>
            <p:nvPr/>
          </p:nvSpPr>
          <p:spPr bwMode="auto">
            <a:xfrm>
              <a:off x="258102" y="5756785"/>
              <a:ext cx="1547881" cy="732505"/>
            </a:xfrm>
            <a:prstGeom prst="rect">
              <a:avLst/>
            </a:prstGeom>
            <a:solidFill>
              <a:srgbClr val="92D050"/>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OSE+XPP</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Or</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XCS</a:t>
              </a:r>
            </a:p>
          </p:txBody>
        </p:sp>
        <p:sp>
          <p:nvSpPr>
            <p:cNvPr id="12" name="Rectangle 11"/>
            <p:cNvSpPr/>
            <p:nvPr/>
          </p:nvSpPr>
          <p:spPr bwMode="auto">
            <a:xfrm>
              <a:off x="1993700" y="6076334"/>
              <a:ext cx="6497017" cy="412955"/>
            </a:xfrm>
            <a:prstGeom prst="rect">
              <a:avLst/>
            </a:prstGeom>
            <a:solidFill>
              <a:srgbClr val="92D050"/>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Hardware</a:t>
              </a:r>
            </a:p>
          </p:txBody>
        </p:sp>
        <p:sp>
          <p:nvSpPr>
            <p:cNvPr id="13" name="Rectangle 12"/>
            <p:cNvSpPr/>
            <p:nvPr/>
          </p:nvSpPr>
          <p:spPr bwMode="auto">
            <a:xfrm>
              <a:off x="3275858" y="5587373"/>
              <a:ext cx="5214859" cy="353727"/>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Driver</a:t>
              </a:r>
            </a:p>
          </p:txBody>
        </p:sp>
        <p:sp>
          <p:nvSpPr>
            <p:cNvPr id="14" name="Rectangle 13"/>
            <p:cNvSpPr/>
            <p:nvPr/>
          </p:nvSpPr>
          <p:spPr bwMode="auto">
            <a:xfrm>
              <a:off x="3275858" y="5122984"/>
              <a:ext cx="5214860" cy="353727"/>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Radio Driver Interface (a.k.a. HALI1)</a:t>
              </a:r>
            </a:p>
          </p:txBody>
        </p:sp>
        <p:sp>
          <p:nvSpPr>
            <p:cNvPr id="15" name="Rectangle 14"/>
            <p:cNvSpPr/>
            <p:nvPr/>
          </p:nvSpPr>
          <p:spPr bwMode="auto">
            <a:xfrm>
              <a:off x="3275856" y="4308993"/>
              <a:ext cx="5214861" cy="703329"/>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Service</a:t>
              </a:r>
            </a:p>
          </p:txBody>
        </p:sp>
        <p:sp>
          <p:nvSpPr>
            <p:cNvPr id="16" name="Rectangle 15"/>
            <p:cNvSpPr/>
            <p:nvPr/>
          </p:nvSpPr>
          <p:spPr bwMode="auto">
            <a:xfrm>
              <a:off x="3275856" y="3501008"/>
              <a:ext cx="5214862" cy="697323"/>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Service Control</a:t>
              </a:r>
            </a:p>
          </p:txBody>
        </p:sp>
        <p:sp>
          <p:nvSpPr>
            <p:cNvPr id="17" name="Rectangle 16"/>
            <p:cNvSpPr/>
            <p:nvPr/>
          </p:nvSpPr>
          <p:spPr bwMode="auto">
            <a:xfrm>
              <a:off x="2123729" y="2724955"/>
              <a:ext cx="6366988" cy="703329"/>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Resource</a:t>
              </a:r>
            </a:p>
          </p:txBody>
        </p:sp>
        <p:sp>
          <p:nvSpPr>
            <p:cNvPr id="18" name="Rectangle 17"/>
            <p:cNvSpPr/>
            <p:nvPr/>
          </p:nvSpPr>
          <p:spPr bwMode="auto">
            <a:xfrm>
              <a:off x="2123728" y="2262740"/>
              <a:ext cx="6366989" cy="353727"/>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R-LRCI/R-ERCI IMPL</a:t>
              </a:r>
            </a:p>
          </p:txBody>
        </p:sp>
        <p:sp>
          <p:nvSpPr>
            <p:cNvPr id="19" name="Rectangle 18"/>
            <p:cNvSpPr/>
            <p:nvPr/>
          </p:nvSpPr>
          <p:spPr bwMode="auto">
            <a:xfrm>
              <a:off x="2123728" y="1325084"/>
              <a:ext cx="6366988" cy="824820"/>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Operation Administration Management (OAM)</a:t>
              </a:r>
            </a:p>
          </p:txBody>
        </p:sp>
        <p:sp>
          <p:nvSpPr>
            <p:cNvPr id="20" name="Rectangle 19"/>
            <p:cNvSpPr/>
            <p:nvPr/>
          </p:nvSpPr>
          <p:spPr bwMode="auto">
            <a:xfrm>
              <a:off x="2339752" y="1560639"/>
              <a:ext cx="1580535" cy="49179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Board Interface</a:t>
              </a:r>
            </a:p>
          </p:txBody>
        </p:sp>
        <p:sp>
          <p:nvSpPr>
            <p:cNvPr id="21" name="Rectangle 20"/>
            <p:cNvSpPr/>
            <p:nvPr/>
          </p:nvSpPr>
          <p:spPr bwMode="auto">
            <a:xfrm>
              <a:off x="4053023" y="1564214"/>
              <a:ext cx="1555955" cy="49179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Radio Device Interface</a:t>
              </a:r>
            </a:p>
          </p:txBody>
        </p:sp>
        <p:sp>
          <p:nvSpPr>
            <p:cNvPr id="22" name="Rectangle 21"/>
            <p:cNvSpPr/>
            <p:nvPr/>
          </p:nvSpPr>
          <p:spPr bwMode="auto">
            <a:xfrm>
              <a:off x="5741714" y="1571600"/>
              <a:ext cx="1226434" cy="49179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Common Interface</a:t>
              </a:r>
            </a:p>
          </p:txBody>
        </p:sp>
        <p:sp>
          <p:nvSpPr>
            <p:cNvPr id="23" name="Rectangle 22"/>
            <p:cNvSpPr/>
            <p:nvPr/>
          </p:nvSpPr>
          <p:spPr bwMode="auto">
            <a:xfrm>
              <a:off x="7100883" y="1571599"/>
              <a:ext cx="1273269" cy="49179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Antenna Interface</a:t>
              </a:r>
            </a:p>
          </p:txBody>
        </p:sp>
        <p:sp>
          <p:nvSpPr>
            <p:cNvPr id="24" name="Rectangle 23"/>
            <p:cNvSpPr/>
            <p:nvPr/>
          </p:nvSpPr>
          <p:spPr bwMode="auto">
            <a:xfrm>
              <a:off x="2411760" y="2947878"/>
              <a:ext cx="947581" cy="40260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Fault Resource</a:t>
              </a:r>
            </a:p>
            <a:p>
              <a:pPr marL="0" marR="0" lvl="0" indent="0" algn="ctr" defTabSz="914400" rtl="0" eaLnBrk="1" fontAlgn="base" latinLnBrk="0" hangingPunct="1">
                <a:lnSpc>
                  <a:spcPct val="100000"/>
                </a:lnSpc>
                <a:spcBef>
                  <a:spcPct val="50000"/>
                </a:spcBef>
                <a:spcAft>
                  <a:spcPct val="0"/>
                </a:spcAft>
                <a:buClrTx/>
                <a:buSzTx/>
                <a:buFontTx/>
                <a:buNone/>
                <a:tabLst/>
                <a:defRPr/>
              </a:pPr>
              <a:r>
                <a:rPr lang="en-US" sz="900" b="1">
                  <a:solidFill>
                    <a:srgbClr val="FFFFFF">
                      <a:lumMod val="50000"/>
                    </a:srgbClr>
                  </a:solidFill>
                  <a:latin typeface="Arial" charset="0"/>
                  <a:cs typeface="+mn-cs"/>
                </a:rPr>
                <a:t>Handler</a:t>
              </a:r>
              <a:endPar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endParaRPr>
            </a:p>
          </p:txBody>
        </p:sp>
        <p:sp>
          <p:nvSpPr>
            <p:cNvPr id="25" name="Rectangle 24"/>
            <p:cNvSpPr/>
            <p:nvPr/>
          </p:nvSpPr>
          <p:spPr bwMode="auto">
            <a:xfrm>
              <a:off x="3487433" y="2947877"/>
              <a:ext cx="1142734" cy="40260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Equipment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Resource Handler</a:t>
              </a:r>
            </a:p>
          </p:txBody>
        </p:sp>
        <p:sp>
          <p:nvSpPr>
            <p:cNvPr id="26" name="Rectangle 25"/>
            <p:cNvSpPr/>
            <p:nvPr/>
          </p:nvSpPr>
          <p:spPr bwMode="auto">
            <a:xfrm>
              <a:off x="4711569" y="2944160"/>
              <a:ext cx="1016120" cy="40260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Carrier Resource</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Handler</a:t>
              </a:r>
            </a:p>
          </p:txBody>
        </p:sp>
        <p:sp>
          <p:nvSpPr>
            <p:cNvPr id="27" name="Rectangle 26"/>
            <p:cNvSpPr/>
            <p:nvPr/>
          </p:nvSpPr>
          <p:spPr bwMode="auto">
            <a:xfrm>
              <a:off x="6063901" y="2934356"/>
              <a:ext cx="951924" cy="40260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File Resource</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Handler</a:t>
              </a:r>
            </a:p>
          </p:txBody>
        </p:sp>
        <p:sp>
          <p:nvSpPr>
            <p:cNvPr id="28" name="Rectangle 27"/>
            <p:cNvSpPr/>
            <p:nvPr/>
          </p:nvSpPr>
          <p:spPr bwMode="auto">
            <a:xfrm>
              <a:off x="7166511" y="2930872"/>
              <a:ext cx="1145458" cy="402607"/>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Antenna Resource</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Handler</a:t>
              </a:r>
            </a:p>
          </p:txBody>
        </p:sp>
        <p:sp>
          <p:nvSpPr>
            <p:cNvPr id="29" name="Rectangle 28"/>
            <p:cNvSpPr/>
            <p:nvPr/>
          </p:nvSpPr>
          <p:spPr bwMode="auto">
            <a:xfrm>
              <a:off x="3939536" y="3831937"/>
              <a:ext cx="980766" cy="941445"/>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Equipment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Module</a:t>
              </a:r>
            </a:p>
          </p:txBody>
        </p:sp>
        <p:sp>
          <p:nvSpPr>
            <p:cNvPr id="30" name="Rectangle 29"/>
            <p:cNvSpPr/>
            <p:nvPr/>
          </p:nvSpPr>
          <p:spPr bwMode="auto">
            <a:xfrm>
              <a:off x="5050580" y="3838270"/>
              <a:ext cx="980766" cy="941445"/>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TX Module</a:t>
              </a:r>
            </a:p>
          </p:txBody>
        </p:sp>
        <p:sp>
          <p:nvSpPr>
            <p:cNvPr id="31" name="Rectangle 30"/>
            <p:cNvSpPr/>
            <p:nvPr/>
          </p:nvSpPr>
          <p:spPr bwMode="auto">
            <a:xfrm>
              <a:off x="6148764" y="3837014"/>
              <a:ext cx="980766" cy="941445"/>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RX Module</a:t>
              </a:r>
            </a:p>
          </p:txBody>
        </p:sp>
        <p:sp>
          <p:nvSpPr>
            <p:cNvPr id="32" name="Rectangle 31"/>
            <p:cNvSpPr/>
            <p:nvPr/>
          </p:nvSpPr>
          <p:spPr bwMode="auto">
            <a:xfrm>
              <a:off x="7259808" y="3828439"/>
              <a:ext cx="980766" cy="941445"/>
            </a:xfrm>
            <a:prstGeom prst="rect">
              <a:avLst/>
            </a:prstGeom>
            <a:solidFill>
              <a:schemeClr val="accent2">
                <a:lumMod val="40000"/>
                <a:lumOff val="60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Antenna Module</a:t>
              </a:r>
            </a:p>
          </p:txBody>
        </p:sp>
        <p:sp>
          <p:nvSpPr>
            <p:cNvPr id="33" name="Rectangle 32"/>
            <p:cNvSpPr/>
            <p:nvPr/>
          </p:nvSpPr>
          <p:spPr bwMode="auto">
            <a:xfrm>
              <a:off x="2429473" y="1763382"/>
              <a:ext cx="325693" cy="259843"/>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BCI</a:t>
              </a:r>
            </a:p>
          </p:txBody>
        </p:sp>
        <p:sp>
          <p:nvSpPr>
            <p:cNvPr id="34" name="Rectangle 33"/>
            <p:cNvSpPr/>
            <p:nvPr/>
          </p:nvSpPr>
          <p:spPr bwMode="auto">
            <a:xfrm>
              <a:off x="2834134" y="1761514"/>
              <a:ext cx="395132" cy="259843"/>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CBCI</a:t>
              </a:r>
            </a:p>
          </p:txBody>
        </p:sp>
        <p:sp>
          <p:nvSpPr>
            <p:cNvPr id="35" name="Rectangle 34"/>
            <p:cNvSpPr/>
            <p:nvPr/>
          </p:nvSpPr>
          <p:spPr bwMode="auto">
            <a:xfrm>
              <a:off x="3303315" y="1763382"/>
              <a:ext cx="489153"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TR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EQMHI</a:t>
              </a:r>
            </a:p>
          </p:txBody>
        </p:sp>
        <p:sp>
          <p:nvSpPr>
            <p:cNvPr id="36" name="Rectangle 35"/>
            <p:cNvSpPr/>
            <p:nvPr/>
          </p:nvSpPr>
          <p:spPr bwMode="auto">
            <a:xfrm>
              <a:off x="4108334" y="1771147"/>
              <a:ext cx="306336"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TR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CDCI</a:t>
              </a:r>
            </a:p>
          </p:txBody>
        </p:sp>
        <p:sp>
          <p:nvSpPr>
            <p:cNvPr id="37" name="Rectangle 36"/>
            <p:cNvSpPr/>
            <p:nvPr/>
          </p:nvSpPr>
          <p:spPr bwMode="auto">
            <a:xfrm>
              <a:off x="4474582" y="1761514"/>
              <a:ext cx="306336"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DPCL</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CDCI</a:t>
              </a:r>
            </a:p>
          </p:txBody>
        </p:sp>
        <p:sp>
          <p:nvSpPr>
            <p:cNvPr id="38" name="Rectangle 37"/>
            <p:cNvSpPr/>
            <p:nvPr/>
          </p:nvSpPr>
          <p:spPr bwMode="auto">
            <a:xfrm>
              <a:off x="4840069" y="1761513"/>
              <a:ext cx="306336"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TPA</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CDCI</a:t>
              </a:r>
            </a:p>
          </p:txBody>
        </p:sp>
        <p:sp>
          <p:nvSpPr>
            <p:cNvPr id="39" name="Rectangle 38"/>
            <p:cNvSpPr/>
            <p:nvPr/>
          </p:nvSpPr>
          <p:spPr bwMode="auto">
            <a:xfrm>
              <a:off x="5201716" y="1759594"/>
              <a:ext cx="306336"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TR</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DCI</a:t>
              </a:r>
            </a:p>
          </p:txBody>
        </p:sp>
        <p:sp>
          <p:nvSpPr>
            <p:cNvPr id="40" name="Rectangle 39"/>
            <p:cNvSpPr/>
            <p:nvPr/>
          </p:nvSpPr>
          <p:spPr bwMode="auto">
            <a:xfrm>
              <a:off x="5824521" y="1757334"/>
              <a:ext cx="381765"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RMCI</a:t>
              </a:r>
            </a:p>
          </p:txBody>
        </p:sp>
        <p:sp>
          <p:nvSpPr>
            <p:cNvPr id="41" name="Rectangle 40"/>
            <p:cNvSpPr/>
            <p:nvPr/>
          </p:nvSpPr>
          <p:spPr bwMode="auto">
            <a:xfrm>
              <a:off x="6295098" y="1761514"/>
              <a:ext cx="381765"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RTFI</a:t>
              </a:r>
            </a:p>
          </p:txBody>
        </p:sp>
        <p:sp>
          <p:nvSpPr>
            <p:cNvPr id="42" name="Rectangle 41"/>
            <p:cNvSpPr/>
            <p:nvPr/>
          </p:nvSpPr>
          <p:spPr bwMode="auto">
            <a:xfrm>
              <a:off x="7184366" y="1751349"/>
              <a:ext cx="306336"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AI</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CDCI</a:t>
              </a:r>
            </a:p>
          </p:txBody>
        </p:sp>
        <p:sp>
          <p:nvSpPr>
            <p:cNvPr id="43" name="Rectangle 42"/>
            <p:cNvSpPr/>
            <p:nvPr/>
          </p:nvSpPr>
          <p:spPr bwMode="auto">
            <a:xfrm>
              <a:off x="7577956" y="1748244"/>
              <a:ext cx="455034" cy="257975"/>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ANTPI</a:t>
              </a:r>
            </a:p>
          </p:txBody>
        </p:sp>
        <p:cxnSp>
          <p:nvCxnSpPr>
            <p:cNvPr id="44" name="Straight Arrow Connector 43"/>
            <p:cNvCxnSpPr>
              <a:stCxn id="20" idx="2"/>
              <a:endCxn id="25" idx="0"/>
            </p:cNvCxnSpPr>
            <p:nvPr/>
          </p:nvCxnSpPr>
          <p:spPr bwMode="auto">
            <a:xfrm>
              <a:off x="3130020" y="2052436"/>
              <a:ext cx="928780" cy="895441"/>
            </a:xfrm>
            <a:prstGeom prst="straightConnector1">
              <a:avLst/>
            </a:prstGeom>
            <a:solidFill>
              <a:schemeClr val="accent1"/>
            </a:solidFill>
            <a:ln w="19050" cap="flat" cmpd="sng" algn="ctr">
              <a:solidFill>
                <a:srgbClr val="8EA7C7"/>
              </a:solidFill>
              <a:prstDash val="dash"/>
              <a:round/>
              <a:headEnd type="none" w="med" len="med"/>
              <a:tailEnd type="arrow" w="lg" len="med"/>
            </a:ln>
            <a:effectLst/>
          </p:spPr>
        </p:cxnSp>
        <p:cxnSp>
          <p:nvCxnSpPr>
            <p:cNvPr id="45" name="Straight Arrow Connector 44"/>
            <p:cNvCxnSpPr>
              <a:cxnSpLocks/>
              <a:stCxn id="21" idx="2"/>
              <a:endCxn id="26" idx="0"/>
            </p:cNvCxnSpPr>
            <p:nvPr/>
          </p:nvCxnSpPr>
          <p:spPr bwMode="auto">
            <a:xfrm>
              <a:off x="4831001" y="2056011"/>
              <a:ext cx="388628" cy="888149"/>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46" name="Straight Arrow Connector 45"/>
            <p:cNvCxnSpPr>
              <a:cxnSpLocks/>
              <a:endCxn id="26" idx="0"/>
            </p:cNvCxnSpPr>
            <p:nvPr/>
          </p:nvCxnSpPr>
          <p:spPr bwMode="auto">
            <a:xfrm flipH="1">
              <a:off x="5219629" y="2063397"/>
              <a:ext cx="785820" cy="880763"/>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47" name="Straight Arrow Connector 46"/>
            <p:cNvCxnSpPr>
              <a:cxnSpLocks/>
              <a:endCxn id="27" idx="0"/>
            </p:cNvCxnSpPr>
            <p:nvPr/>
          </p:nvCxnSpPr>
          <p:spPr bwMode="auto">
            <a:xfrm>
              <a:off x="6304790" y="2063397"/>
              <a:ext cx="235073" cy="870959"/>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48" name="Straight Arrow Connector 47"/>
            <p:cNvCxnSpPr>
              <a:cxnSpLocks/>
              <a:stCxn id="23" idx="2"/>
              <a:endCxn id="28" idx="0"/>
            </p:cNvCxnSpPr>
            <p:nvPr/>
          </p:nvCxnSpPr>
          <p:spPr bwMode="auto">
            <a:xfrm>
              <a:off x="7737518" y="2063396"/>
              <a:ext cx="1722" cy="867476"/>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49" name="Straight Arrow Connector 48"/>
            <p:cNvCxnSpPr>
              <a:cxnSpLocks/>
              <a:stCxn id="24" idx="2"/>
              <a:endCxn id="16" idx="1"/>
            </p:cNvCxnSpPr>
            <p:nvPr/>
          </p:nvCxnSpPr>
          <p:spPr bwMode="auto">
            <a:xfrm>
              <a:off x="2885551" y="3350485"/>
              <a:ext cx="390305" cy="499185"/>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0" name="Straight Arrow Connector 49"/>
            <p:cNvCxnSpPr>
              <a:cxnSpLocks/>
              <a:stCxn id="25" idx="2"/>
              <a:endCxn id="29" idx="0"/>
            </p:cNvCxnSpPr>
            <p:nvPr/>
          </p:nvCxnSpPr>
          <p:spPr bwMode="auto">
            <a:xfrm>
              <a:off x="4058800" y="3350484"/>
              <a:ext cx="371119" cy="481453"/>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1" name="Straight Arrow Connector 50"/>
            <p:cNvCxnSpPr>
              <a:cxnSpLocks/>
              <a:stCxn id="26" idx="2"/>
              <a:endCxn id="30" idx="0"/>
            </p:cNvCxnSpPr>
            <p:nvPr/>
          </p:nvCxnSpPr>
          <p:spPr bwMode="auto">
            <a:xfrm>
              <a:off x="5219629" y="3346767"/>
              <a:ext cx="321334" cy="491503"/>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2" name="Straight Arrow Connector 51"/>
            <p:cNvCxnSpPr>
              <a:cxnSpLocks/>
              <a:stCxn id="26" idx="2"/>
              <a:endCxn id="31" idx="0"/>
            </p:cNvCxnSpPr>
            <p:nvPr/>
          </p:nvCxnSpPr>
          <p:spPr bwMode="auto">
            <a:xfrm>
              <a:off x="5219629" y="3346767"/>
              <a:ext cx="1419518" cy="490247"/>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3" name="Straight Arrow Connector 52"/>
            <p:cNvCxnSpPr>
              <a:cxnSpLocks/>
              <a:stCxn id="28" idx="2"/>
              <a:endCxn id="32" idx="0"/>
            </p:cNvCxnSpPr>
            <p:nvPr/>
          </p:nvCxnSpPr>
          <p:spPr bwMode="auto">
            <a:xfrm>
              <a:off x="7739240" y="3333479"/>
              <a:ext cx="10951" cy="494960"/>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4" name="Straight Arrow Connector 53"/>
            <p:cNvCxnSpPr>
              <a:cxnSpLocks/>
              <a:stCxn id="29" idx="2"/>
            </p:cNvCxnSpPr>
            <p:nvPr/>
          </p:nvCxnSpPr>
          <p:spPr bwMode="auto">
            <a:xfrm>
              <a:off x="4429919" y="4773382"/>
              <a:ext cx="0" cy="349602"/>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5" name="Straight Arrow Connector 54"/>
            <p:cNvCxnSpPr>
              <a:cxnSpLocks/>
              <a:stCxn id="30" idx="2"/>
            </p:cNvCxnSpPr>
            <p:nvPr/>
          </p:nvCxnSpPr>
          <p:spPr bwMode="auto">
            <a:xfrm>
              <a:off x="5540963" y="4779715"/>
              <a:ext cx="0" cy="343269"/>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6" name="Straight Arrow Connector 55"/>
            <p:cNvCxnSpPr>
              <a:cxnSpLocks/>
            </p:cNvCxnSpPr>
            <p:nvPr/>
          </p:nvCxnSpPr>
          <p:spPr bwMode="auto">
            <a:xfrm>
              <a:off x="6639147" y="4779715"/>
              <a:ext cx="0" cy="349602"/>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cxnSp>
          <p:nvCxnSpPr>
            <p:cNvPr id="57" name="Straight Arrow Connector 56"/>
            <p:cNvCxnSpPr>
              <a:cxnSpLocks/>
            </p:cNvCxnSpPr>
            <p:nvPr/>
          </p:nvCxnSpPr>
          <p:spPr bwMode="auto">
            <a:xfrm>
              <a:off x="7750191" y="4769884"/>
              <a:ext cx="0" cy="349602"/>
            </a:xfrm>
            <a:prstGeom prst="straightConnector1">
              <a:avLst/>
            </a:prstGeom>
            <a:solidFill>
              <a:schemeClr val="accent1"/>
            </a:solidFill>
            <a:ln w="19050" cap="flat" cmpd="sng" algn="ctr">
              <a:solidFill>
                <a:srgbClr val="6A8FBF"/>
              </a:solidFill>
              <a:prstDash val="dash"/>
              <a:round/>
              <a:headEnd type="none" w="med" len="med"/>
              <a:tailEnd type="arrow" w="lg" len="med"/>
            </a:ln>
            <a:effectLst/>
          </p:spPr>
        </p:cxnSp>
        <p:sp>
          <p:nvSpPr>
            <p:cNvPr id="58" name="Rectangle 57"/>
            <p:cNvSpPr/>
            <p:nvPr/>
          </p:nvSpPr>
          <p:spPr bwMode="auto">
            <a:xfrm>
              <a:off x="417731" y="3868130"/>
              <a:ext cx="1228621" cy="307072"/>
            </a:xfrm>
            <a:prstGeom prst="rect">
              <a:avLst/>
            </a:prstGeom>
            <a:solidFill>
              <a:schemeClr val="bg1">
                <a:lumMod val="8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HAL</a:t>
              </a:r>
            </a:p>
          </p:txBody>
        </p:sp>
        <p:sp>
          <p:nvSpPr>
            <p:cNvPr id="59" name="Rectangle 58"/>
            <p:cNvSpPr/>
            <p:nvPr/>
          </p:nvSpPr>
          <p:spPr bwMode="auto">
            <a:xfrm>
              <a:off x="2024436" y="5119486"/>
              <a:ext cx="1105584" cy="821614"/>
            </a:xfrm>
            <a:prstGeom prst="rect">
              <a:avLst/>
            </a:prstGeom>
            <a:solidFill>
              <a:srgbClr val="92D050"/>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900" b="1" i="0" u="none" strike="noStrike" kern="1200" cap="none" spc="0" normalizeH="0" baseline="0" noProof="0">
                  <a:ln>
                    <a:noFill/>
                  </a:ln>
                  <a:solidFill>
                    <a:srgbClr val="FFFFFF">
                      <a:lumMod val="50000"/>
                    </a:srgbClr>
                  </a:solidFill>
                  <a:effectLst/>
                  <a:uLnTx/>
                  <a:uFillTx/>
                  <a:latin typeface="Arial" charset="0"/>
                  <a:ea typeface="+mn-ea"/>
                  <a:cs typeface="+mn-cs"/>
                </a:rPr>
                <a:t>RICR</a:t>
              </a:r>
            </a:p>
          </p:txBody>
        </p:sp>
        <p:sp>
          <p:nvSpPr>
            <p:cNvPr id="60" name="Rectangle 59"/>
            <p:cNvSpPr/>
            <p:nvPr/>
          </p:nvSpPr>
          <p:spPr bwMode="auto">
            <a:xfrm>
              <a:off x="2755166" y="5640239"/>
              <a:ext cx="309217" cy="210178"/>
            </a:xfrm>
            <a:prstGeom prst="rect">
              <a:avLst/>
            </a:prstGeom>
            <a:solidFill>
              <a:schemeClr val="tx2">
                <a:lumMod val="25000"/>
                <a:lumOff val="75000"/>
              </a:schemeClr>
            </a:solidFill>
            <a:ln w="25400" cap="flat" cmpd="sng" algn="ctr">
              <a:solidFill>
                <a:schemeClr val="bg1"/>
              </a:solidFill>
              <a:prstDash val="solid"/>
              <a:round/>
              <a:headEnd type="none" w="med" len="med"/>
              <a:tailEnd type="none" w="med" len="med"/>
            </a:ln>
            <a:effectLst>
              <a:outerShdw blurRad="127000" dist="38100" dir="2700000" algn="tl" rotWithShape="0">
                <a:prstClr val="black">
                  <a:alpha val="40000"/>
                </a:prstClr>
              </a:outerShdw>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800" b="1" i="0" u="none" strike="noStrike" kern="1200" cap="none" spc="0" normalizeH="0" baseline="0" noProof="0">
                  <a:ln>
                    <a:noFill/>
                  </a:ln>
                  <a:solidFill>
                    <a:srgbClr val="FFFFFF">
                      <a:lumMod val="50000"/>
                    </a:srgbClr>
                  </a:solidFill>
                  <a:effectLst/>
                  <a:uLnTx/>
                  <a:uFillTx/>
                  <a:latin typeface="Arial" charset="0"/>
                  <a:ea typeface="+mn-ea"/>
                  <a:cs typeface="+mn-cs"/>
                </a:rPr>
                <a:t>RICI</a:t>
              </a:r>
            </a:p>
          </p:txBody>
        </p:sp>
        <p:cxnSp>
          <p:nvCxnSpPr>
            <p:cNvPr id="61" name="Straight Arrow Connector 60"/>
            <p:cNvCxnSpPr/>
            <p:nvPr/>
          </p:nvCxnSpPr>
          <p:spPr bwMode="auto">
            <a:xfrm flipH="1">
              <a:off x="1646352" y="3933056"/>
              <a:ext cx="1239198" cy="0"/>
            </a:xfrm>
            <a:prstGeom prst="straightConnector1">
              <a:avLst/>
            </a:prstGeom>
            <a:solidFill>
              <a:schemeClr val="accent1"/>
            </a:solidFill>
            <a:ln w="19050" cap="flat" cmpd="sng" algn="ctr">
              <a:solidFill>
                <a:srgbClr val="8EA7C7"/>
              </a:solidFill>
              <a:prstDash val="dash"/>
              <a:round/>
              <a:headEnd type="none" w="med" len="med"/>
              <a:tailEnd type="triangle"/>
            </a:ln>
            <a:effectLst/>
          </p:spPr>
        </p:cxnSp>
        <p:cxnSp>
          <p:nvCxnSpPr>
            <p:cNvPr id="62" name="Straight Arrow Connector 61"/>
            <p:cNvCxnSpPr/>
            <p:nvPr/>
          </p:nvCxnSpPr>
          <p:spPr bwMode="auto">
            <a:xfrm>
              <a:off x="2885550" y="3933056"/>
              <a:ext cx="0" cy="1186430"/>
            </a:xfrm>
            <a:prstGeom prst="straightConnector1">
              <a:avLst/>
            </a:prstGeom>
            <a:solidFill>
              <a:schemeClr val="accent1"/>
            </a:solidFill>
            <a:ln w="19050" cap="flat" cmpd="sng" algn="ctr">
              <a:solidFill>
                <a:srgbClr val="8EA7C7"/>
              </a:solidFill>
              <a:prstDash val="dash"/>
              <a:round/>
              <a:headEnd type="none" w="med" len="med"/>
              <a:tailEnd type="triangle"/>
            </a:ln>
            <a:effectLst/>
          </p:spPr>
        </p:cxnSp>
        <p:cxnSp>
          <p:nvCxnSpPr>
            <p:cNvPr id="63" name="Straight Arrow Connector 62"/>
            <p:cNvCxnSpPr/>
            <p:nvPr/>
          </p:nvCxnSpPr>
          <p:spPr bwMode="auto">
            <a:xfrm flipH="1">
              <a:off x="1646352" y="4085456"/>
              <a:ext cx="619599" cy="0"/>
            </a:xfrm>
            <a:prstGeom prst="straightConnector1">
              <a:avLst/>
            </a:prstGeom>
            <a:solidFill>
              <a:schemeClr val="accent1"/>
            </a:solidFill>
            <a:ln w="19050" cap="flat" cmpd="sng" algn="ctr">
              <a:solidFill>
                <a:srgbClr val="8EA7C7"/>
              </a:solidFill>
              <a:prstDash val="dash"/>
              <a:round/>
              <a:headEnd type="none" w="med" len="med"/>
              <a:tailEnd type="triangle"/>
            </a:ln>
            <a:effectLst/>
          </p:spPr>
        </p:cxnSp>
        <p:cxnSp>
          <p:nvCxnSpPr>
            <p:cNvPr id="64" name="Straight Arrow Connector 63"/>
            <p:cNvCxnSpPr/>
            <p:nvPr/>
          </p:nvCxnSpPr>
          <p:spPr bwMode="auto">
            <a:xfrm>
              <a:off x="2265951" y="4085456"/>
              <a:ext cx="6224" cy="1043861"/>
            </a:xfrm>
            <a:prstGeom prst="straightConnector1">
              <a:avLst/>
            </a:prstGeom>
            <a:solidFill>
              <a:schemeClr val="accent1"/>
            </a:solidFill>
            <a:ln w="19050" cap="flat" cmpd="sng" algn="ctr">
              <a:solidFill>
                <a:srgbClr val="8EA7C7"/>
              </a:solidFill>
              <a:prstDash val="dash"/>
              <a:round/>
              <a:headEnd type="none" w="med" len="med"/>
              <a:tailEnd type="triangle"/>
            </a:ln>
            <a:effectLst/>
          </p:spPr>
        </p:cxnSp>
        <p:sp>
          <p:nvSpPr>
            <p:cNvPr id="65" name="TextBox 64"/>
            <p:cNvSpPr txBox="1"/>
            <p:nvPr/>
          </p:nvSpPr>
          <p:spPr>
            <a:xfrm>
              <a:off x="1831565" y="4660657"/>
              <a:ext cx="464801" cy="230832"/>
            </a:xfrm>
            <a:prstGeom prst="rect">
              <a:avLst/>
            </a:prstGeom>
            <a:noFill/>
          </p:spPr>
          <p:txBody>
            <a:bodyPr wrap="square" rtlCol="0">
              <a:spAutoFit/>
            </a:bodyPr>
            <a:lstStyle/>
            <a:p>
              <a:r>
                <a:rPr lang="en-US" sz="900" b="1">
                  <a:latin typeface="+mn-lt"/>
                </a:rPr>
                <a:t>LTUI</a:t>
              </a:r>
            </a:p>
          </p:txBody>
        </p:sp>
        <p:sp>
          <p:nvSpPr>
            <p:cNvPr id="66" name="TextBox 65"/>
            <p:cNvSpPr txBox="1"/>
            <p:nvPr/>
          </p:nvSpPr>
          <p:spPr>
            <a:xfrm>
              <a:off x="2321948" y="4663043"/>
              <a:ext cx="638095" cy="230832"/>
            </a:xfrm>
            <a:prstGeom prst="rect">
              <a:avLst/>
            </a:prstGeom>
            <a:noFill/>
          </p:spPr>
          <p:txBody>
            <a:bodyPr wrap="square" rtlCol="0">
              <a:spAutoFit/>
            </a:bodyPr>
            <a:lstStyle/>
            <a:p>
              <a:r>
                <a:rPr lang="en-US" sz="900" b="1">
                  <a:latin typeface="+mn-lt"/>
                </a:rPr>
                <a:t>RICRAI</a:t>
              </a:r>
            </a:p>
          </p:txBody>
        </p:sp>
      </p:grpSp>
    </p:spTree>
    <p:extLst>
      <p:ext uri="{BB962C8B-B14F-4D97-AF65-F5344CB8AC3E}">
        <p14:creationId xmlns:p14="http://schemas.microsoft.com/office/powerpoint/2010/main" val="12060048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8">
            <a:extLst>
              <a:ext uri="{FF2B5EF4-FFF2-40B4-BE49-F238E27FC236}">
                <a16:creationId xmlns:a16="http://schemas.microsoft.com/office/drawing/2014/main" id="{C0A35F05-8047-46BA-9667-EC3A0E3533E6}"/>
              </a:ext>
            </a:extLst>
          </p:cNvPr>
          <p:cNvGrpSpPr>
            <a:grpSpLocks/>
          </p:cNvGrpSpPr>
          <p:nvPr/>
        </p:nvGrpSpPr>
        <p:grpSpPr bwMode="auto">
          <a:xfrm>
            <a:off x="2079625" y="4251325"/>
            <a:ext cx="1335088" cy="1765300"/>
            <a:chOff x="4625082" y="1095250"/>
            <a:chExt cx="1552178" cy="2098801"/>
          </a:xfrm>
        </p:grpSpPr>
        <p:sp>
          <p:nvSpPr>
            <p:cNvPr id="30" name="Rectangle 29">
              <a:extLst>
                <a:ext uri="{FF2B5EF4-FFF2-40B4-BE49-F238E27FC236}">
                  <a16:creationId xmlns:a16="http://schemas.microsoft.com/office/drawing/2014/main" id="{16EB3D1F-4827-4AE5-A562-EC6E41F51262}"/>
                </a:ext>
              </a:extLst>
            </p:cNvPr>
            <p:cNvSpPr/>
            <p:nvPr/>
          </p:nvSpPr>
          <p:spPr>
            <a:xfrm>
              <a:off x="4625082" y="1321739"/>
              <a:ext cx="1552178" cy="18723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0" name="TextBox 45">
              <a:extLst>
                <a:ext uri="{FF2B5EF4-FFF2-40B4-BE49-F238E27FC236}">
                  <a16:creationId xmlns:a16="http://schemas.microsoft.com/office/drawing/2014/main" id="{8807689E-8F9B-4B95-97DD-87D8F58E51B3}"/>
                </a:ext>
              </a:extLst>
            </p:cNvPr>
            <p:cNvSpPr txBox="1">
              <a:spLocks noChangeArrowheads="1"/>
            </p:cNvSpPr>
            <p:nvPr/>
          </p:nvSpPr>
          <p:spPr bwMode="auto">
            <a:xfrm>
              <a:off x="4625082" y="1095250"/>
              <a:ext cx="929595"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Inside Warp</a:t>
              </a:r>
              <a:endParaRPr lang="en-US" altLang="en-US" sz="900">
                <a:solidFill>
                  <a:srgbClr val="FF0000"/>
                </a:solidFill>
              </a:endParaRPr>
            </a:p>
          </p:txBody>
        </p:sp>
      </p:grpSp>
      <p:grpSp>
        <p:nvGrpSpPr>
          <p:cNvPr id="5123" name="Group 25">
            <a:extLst>
              <a:ext uri="{FF2B5EF4-FFF2-40B4-BE49-F238E27FC236}">
                <a16:creationId xmlns:a16="http://schemas.microsoft.com/office/drawing/2014/main" id="{36762647-B4ED-4925-B5CF-F45D65807243}"/>
              </a:ext>
            </a:extLst>
          </p:cNvPr>
          <p:cNvGrpSpPr>
            <a:grpSpLocks/>
          </p:cNvGrpSpPr>
          <p:nvPr/>
        </p:nvGrpSpPr>
        <p:grpSpPr bwMode="auto">
          <a:xfrm>
            <a:off x="4678363" y="5797550"/>
            <a:ext cx="1357312" cy="727075"/>
            <a:chOff x="4625082" y="1322389"/>
            <a:chExt cx="1552178" cy="2115927"/>
          </a:xfrm>
        </p:grpSpPr>
        <p:sp>
          <p:nvSpPr>
            <p:cNvPr id="27" name="Rectangle 26">
              <a:extLst>
                <a:ext uri="{FF2B5EF4-FFF2-40B4-BE49-F238E27FC236}">
                  <a16:creationId xmlns:a16="http://schemas.microsoft.com/office/drawing/2014/main" id="{A3463187-FB5A-46A1-B7D0-1712AE485E8D}"/>
                </a:ext>
              </a:extLst>
            </p:cNvPr>
            <p:cNvSpPr/>
            <p:nvPr/>
          </p:nvSpPr>
          <p:spPr>
            <a:xfrm>
              <a:off x="4625082" y="1322389"/>
              <a:ext cx="1552178" cy="18710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18" name="TextBox 45">
              <a:extLst>
                <a:ext uri="{FF2B5EF4-FFF2-40B4-BE49-F238E27FC236}">
                  <a16:creationId xmlns:a16="http://schemas.microsoft.com/office/drawing/2014/main" id="{6B2A0746-BFB6-4AE7-8ACC-E747C1F252E6}"/>
                </a:ext>
              </a:extLst>
            </p:cNvPr>
            <p:cNvSpPr txBox="1">
              <a:spLocks noChangeArrowheads="1"/>
            </p:cNvSpPr>
            <p:nvPr/>
          </p:nvSpPr>
          <p:spPr bwMode="auto">
            <a:xfrm>
              <a:off x="4625082" y="3194051"/>
              <a:ext cx="742511" cy="24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TOR Block</a:t>
              </a:r>
              <a:endParaRPr lang="en-US" altLang="en-US" sz="900">
                <a:solidFill>
                  <a:srgbClr val="FF0000"/>
                </a:solidFill>
              </a:endParaRPr>
            </a:p>
          </p:txBody>
        </p:sp>
      </p:grpSp>
      <p:grpSp>
        <p:nvGrpSpPr>
          <p:cNvPr id="5124" name="Group 22">
            <a:extLst>
              <a:ext uri="{FF2B5EF4-FFF2-40B4-BE49-F238E27FC236}">
                <a16:creationId xmlns:a16="http://schemas.microsoft.com/office/drawing/2014/main" id="{D2213947-3E7C-44A9-8BE8-B9A73C7087A2}"/>
              </a:ext>
            </a:extLst>
          </p:cNvPr>
          <p:cNvGrpSpPr>
            <a:grpSpLocks/>
          </p:cNvGrpSpPr>
          <p:nvPr/>
        </p:nvGrpSpPr>
        <p:grpSpPr bwMode="auto">
          <a:xfrm>
            <a:off x="3486150" y="4254500"/>
            <a:ext cx="873125" cy="1768475"/>
            <a:chOff x="4625082" y="1095250"/>
            <a:chExt cx="1552178" cy="2098801"/>
          </a:xfrm>
        </p:grpSpPr>
        <p:sp>
          <p:nvSpPr>
            <p:cNvPr id="24" name="Rectangle 23">
              <a:extLst>
                <a:ext uri="{FF2B5EF4-FFF2-40B4-BE49-F238E27FC236}">
                  <a16:creationId xmlns:a16="http://schemas.microsoft.com/office/drawing/2014/main" id="{B2B90313-0201-4664-82EA-CAA931F09B80}"/>
                </a:ext>
              </a:extLst>
            </p:cNvPr>
            <p:cNvSpPr/>
            <p:nvPr/>
          </p:nvSpPr>
          <p:spPr>
            <a:xfrm>
              <a:off x="4625082" y="1323217"/>
              <a:ext cx="1552178" cy="18708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16" name="TextBox 45">
              <a:extLst>
                <a:ext uri="{FF2B5EF4-FFF2-40B4-BE49-F238E27FC236}">
                  <a16:creationId xmlns:a16="http://schemas.microsoft.com/office/drawing/2014/main" id="{16A21C67-F5D1-4BD5-BF3C-D04AFD1644E3}"/>
                </a:ext>
              </a:extLst>
            </p:cNvPr>
            <p:cNvSpPr txBox="1">
              <a:spLocks noChangeArrowheads="1"/>
            </p:cNvSpPr>
            <p:nvPr/>
          </p:nvSpPr>
          <p:spPr bwMode="auto">
            <a:xfrm>
              <a:off x="4625082" y="1095250"/>
              <a:ext cx="742511"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DPD Block</a:t>
              </a:r>
              <a:endParaRPr lang="en-US" altLang="en-US" sz="900">
                <a:solidFill>
                  <a:srgbClr val="FF0000"/>
                </a:solidFill>
              </a:endParaRPr>
            </a:p>
          </p:txBody>
        </p:sp>
      </p:grpSp>
      <p:grpSp>
        <p:nvGrpSpPr>
          <p:cNvPr id="5125" name="Group 19">
            <a:extLst>
              <a:ext uri="{FF2B5EF4-FFF2-40B4-BE49-F238E27FC236}">
                <a16:creationId xmlns:a16="http://schemas.microsoft.com/office/drawing/2014/main" id="{21370F08-455A-437C-BD9F-15CA2A237E7C}"/>
              </a:ext>
            </a:extLst>
          </p:cNvPr>
          <p:cNvGrpSpPr>
            <a:grpSpLocks/>
          </p:cNvGrpSpPr>
          <p:nvPr/>
        </p:nvGrpSpPr>
        <p:grpSpPr bwMode="auto">
          <a:xfrm>
            <a:off x="4813300" y="3957638"/>
            <a:ext cx="1274763" cy="1774825"/>
            <a:chOff x="4689530" y="-1581287"/>
            <a:chExt cx="1552178" cy="2091260"/>
          </a:xfrm>
        </p:grpSpPr>
        <p:sp>
          <p:nvSpPr>
            <p:cNvPr id="21" name="Rectangle 20">
              <a:extLst>
                <a:ext uri="{FF2B5EF4-FFF2-40B4-BE49-F238E27FC236}">
                  <a16:creationId xmlns:a16="http://schemas.microsoft.com/office/drawing/2014/main" id="{FAE427E1-C037-43DA-9E06-631F63752538}"/>
                </a:ext>
              </a:extLst>
            </p:cNvPr>
            <p:cNvSpPr/>
            <p:nvPr/>
          </p:nvSpPr>
          <p:spPr>
            <a:xfrm>
              <a:off x="4689530" y="-1362435"/>
              <a:ext cx="1552178" cy="187240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14" name="TextBox 45">
              <a:extLst>
                <a:ext uri="{FF2B5EF4-FFF2-40B4-BE49-F238E27FC236}">
                  <a16:creationId xmlns:a16="http://schemas.microsoft.com/office/drawing/2014/main" id="{0824644C-DBB3-428E-AE31-C7F71750D2B8}"/>
                </a:ext>
              </a:extLst>
            </p:cNvPr>
            <p:cNvSpPr txBox="1">
              <a:spLocks noChangeArrowheads="1"/>
            </p:cNvSpPr>
            <p:nvPr/>
          </p:nvSpPr>
          <p:spPr bwMode="auto">
            <a:xfrm>
              <a:off x="4689530" y="-1581287"/>
              <a:ext cx="652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PA Block</a:t>
              </a:r>
              <a:endParaRPr lang="en-US" altLang="en-US" sz="900">
                <a:solidFill>
                  <a:srgbClr val="FF0000"/>
                </a:solidFill>
              </a:endParaRPr>
            </a:p>
          </p:txBody>
        </p:sp>
      </p:grpSp>
      <p:sp>
        <p:nvSpPr>
          <p:cNvPr id="5126" name="Rectangle 4">
            <a:extLst>
              <a:ext uri="{FF2B5EF4-FFF2-40B4-BE49-F238E27FC236}">
                <a16:creationId xmlns:a16="http://schemas.microsoft.com/office/drawing/2014/main" id="{96193B54-09E7-4929-B3BC-56AF41FC5CE6}"/>
              </a:ext>
            </a:extLst>
          </p:cNvPr>
          <p:cNvSpPr>
            <a:spLocks noGrp="1" noChangeArrowheads="1"/>
          </p:cNvSpPr>
          <p:nvPr>
            <p:ph type="title"/>
          </p:nvPr>
        </p:nvSpPr>
        <p:spPr>
          <a:xfrm>
            <a:off x="179388" y="274638"/>
            <a:ext cx="8785225" cy="490537"/>
          </a:xfrm>
        </p:spPr>
        <p:txBody>
          <a:bodyPr/>
          <a:lstStyle/>
          <a:p>
            <a:pPr eaLnBrk="1" hangingPunct="1"/>
            <a:r>
              <a:rPr lang="en-GB" altLang="en-US" sz="1800"/>
              <a:t>Part 1 Radio Function View:LPLC (Legacy/Static Power Level Change) </a:t>
            </a:r>
            <a:endParaRPr lang="en-US" altLang="en-US" sz="1800"/>
          </a:p>
        </p:txBody>
      </p:sp>
      <p:sp>
        <p:nvSpPr>
          <p:cNvPr id="5127" name="Rectangle 2">
            <a:extLst>
              <a:ext uri="{FF2B5EF4-FFF2-40B4-BE49-F238E27FC236}">
                <a16:creationId xmlns:a16="http://schemas.microsoft.com/office/drawing/2014/main" id="{A08C373F-3DF1-4F8F-AB15-99EE8902A6B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5128" name="Rectangle 4">
            <a:extLst>
              <a:ext uri="{FF2B5EF4-FFF2-40B4-BE49-F238E27FC236}">
                <a16:creationId xmlns:a16="http://schemas.microsoft.com/office/drawing/2014/main" id="{4585555C-924B-4A53-BDD0-5FBB74CB8AB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5129" name="Object 5">
            <a:extLst>
              <a:ext uri="{FF2B5EF4-FFF2-40B4-BE49-F238E27FC236}">
                <a16:creationId xmlns:a16="http://schemas.microsoft.com/office/drawing/2014/main" id="{8D7ACD4B-F7ED-42CF-A578-5E2A4598CFC1}"/>
              </a:ext>
            </a:extLst>
          </p:cNvPr>
          <p:cNvGraphicFramePr>
            <a:graphicFrameLocks noChangeAspect="1"/>
          </p:cNvGraphicFramePr>
          <p:nvPr/>
        </p:nvGraphicFramePr>
        <p:xfrm>
          <a:off x="-166688" y="3327400"/>
          <a:ext cx="6861176" cy="3482975"/>
        </p:xfrm>
        <a:graphic>
          <a:graphicData uri="http://schemas.openxmlformats.org/presentationml/2006/ole">
            <mc:AlternateContent xmlns:mc="http://schemas.openxmlformats.org/markup-compatibility/2006">
              <mc:Choice xmlns:v="urn:schemas-microsoft-com:vml" Requires="v">
                <p:oleObj spid="_x0000_s472067" name="Visio" r:id="rId4" imgW="11968834" imgH="6074383" progId="Visio.Drawing.11">
                  <p:embed/>
                </p:oleObj>
              </mc:Choice>
              <mc:Fallback>
                <p:oleObj name="Visio" r:id="rId4" imgW="11968834" imgH="6074383" progId="Visio.Drawing.11">
                  <p:embed/>
                  <p:pic>
                    <p:nvPicPr>
                      <p:cNvPr id="5129" name="Object 5">
                        <a:extLst>
                          <a:ext uri="{FF2B5EF4-FFF2-40B4-BE49-F238E27FC236}">
                            <a16:creationId xmlns:a16="http://schemas.microsoft.com/office/drawing/2014/main" id="{8D7ACD4B-F7ED-42CF-A578-5E2A4598C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8" y="3327400"/>
                        <a:ext cx="6861176"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Connector 9">
            <a:extLst>
              <a:ext uri="{FF2B5EF4-FFF2-40B4-BE49-F238E27FC236}">
                <a16:creationId xmlns:a16="http://schemas.microsoft.com/office/drawing/2014/main" id="{6D12CCF5-BE84-4922-83BD-8140EF696C6E}"/>
              </a:ext>
            </a:extLst>
          </p:cNvPr>
          <p:cNvCxnSpPr/>
          <p:nvPr/>
        </p:nvCxnSpPr>
        <p:spPr>
          <a:xfrm>
            <a:off x="4140200" y="2960688"/>
            <a:ext cx="0" cy="3444875"/>
          </a:xfrm>
          <a:prstGeom prst="line">
            <a:avLst/>
          </a:prstGeom>
          <a:ln w="2540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5131" name="TextBox 45">
            <a:extLst>
              <a:ext uri="{FF2B5EF4-FFF2-40B4-BE49-F238E27FC236}">
                <a16:creationId xmlns:a16="http://schemas.microsoft.com/office/drawing/2014/main" id="{B9B24205-B651-4535-A2EB-361EE8D91FFE}"/>
              </a:ext>
            </a:extLst>
          </p:cNvPr>
          <p:cNvSpPr txBox="1">
            <a:spLocks noChangeArrowheads="1"/>
          </p:cNvSpPr>
          <p:nvPr/>
        </p:nvSpPr>
        <p:spPr bwMode="auto">
          <a:xfrm>
            <a:off x="1884363" y="2960688"/>
            <a:ext cx="1684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Digital Domain</a:t>
            </a:r>
            <a:endParaRPr lang="en-US" altLang="en-US">
              <a:solidFill>
                <a:srgbClr val="00B050"/>
              </a:solidFill>
            </a:endParaRPr>
          </a:p>
        </p:txBody>
      </p:sp>
      <p:sp>
        <p:nvSpPr>
          <p:cNvPr id="5132" name="TextBox 45">
            <a:extLst>
              <a:ext uri="{FF2B5EF4-FFF2-40B4-BE49-F238E27FC236}">
                <a16:creationId xmlns:a16="http://schemas.microsoft.com/office/drawing/2014/main" id="{7DDE72DA-036D-42D7-8854-645A8A7F3E7B}"/>
              </a:ext>
            </a:extLst>
          </p:cNvPr>
          <p:cNvSpPr txBox="1">
            <a:spLocks noChangeArrowheads="1"/>
          </p:cNvSpPr>
          <p:nvPr/>
        </p:nvSpPr>
        <p:spPr bwMode="auto">
          <a:xfrm>
            <a:off x="4518025" y="29591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Analog Domain</a:t>
            </a:r>
            <a:endParaRPr lang="en-US" altLang="en-US">
              <a:solidFill>
                <a:srgbClr val="00B050"/>
              </a:solidFill>
            </a:endParaRPr>
          </a:p>
        </p:txBody>
      </p:sp>
      <p:grpSp>
        <p:nvGrpSpPr>
          <p:cNvPr id="2" name="Group 1">
            <a:extLst>
              <a:ext uri="{FF2B5EF4-FFF2-40B4-BE49-F238E27FC236}">
                <a16:creationId xmlns:a16="http://schemas.microsoft.com/office/drawing/2014/main" id="{7C50BB8F-FF30-45DE-8A51-83035C9A178F}"/>
              </a:ext>
            </a:extLst>
          </p:cNvPr>
          <p:cNvGrpSpPr>
            <a:grpSpLocks/>
          </p:cNvGrpSpPr>
          <p:nvPr/>
        </p:nvGrpSpPr>
        <p:grpSpPr bwMode="auto">
          <a:xfrm>
            <a:off x="8108950" y="596900"/>
            <a:ext cx="249238" cy="4927600"/>
            <a:chOff x="8636962" y="602424"/>
            <a:chExt cx="247839" cy="4926964"/>
          </a:xfrm>
        </p:grpSpPr>
        <p:sp>
          <p:nvSpPr>
            <p:cNvPr id="25" name="Rectangle 24">
              <a:extLst>
                <a:ext uri="{FF2B5EF4-FFF2-40B4-BE49-F238E27FC236}">
                  <a16:creationId xmlns:a16="http://schemas.microsoft.com/office/drawing/2014/main" id="{FF131B00-0307-4E4F-9820-C775E92CC635}"/>
                </a:ext>
              </a:extLst>
            </p:cNvPr>
            <p:cNvSpPr/>
            <p:nvPr/>
          </p:nvSpPr>
          <p:spPr bwMode="auto">
            <a:xfrm>
              <a:off x="8709577" y="813535"/>
              <a:ext cx="102609" cy="47158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12" name="TextBox 45">
              <a:extLst>
                <a:ext uri="{FF2B5EF4-FFF2-40B4-BE49-F238E27FC236}">
                  <a16:creationId xmlns:a16="http://schemas.microsoft.com/office/drawing/2014/main" id="{EDA402AA-6877-4756-A56C-8DBC0507F526}"/>
                </a:ext>
              </a:extLst>
            </p:cNvPr>
            <p:cNvSpPr txBox="1">
              <a:spLocks noChangeArrowheads="1"/>
            </p:cNvSpPr>
            <p:nvPr/>
          </p:nvSpPr>
          <p:spPr bwMode="auto">
            <a:xfrm>
              <a:off x="8636962" y="602424"/>
              <a:ext cx="247839" cy="18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40W</a:t>
              </a:r>
              <a:endParaRPr lang="en-US" altLang="en-US" sz="900">
                <a:solidFill>
                  <a:srgbClr val="000000"/>
                </a:solidFill>
              </a:endParaRPr>
            </a:p>
          </p:txBody>
        </p:sp>
      </p:grpSp>
      <p:grpSp>
        <p:nvGrpSpPr>
          <p:cNvPr id="5191" name="Group 30">
            <a:extLst>
              <a:ext uri="{FF2B5EF4-FFF2-40B4-BE49-F238E27FC236}">
                <a16:creationId xmlns:a16="http://schemas.microsoft.com/office/drawing/2014/main" id="{4BA3739F-DC75-4347-8557-E6419F96A945}"/>
              </a:ext>
            </a:extLst>
          </p:cNvPr>
          <p:cNvGrpSpPr>
            <a:grpSpLocks/>
          </p:cNvGrpSpPr>
          <p:nvPr/>
        </p:nvGrpSpPr>
        <p:grpSpPr bwMode="auto">
          <a:xfrm>
            <a:off x="7624763" y="625475"/>
            <a:ext cx="246062" cy="4895850"/>
            <a:chOff x="5883755" y="1095250"/>
            <a:chExt cx="421910" cy="6277171"/>
          </a:xfrm>
        </p:grpSpPr>
        <p:sp>
          <p:nvSpPr>
            <p:cNvPr id="32" name="Rectangle 31">
              <a:extLst>
                <a:ext uri="{FF2B5EF4-FFF2-40B4-BE49-F238E27FC236}">
                  <a16:creationId xmlns:a16="http://schemas.microsoft.com/office/drawing/2014/main" id="{87A1B5A1-68AA-483A-9C8C-5F10F194A341}"/>
                </a:ext>
              </a:extLst>
            </p:cNvPr>
            <p:cNvSpPr/>
            <p:nvPr/>
          </p:nvSpPr>
          <p:spPr>
            <a:xfrm>
              <a:off x="6011688" y="1323215"/>
              <a:ext cx="198707" cy="604920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10" name="TextBox 45">
              <a:extLst>
                <a:ext uri="{FF2B5EF4-FFF2-40B4-BE49-F238E27FC236}">
                  <a16:creationId xmlns:a16="http://schemas.microsoft.com/office/drawing/2014/main" id="{794070C2-57F3-4236-A694-B123772F562B}"/>
                </a:ext>
              </a:extLst>
            </p:cNvPr>
            <p:cNvSpPr txBox="1">
              <a:spLocks noChangeArrowheads="1"/>
            </p:cNvSpPr>
            <p:nvPr/>
          </p:nvSpPr>
          <p:spPr bwMode="auto">
            <a:xfrm>
              <a:off x="5883755" y="1095250"/>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20W</a:t>
              </a:r>
              <a:endParaRPr lang="en-US" altLang="en-US" sz="900">
                <a:solidFill>
                  <a:srgbClr val="000000"/>
                </a:solidFill>
              </a:endParaRPr>
            </a:p>
          </p:txBody>
        </p:sp>
      </p:grpSp>
      <p:cxnSp>
        <p:nvCxnSpPr>
          <p:cNvPr id="40" name="Straight Arrow Connector 39">
            <a:extLst>
              <a:ext uri="{FF2B5EF4-FFF2-40B4-BE49-F238E27FC236}">
                <a16:creationId xmlns:a16="http://schemas.microsoft.com/office/drawing/2014/main" id="{9187499A-BCDC-4297-BBF4-A59E4C47245C}"/>
              </a:ext>
            </a:extLst>
          </p:cNvPr>
          <p:cNvCxnSpPr/>
          <p:nvPr/>
        </p:nvCxnSpPr>
        <p:spPr bwMode="auto">
          <a:xfrm>
            <a:off x="7585075" y="2536825"/>
            <a:ext cx="873125"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518E90-9642-4AE4-BDD6-41DADA065BCF}"/>
              </a:ext>
            </a:extLst>
          </p:cNvPr>
          <p:cNvCxnSpPr/>
          <p:nvPr/>
        </p:nvCxnSpPr>
        <p:spPr bwMode="auto">
          <a:xfrm flipV="1">
            <a:off x="7658100" y="2030413"/>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5362B6F5-864E-4C1F-A31F-DBE162A71BB5}"/>
              </a:ext>
            </a:extLst>
          </p:cNvPr>
          <p:cNvSpPr/>
          <p:nvPr/>
        </p:nvSpPr>
        <p:spPr bwMode="auto">
          <a:xfrm>
            <a:off x="7702550" y="2389188"/>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Oval 42">
            <a:extLst>
              <a:ext uri="{FF2B5EF4-FFF2-40B4-BE49-F238E27FC236}">
                <a16:creationId xmlns:a16="http://schemas.microsoft.com/office/drawing/2014/main" id="{FF645904-9FBE-46DB-B6C8-574ADFCB8A21}"/>
              </a:ext>
            </a:extLst>
          </p:cNvPr>
          <p:cNvSpPr/>
          <p:nvPr/>
        </p:nvSpPr>
        <p:spPr bwMode="auto">
          <a:xfrm>
            <a:off x="8194675" y="2178050"/>
            <a:ext cx="90488"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39" name="TextBox 45">
            <a:extLst>
              <a:ext uri="{FF2B5EF4-FFF2-40B4-BE49-F238E27FC236}">
                <a16:creationId xmlns:a16="http://schemas.microsoft.com/office/drawing/2014/main" id="{0CC1391F-80CC-4AE5-BB05-092772F723E5}"/>
              </a:ext>
            </a:extLst>
          </p:cNvPr>
          <p:cNvSpPr txBox="1">
            <a:spLocks noChangeArrowheads="1"/>
          </p:cNvSpPr>
          <p:nvPr/>
        </p:nvSpPr>
        <p:spPr bwMode="auto">
          <a:xfrm>
            <a:off x="6924675" y="969963"/>
            <a:ext cx="692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TxStepAtt</a:t>
            </a:r>
          </a:p>
          <a:p>
            <a:pPr eaLnBrk="1" hangingPunct="1"/>
            <a:r>
              <a:rPr lang="sv-SE" altLang="en-US" sz="900">
                <a:solidFill>
                  <a:srgbClr val="000000"/>
                </a:solidFill>
              </a:rPr>
              <a:t>(Gain)</a:t>
            </a:r>
            <a:endParaRPr lang="en-US" altLang="en-US" sz="900">
              <a:solidFill>
                <a:srgbClr val="000000"/>
              </a:solidFill>
            </a:endParaRPr>
          </a:p>
        </p:txBody>
      </p:sp>
      <p:sp>
        <p:nvSpPr>
          <p:cNvPr id="5140" name="TextBox 45">
            <a:extLst>
              <a:ext uri="{FF2B5EF4-FFF2-40B4-BE49-F238E27FC236}">
                <a16:creationId xmlns:a16="http://schemas.microsoft.com/office/drawing/2014/main" id="{D9875058-450A-4729-9960-86CFFBDD9FEC}"/>
              </a:ext>
            </a:extLst>
          </p:cNvPr>
          <p:cNvSpPr txBox="1">
            <a:spLocks noChangeArrowheads="1"/>
          </p:cNvSpPr>
          <p:nvPr/>
        </p:nvSpPr>
        <p:spPr bwMode="auto">
          <a:xfrm>
            <a:off x="7880350" y="2547938"/>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48" name="Straight Arrow Connector 47">
            <a:extLst>
              <a:ext uri="{FF2B5EF4-FFF2-40B4-BE49-F238E27FC236}">
                <a16:creationId xmlns:a16="http://schemas.microsoft.com/office/drawing/2014/main" id="{C8CD3782-C8A9-470B-A315-C894FEBD334D}"/>
              </a:ext>
            </a:extLst>
          </p:cNvPr>
          <p:cNvCxnSpPr/>
          <p:nvPr/>
        </p:nvCxnSpPr>
        <p:spPr bwMode="auto">
          <a:xfrm>
            <a:off x="7602538" y="3544888"/>
            <a:ext cx="84931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4F426EB-C0D1-4E73-87D0-42DE53521AEF}"/>
              </a:ext>
            </a:extLst>
          </p:cNvPr>
          <p:cNvCxnSpPr/>
          <p:nvPr/>
        </p:nvCxnSpPr>
        <p:spPr bwMode="auto">
          <a:xfrm flipV="1">
            <a:off x="7675563" y="3040063"/>
            <a:ext cx="0" cy="54927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A1FC7D-B459-44BC-9F55-F9F01152B4AD}"/>
              </a:ext>
            </a:extLst>
          </p:cNvPr>
          <p:cNvSpPr/>
          <p:nvPr/>
        </p:nvSpPr>
        <p:spPr bwMode="auto">
          <a:xfrm>
            <a:off x="7720013" y="3397250"/>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 name="Oval 50">
            <a:extLst>
              <a:ext uri="{FF2B5EF4-FFF2-40B4-BE49-F238E27FC236}">
                <a16:creationId xmlns:a16="http://schemas.microsoft.com/office/drawing/2014/main" id="{77EA8B49-5118-4ACD-AAE6-9B2F566EBD63}"/>
              </a:ext>
            </a:extLst>
          </p:cNvPr>
          <p:cNvSpPr/>
          <p:nvPr/>
        </p:nvSpPr>
        <p:spPr bwMode="auto">
          <a:xfrm>
            <a:off x="8189913" y="3187700"/>
            <a:ext cx="88900"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45" name="TextBox 45">
            <a:extLst>
              <a:ext uri="{FF2B5EF4-FFF2-40B4-BE49-F238E27FC236}">
                <a16:creationId xmlns:a16="http://schemas.microsoft.com/office/drawing/2014/main" id="{ECB01802-4739-46FA-8035-C97235E94E8F}"/>
              </a:ext>
            </a:extLst>
          </p:cNvPr>
          <p:cNvSpPr txBox="1">
            <a:spLocks noChangeArrowheads="1"/>
          </p:cNvSpPr>
          <p:nvPr/>
        </p:nvSpPr>
        <p:spPr bwMode="auto">
          <a:xfrm>
            <a:off x="6940550" y="2949575"/>
            <a:ext cx="3302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Biasing</a:t>
            </a:r>
            <a:endParaRPr lang="en-US" altLang="en-US" sz="900">
              <a:solidFill>
                <a:srgbClr val="000000"/>
              </a:solidFill>
            </a:endParaRPr>
          </a:p>
        </p:txBody>
      </p:sp>
      <p:sp>
        <p:nvSpPr>
          <p:cNvPr id="5146" name="TextBox 45">
            <a:extLst>
              <a:ext uri="{FF2B5EF4-FFF2-40B4-BE49-F238E27FC236}">
                <a16:creationId xmlns:a16="http://schemas.microsoft.com/office/drawing/2014/main" id="{FD11EAAB-B616-4B17-A366-481FDCCD18FF}"/>
              </a:ext>
            </a:extLst>
          </p:cNvPr>
          <p:cNvSpPr txBox="1">
            <a:spLocks noChangeArrowheads="1"/>
          </p:cNvSpPr>
          <p:nvPr/>
        </p:nvSpPr>
        <p:spPr bwMode="auto">
          <a:xfrm>
            <a:off x="7893050" y="3557588"/>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56" name="Straight Arrow Connector 55">
            <a:extLst>
              <a:ext uri="{FF2B5EF4-FFF2-40B4-BE49-F238E27FC236}">
                <a16:creationId xmlns:a16="http://schemas.microsoft.com/office/drawing/2014/main" id="{EB020129-5C85-4A99-B2AF-1B32FDCF212D}"/>
              </a:ext>
            </a:extLst>
          </p:cNvPr>
          <p:cNvCxnSpPr/>
          <p:nvPr/>
        </p:nvCxnSpPr>
        <p:spPr bwMode="auto">
          <a:xfrm>
            <a:off x="7556500" y="1485900"/>
            <a:ext cx="89535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D80A5FF-0BDE-481A-A5FC-0C90993C5807}"/>
              </a:ext>
            </a:extLst>
          </p:cNvPr>
          <p:cNvCxnSpPr/>
          <p:nvPr/>
        </p:nvCxnSpPr>
        <p:spPr bwMode="auto">
          <a:xfrm flipV="1">
            <a:off x="7629525" y="979488"/>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2145C9C-502C-43D5-B8A3-EFF6CC6E4C3A}"/>
              </a:ext>
            </a:extLst>
          </p:cNvPr>
          <p:cNvSpPr/>
          <p:nvPr/>
        </p:nvSpPr>
        <p:spPr bwMode="auto">
          <a:xfrm>
            <a:off x="7696200" y="1338263"/>
            <a:ext cx="88900" cy="793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9" name="Oval 58">
            <a:extLst>
              <a:ext uri="{FF2B5EF4-FFF2-40B4-BE49-F238E27FC236}">
                <a16:creationId xmlns:a16="http://schemas.microsoft.com/office/drawing/2014/main" id="{FD1DDA7A-15F9-4337-A2A6-B07546992F82}"/>
              </a:ext>
            </a:extLst>
          </p:cNvPr>
          <p:cNvSpPr/>
          <p:nvPr/>
        </p:nvSpPr>
        <p:spPr bwMode="auto">
          <a:xfrm>
            <a:off x="8188325" y="971550"/>
            <a:ext cx="90488" cy="777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51" name="TextBox 45">
            <a:extLst>
              <a:ext uri="{FF2B5EF4-FFF2-40B4-BE49-F238E27FC236}">
                <a16:creationId xmlns:a16="http://schemas.microsoft.com/office/drawing/2014/main" id="{21CE9EAE-E08A-49FD-8D8C-424F41FDCE55}"/>
              </a:ext>
            </a:extLst>
          </p:cNvPr>
          <p:cNvSpPr txBox="1">
            <a:spLocks noChangeArrowheads="1"/>
          </p:cNvSpPr>
          <p:nvPr/>
        </p:nvSpPr>
        <p:spPr bwMode="auto">
          <a:xfrm>
            <a:off x="6970713" y="2011363"/>
            <a:ext cx="204787"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Vdd</a:t>
            </a:r>
            <a:endParaRPr lang="en-US" altLang="en-US" sz="900">
              <a:solidFill>
                <a:srgbClr val="000000"/>
              </a:solidFill>
            </a:endParaRPr>
          </a:p>
        </p:txBody>
      </p:sp>
      <p:sp>
        <p:nvSpPr>
          <p:cNvPr id="5152" name="TextBox 45">
            <a:extLst>
              <a:ext uri="{FF2B5EF4-FFF2-40B4-BE49-F238E27FC236}">
                <a16:creationId xmlns:a16="http://schemas.microsoft.com/office/drawing/2014/main" id="{F05D94D9-2589-4E52-BF01-CED7DDCB7813}"/>
              </a:ext>
            </a:extLst>
          </p:cNvPr>
          <p:cNvSpPr txBox="1">
            <a:spLocks noChangeArrowheads="1"/>
          </p:cNvSpPr>
          <p:nvPr/>
        </p:nvSpPr>
        <p:spPr bwMode="auto">
          <a:xfrm>
            <a:off x="7888288" y="1485900"/>
            <a:ext cx="268287"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85" name="Straight Arrow Connector 84">
            <a:extLst>
              <a:ext uri="{FF2B5EF4-FFF2-40B4-BE49-F238E27FC236}">
                <a16:creationId xmlns:a16="http://schemas.microsoft.com/office/drawing/2014/main" id="{E6039C3E-6DBE-4392-BA91-08EB9AC5F312}"/>
              </a:ext>
            </a:extLst>
          </p:cNvPr>
          <p:cNvCxnSpPr/>
          <p:nvPr/>
        </p:nvCxnSpPr>
        <p:spPr bwMode="auto">
          <a:xfrm>
            <a:off x="7577138" y="5456238"/>
            <a:ext cx="890587"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A95DE8B-BC40-4D60-B243-3C840101AE33}"/>
              </a:ext>
            </a:extLst>
          </p:cNvPr>
          <p:cNvCxnSpPr/>
          <p:nvPr/>
        </p:nvCxnSpPr>
        <p:spPr bwMode="auto">
          <a:xfrm flipV="1">
            <a:off x="7650163" y="4949825"/>
            <a:ext cx="0" cy="57308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168DC5B3-4664-4663-8B1E-2C55E2E66EF6}"/>
              </a:ext>
            </a:extLst>
          </p:cNvPr>
          <p:cNvSpPr/>
          <p:nvPr/>
        </p:nvSpPr>
        <p:spPr bwMode="auto">
          <a:xfrm>
            <a:off x="7694613" y="5057775"/>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8" name="Oval 87">
            <a:extLst>
              <a:ext uri="{FF2B5EF4-FFF2-40B4-BE49-F238E27FC236}">
                <a16:creationId xmlns:a16="http://schemas.microsoft.com/office/drawing/2014/main" id="{4BCF682E-3DB0-4D0D-B89A-060A64A6944B}"/>
              </a:ext>
            </a:extLst>
          </p:cNvPr>
          <p:cNvSpPr/>
          <p:nvPr/>
        </p:nvSpPr>
        <p:spPr bwMode="auto">
          <a:xfrm>
            <a:off x="8204200" y="5314950"/>
            <a:ext cx="90488" cy="777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57" name="TextBox 45">
            <a:extLst>
              <a:ext uri="{FF2B5EF4-FFF2-40B4-BE49-F238E27FC236}">
                <a16:creationId xmlns:a16="http://schemas.microsoft.com/office/drawing/2014/main" id="{F7616D24-C102-4DAC-BDB3-FD7B09EE541A}"/>
              </a:ext>
            </a:extLst>
          </p:cNvPr>
          <p:cNvSpPr txBox="1">
            <a:spLocks noChangeArrowheads="1"/>
          </p:cNvSpPr>
          <p:nvPr/>
        </p:nvSpPr>
        <p:spPr bwMode="auto">
          <a:xfrm>
            <a:off x="6961188" y="4941888"/>
            <a:ext cx="7604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PA0</a:t>
            </a:r>
          </a:p>
          <a:p>
            <a:pPr eaLnBrk="1" hangingPunct="1"/>
            <a:r>
              <a:rPr lang="sv-SE" altLang="en-US" sz="900">
                <a:solidFill>
                  <a:srgbClr val="000000"/>
                </a:solidFill>
              </a:rPr>
              <a:t>(existing</a:t>
            </a:r>
          </a:p>
          <a:p>
            <a:pPr eaLnBrk="1" hangingPunct="1"/>
            <a:r>
              <a:rPr lang="sv-SE" altLang="en-US" sz="900">
                <a:solidFill>
                  <a:srgbClr val="000000"/>
                </a:solidFill>
              </a:rPr>
              <a:t>enabled cr)</a:t>
            </a:r>
            <a:endParaRPr lang="en-US" altLang="en-US" sz="900">
              <a:solidFill>
                <a:srgbClr val="000000"/>
              </a:solidFill>
            </a:endParaRPr>
          </a:p>
        </p:txBody>
      </p:sp>
      <p:sp>
        <p:nvSpPr>
          <p:cNvPr id="5158" name="TextBox 45">
            <a:extLst>
              <a:ext uri="{FF2B5EF4-FFF2-40B4-BE49-F238E27FC236}">
                <a16:creationId xmlns:a16="http://schemas.microsoft.com/office/drawing/2014/main" id="{8F82D0F8-3F58-41F2-A564-8711309D31A9}"/>
              </a:ext>
            </a:extLst>
          </p:cNvPr>
          <p:cNvSpPr txBox="1">
            <a:spLocks noChangeArrowheads="1"/>
          </p:cNvSpPr>
          <p:nvPr/>
        </p:nvSpPr>
        <p:spPr bwMode="auto">
          <a:xfrm>
            <a:off x="7889875" y="5467350"/>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71" name="Straight Arrow Connector 70">
            <a:extLst>
              <a:ext uri="{FF2B5EF4-FFF2-40B4-BE49-F238E27FC236}">
                <a16:creationId xmlns:a16="http://schemas.microsoft.com/office/drawing/2014/main" id="{889419DB-D7C6-4C67-876E-E786ED2D0DBA}"/>
              </a:ext>
            </a:extLst>
          </p:cNvPr>
          <p:cNvCxnSpPr/>
          <p:nvPr/>
        </p:nvCxnSpPr>
        <p:spPr bwMode="auto">
          <a:xfrm>
            <a:off x="7589838" y="4403725"/>
            <a:ext cx="871537"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80DE03E-CD1B-471D-AE3F-0D433A862397}"/>
              </a:ext>
            </a:extLst>
          </p:cNvPr>
          <p:cNvCxnSpPr/>
          <p:nvPr/>
        </p:nvCxnSpPr>
        <p:spPr bwMode="auto">
          <a:xfrm flipV="1">
            <a:off x="7662863" y="3897313"/>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1EE93A0C-5228-4B79-B643-C5C5C42BE7A0}"/>
              </a:ext>
            </a:extLst>
          </p:cNvPr>
          <p:cNvSpPr/>
          <p:nvPr/>
        </p:nvSpPr>
        <p:spPr bwMode="auto">
          <a:xfrm>
            <a:off x="7707313" y="4043363"/>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4" name="Oval 73">
            <a:extLst>
              <a:ext uri="{FF2B5EF4-FFF2-40B4-BE49-F238E27FC236}">
                <a16:creationId xmlns:a16="http://schemas.microsoft.com/office/drawing/2014/main" id="{B85B8ACF-BF3E-49AA-9FD3-C1B809169316}"/>
              </a:ext>
            </a:extLst>
          </p:cNvPr>
          <p:cNvSpPr/>
          <p:nvPr/>
        </p:nvSpPr>
        <p:spPr bwMode="auto">
          <a:xfrm>
            <a:off x="8199438" y="4213225"/>
            <a:ext cx="88900" cy="7937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63" name="TextBox 45">
            <a:extLst>
              <a:ext uri="{FF2B5EF4-FFF2-40B4-BE49-F238E27FC236}">
                <a16:creationId xmlns:a16="http://schemas.microsoft.com/office/drawing/2014/main" id="{4567BD69-292A-42E0-AE1D-4A82067409BA}"/>
              </a:ext>
            </a:extLst>
          </p:cNvPr>
          <p:cNvSpPr txBox="1">
            <a:spLocks noChangeArrowheads="1"/>
          </p:cNvSpPr>
          <p:nvPr/>
        </p:nvSpPr>
        <p:spPr bwMode="auto">
          <a:xfrm>
            <a:off x="6784975" y="3957638"/>
            <a:ext cx="825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Tor </a:t>
            </a:r>
          </a:p>
          <a:p>
            <a:pPr eaLnBrk="1" hangingPunct="1"/>
            <a:r>
              <a:rPr lang="sv-SE" altLang="en-US" sz="900">
                <a:solidFill>
                  <a:srgbClr val="000000"/>
                </a:solidFill>
              </a:rPr>
              <a:t>(Gain, Total)</a:t>
            </a:r>
            <a:endParaRPr lang="en-US" altLang="en-US" sz="900">
              <a:solidFill>
                <a:srgbClr val="000000"/>
              </a:solidFill>
            </a:endParaRPr>
          </a:p>
        </p:txBody>
      </p:sp>
      <p:sp>
        <p:nvSpPr>
          <p:cNvPr id="5164" name="TextBox 45">
            <a:extLst>
              <a:ext uri="{FF2B5EF4-FFF2-40B4-BE49-F238E27FC236}">
                <a16:creationId xmlns:a16="http://schemas.microsoft.com/office/drawing/2014/main" id="{9364E07F-493D-44FD-895A-3EDB4B96445E}"/>
              </a:ext>
            </a:extLst>
          </p:cNvPr>
          <p:cNvSpPr txBox="1">
            <a:spLocks noChangeArrowheads="1"/>
          </p:cNvSpPr>
          <p:nvPr/>
        </p:nvSpPr>
        <p:spPr bwMode="auto">
          <a:xfrm>
            <a:off x="7897813" y="4403725"/>
            <a:ext cx="268287"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sp>
        <p:nvSpPr>
          <p:cNvPr id="93" name="Rectangle 92">
            <a:extLst>
              <a:ext uri="{FF2B5EF4-FFF2-40B4-BE49-F238E27FC236}">
                <a16:creationId xmlns:a16="http://schemas.microsoft.com/office/drawing/2014/main" id="{9B7582EF-CFCC-4B8D-9E02-957EEA575A64}"/>
              </a:ext>
            </a:extLst>
          </p:cNvPr>
          <p:cNvSpPr>
            <a:spLocks noChangeArrowheads="1"/>
          </p:cNvSpPr>
          <p:nvPr/>
        </p:nvSpPr>
        <p:spPr bwMode="auto">
          <a:xfrm>
            <a:off x="447675" y="663575"/>
            <a:ext cx="2179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FF0000"/>
                </a:solidFill>
              </a:rPr>
              <a:t>Problems with LPLC:</a:t>
            </a:r>
          </a:p>
        </p:txBody>
      </p:sp>
      <p:sp>
        <p:nvSpPr>
          <p:cNvPr id="94" name="Rectangle 93">
            <a:extLst>
              <a:ext uri="{FF2B5EF4-FFF2-40B4-BE49-F238E27FC236}">
                <a16:creationId xmlns:a16="http://schemas.microsoft.com/office/drawing/2014/main" id="{77A4E643-78B6-4D7D-A21B-C68041DF0F6F}"/>
              </a:ext>
            </a:extLst>
          </p:cNvPr>
          <p:cNvSpPr>
            <a:spLocks noChangeArrowheads="1"/>
          </p:cNvSpPr>
          <p:nvPr/>
        </p:nvSpPr>
        <p:spPr bwMode="auto">
          <a:xfrm>
            <a:off x="447675" y="876300"/>
            <a:ext cx="217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Long traffic interrupt, up to 1,6 seconds</a:t>
            </a:r>
          </a:p>
        </p:txBody>
      </p:sp>
      <p:sp>
        <p:nvSpPr>
          <p:cNvPr id="95" name="Rectangle 94">
            <a:extLst>
              <a:ext uri="{FF2B5EF4-FFF2-40B4-BE49-F238E27FC236}">
                <a16:creationId xmlns:a16="http://schemas.microsoft.com/office/drawing/2014/main" id="{AE2D60D2-C8F2-4E07-A13B-99C4F07DC6C7}"/>
              </a:ext>
            </a:extLst>
          </p:cNvPr>
          <p:cNvSpPr>
            <a:spLocks noChangeArrowheads="1"/>
          </p:cNvSpPr>
          <p:nvPr/>
        </p:nvSpPr>
        <p:spPr bwMode="auto">
          <a:xfrm>
            <a:off x="447675" y="1300163"/>
            <a:ext cx="21796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Then RU can’t change PL very often. This introduced many complex rules with DS PowerClass. </a:t>
            </a:r>
          </a:p>
        </p:txBody>
      </p:sp>
      <p:sp>
        <p:nvSpPr>
          <p:cNvPr id="5168" name="Rectangle 2">
            <a:extLst>
              <a:ext uri="{FF2B5EF4-FFF2-40B4-BE49-F238E27FC236}">
                <a16:creationId xmlns:a16="http://schemas.microsoft.com/office/drawing/2014/main" id="{28653374-00D0-4006-92C7-6ED1F5F4030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5169" name="Object 6">
            <a:extLst>
              <a:ext uri="{FF2B5EF4-FFF2-40B4-BE49-F238E27FC236}">
                <a16:creationId xmlns:a16="http://schemas.microsoft.com/office/drawing/2014/main" id="{D20E97BC-EB0D-4747-BFC3-24B5F8591133}"/>
              </a:ext>
            </a:extLst>
          </p:cNvPr>
          <p:cNvGraphicFramePr>
            <a:graphicFrameLocks noChangeAspect="1"/>
          </p:cNvGraphicFramePr>
          <p:nvPr/>
        </p:nvGraphicFramePr>
        <p:xfrm>
          <a:off x="6996113" y="5135563"/>
          <a:ext cx="1936750" cy="2157412"/>
        </p:xfrm>
        <a:graphic>
          <a:graphicData uri="http://schemas.openxmlformats.org/presentationml/2006/ole">
            <mc:AlternateContent xmlns:mc="http://schemas.openxmlformats.org/markup-compatibility/2006">
              <mc:Choice xmlns:v="urn:schemas-microsoft-com:vml" Requires="v">
                <p:oleObj spid="_x0000_s472068" name="Visio" r:id="rId6" imgW="5178557" imgH="5763530" progId="Visio.Drawing.11">
                  <p:embed/>
                </p:oleObj>
              </mc:Choice>
              <mc:Fallback>
                <p:oleObj name="Visio" r:id="rId6" imgW="5178557" imgH="5763530" progId="Visio.Drawing.11">
                  <p:embed/>
                  <p:pic>
                    <p:nvPicPr>
                      <p:cNvPr id="5169" name="Object 6">
                        <a:extLst>
                          <a:ext uri="{FF2B5EF4-FFF2-40B4-BE49-F238E27FC236}">
                            <a16:creationId xmlns:a16="http://schemas.microsoft.com/office/drawing/2014/main" id="{D20E97BC-EB0D-4747-BFC3-24B5F8591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6113" y="5135563"/>
                        <a:ext cx="193675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a:extLst>
              <a:ext uri="{FF2B5EF4-FFF2-40B4-BE49-F238E27FC236}">
                <a16:creationId xmlns:a16="http://schemas.microsoft.com/office/drawing/2014/main" id="{8BB2C966-2AC7-437A-9016-EF77CE21202E}"/>
              </a:ext>
            </a:extLst>
          </p:cNvPr>
          <p:cNvGrpSpPr>
            <a:grpSpLocks/>
          </p:cNvGrpSpPr>
          <p:nvPr/>
        </p:nvGrpSpPr>
        <p:grpSpPr bwMode="auto">
          <a:xfrm>
            <a:off x="317500" y="4176713"/>
            <a:ext cx="1017588" cy="1103312"/>
            <a:chOff x="3323192" y="1086177"/>
            <a:chExt cx="1018227" cy="1102446"/>
          </a:xfrm>
        </p:grpSpPr>
        <p:sp>
          <p:nvSpPr>
            <p:cNvPr id="5207" name="Oval 76">
              <a:extLst>
                <a:ext uri="{FF2B5EF4-FFF2-40B4-BE49-F238E27FC236}">
                  <a16:creationId xmlns:a16="http://schemas.microsoft.com/office/drawing/2014/main" id="{30B007F1-6DE7-44F9-90BC-CC401A98D0AB}"/>
                </a:ext>
              </a:extLst>
            </p:cNvPr>
            <p:cNvSpPr>
              <a:spLocks noChangeArrowheads="1"/>
            </p:cNvSpPr>
            <p:nvPr/>
          </p:nvSpPr>
          <p:spPr bwMode="auto">
            <a:xfrm>
              <a:off x="4008721" y="1766637"/>
              <a:ext cx="244839" cy="421986"/>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208" name="TextBox 91">
              <a:extLst>
                <a:ext uri="{FF2B5EF4-FFF2-40B4-BE49-F238E27FC236}">
                  <a16:creationId xmlns:a16="http://schemas.microsoft.com/office/drawing/2014/main" id="{88795030-6525-4BB9-8E75-CFCD4B3F6547}"/>
                </a:ext>
              </a:extLst>
            </p:cNvPr>
            <p:cNvSpPr txBox="1">
              <a:spLocks noChangeArrowheads="1"/>
            </p:cNvSpPr>
            <p:nvPr/>
          </p:nvSpPr>
          <p:spPr bwMode="auto">
            <a:xfrm>
              <a:off x="3323192" y="1086177"/>
              <a:ext cx="10182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1: Blocking</a:t>
              </a:r>
              <a:endParaRPr lang="en-US" altLang="en-US" sz="900">
                <a:solidFill>
                  <a:srgbClr val="0070C0"/>
                </a:solidFill>
              </a:endParaRPr>
            </a:p>
          </p:txBody>
        </p:sp>
      </p:grpSp>
      <p:grpSp>
        <p:nvGrpSpPr>
          <p:cNvPr id="98" name="Group 97">
            <a:extLst>
              <a:ext uri="{FF2B5EF4-FFF2-40B4-BE49-F238E27FC236}">
                <a16:creationId xmlns:a16="http://schemas.microsoft.com/office/drawing/2014/main" id="{18F96B66-FE14-4FB1-BDD7-CDC0EC3512C9}"/>
              </a:ext>
            </a:extLst>
          </p:cNvPr>
          <p:cNvGrpSpPr>
            <a:grpSpLocks/>
          </p:cNvGrpSpPr>
          <p:nvPr/>
        </p:nvGrpSpPr>
        <p:grpSpPr bwMode="auto">
          <a:xfrm>
            <a:off x="6465888" y="5535613"/>
            <a:ext cx="1768475" cy="754062"/>
            <a:chOff x="3579900" y="1423524"/>
            <a:chExt cx="1766906" cy="754367"/>
          </a:xfrm>
        </p:grpSpPr>
        <p:sp>
          <p:nvSpPr>
            <p:cNvPr id="5205" name="Oval 76">
              <a:extLst>
                <a:ext uri="{FF2B5EF4-FFF2-40B4-BE49-F238E27FC236}">
                  <a16:creationId xmlns:a16="http://schemas.microsoft.com/office/drawing/2014/main" id="{46BA4DD3-E6E1-4282-BFFC-60756907B07F}"/>
                </a:ext>
              </a:extLst>
            </p:cNvPr>
            <p:cNvSpPr>
              <a:spLocks noChangeArrowheads="1"/>
            </p:cNvSpPr>
            <p:nvPr/>
          </p:nvSpPr>
          <p:spPr bwMode="auto">
            <a:xfrm>
              <a:off x="4140200" y="1755905"/>
              <a:ext cx="244839" cy="421986"/>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206" name="TextBox 99">
              <a:extLst>
                <a:ext uri="{FF2B5EF4-FFF2-40B4-BE49-F238E27FC236}">
                  <a16:creationId xmlns:a16="http://schemas.microsoft.com/office/drawing/2014/main" id="{19F96926-031C-4246-93AF-7A9127C0A732}"/>
                </a:ext>
              </a:extLst>
            </p:cNvPr>
            <p:cNvSpPr txBox="1">
              <a:spLocks noChangeArrowheads="1"/>
            </p:cNvSpPr>
            <p:nvPr/>
          </p:nvSpPr>
          <p:spPr bwMode="auto">
            <a:xfrm>
              <a:off x="3579900" y="1423524"/>
              <a:ext cx="1766906" cy="2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2: TxL::stop(), </a:t>
              </a:r>
              <a:r>
                <a:rPr lang="sv-SE" altLang="en-US" sz="1200">
                  <a:solidFill>
                    <a:srgbClr val="FF0000"/>
                  </a:solidFill>
                </a:rPr>
                <a:t>why ???</a:t>
              </a:r>
              <a:endParaRPr lang="en-US" altLang="en-US" sz="1200">
                <a:solidFill>
                  <a:srgbClr val="FF0000"/>
                </a:solidFill>
              </a:endParaRPr>
            </a:p>
          </p:txBody>
        </p:sp>
      </p:grpSp>
      <p:grpSp>
        <p:nvGrpSpPr>
          <p:cNvPr id="101" name="Group 100">
            <a:extLst>
              <a:ext uri="{FF2B5EF4-FFF2-40B4-BE49-F238E27FC236}">
                <a16:creationId xmlns:a16="http://schemas.microsoft.com/office/drawing/2014/main" id="{42B08EC5-B0AE-45EB-AEF9-8224150D03E3}"/>
              </a:ext>
            </a:extLst>
          </p:cNvPr>
          <p:cNvGrpSpPr>
            <a:grpSpLocks/>
          </p:cNvGrpSpPr>
          <p:nvPr/>
        </p:nvGrpSpPr>
        <p:grpSpPr bwMode="auto">
          <a:xfrm>
            <a:off x="7402513" y="6115050"/>
            <a:ext cx="1582737" cy="676275"/>
            <a:chOff x="3077679" y="1755905"/>
            <a:chExt cx="1582484" cy="676622"/>
          </a:xfrm>
        </p:grpSpPr>
        <p:sp>
          <p:nvSpPr>
            <p:cNvPr id="5203" name="Oval 76">
              <a:extLst>
                <a:ext uri="{FF2B5EF4-FFF2-40B4-BE49-F238E27FC236}">
                  <a16:creationId xmlns:a16="http://schemas.microsoft.com/office/drawing/2014/main" id="{DCB6140A-1FEC-4F43-8FAA-6AB7FFFB47D3}"/>
                </a:ext>
              </a:extLst>
            </p:cNvPr>
            <p:cNvSpPr>
              <a:spLocks noChangeArrowheads="1"/>
            </p:cNvSpPr>
            <p:nvPr/>
          </p:nvSpPr>
          <p:spPr bwMode="auto">
            <a:xfrm>
              <a:off x="4140200" y="1755905"/>
              <a:ext cx="244839" cy="421986"/>
            </a:xfrm>
            <a:prstGeom prst="ellipse">
              <a:avLst/>
            </a:prstGeom>
            <a:noFill/>
            <a:ln w="57150">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204" name="TextBox 102">
              <a:extLst>
                <a:ext uri="{FF2B5EF4-FFF2-40B4-BE49-F238E27FC236}">
                  <a16:creationId xmlns:a16="http://schemas.microsoft.com/office/drawing/2014/main" id="{56F4507A-B878-47FB-89E2-442D22D6260A}"/>
                </a:ext>
              </a:extLst>
            </p:cNvPr>
            <p:cNvSpPr txBox="1">
              <a:spLocks noChangeArrowheads="1"/>
            </p:cNvSpPr>
            <p:nvPr/>
          </p:nvSpPr>
          <p:spPr bwMode="auto">
            <a:xfrm>
              <a:off x="3077679" y="2063195"/>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5: TxL::start() </a:t>
              </a:r>
            </a:p>
            <a:p>
              <a:pPr eaLnBrk="1" hangingPunct="1"/>
              <a:r>
                <a:rPr lang="sv-SE" altLang="en-US" sz="900">
                  <a:solidFill>
                    <a:srgbClr val="0070C0"/>
                  </a:solidFill>
                </a:rPr>
                <a:t>For new PL, it takes time !!!</a:t>
              </a:r>
              <a:endParaRPr lang="en-US" altLang="en-US" sz="900">
                <a:solidFill>
                  <a:srgbClr val="0070C0"/>
                </a:solidFill>
              </a:endParaRPr>
            </a:p>
          </p:txBody>
        </p:sp>
      </p:grpSp>
      <p:grpSp>
        <p:nvGrpSpPr>
          <p:cNvPr id="9" name="Group 8">
            <a:extLst>
              <a:ext uri="{FF2B5EF4-FFF2-40B4-BE49-F238E27FC236}">
                <a16:creationId xmlns:a16="http://schemas.microsoft.com/office/drawing/2014/main" id="{59D391F8-264F-4E40-AEC1-1AD45A8AF2F4}"/>
              </a:ext>
            </a:extLst>
          </p:cNvPr>
          <p:cNvGrpSpPr>
            <a:grpSpLocks/>
          </p:cNvGrpSpPr>
          <p:nvPr/>
        </p:nvGrpSpPr>
        <p:grpSpPr bwMode="auto">
          <a:xfrm>
            <a:off x="5729288" y="2444750"/>
            <a:ext cx="2432050" cy="701675"/>
            <a:chOff x="3315471" y="1727063"/>
            <a:chExt cx="2432477" cy="700358"/>
          </a:xfrm>
        </p:grpSpPr>
        <p:sp>
          <p:nvSpPr>
            <p:cNvPr id="104" name="Right Arrow 103">
              <a:extLst>
                <a:ext uri="{FF2B5EF4-FFF2-40B4-BE49-F238E27FC236}">
                  <a16:creationId xmlns:a16="http://schemas.microsoft.com/office/drawing/2014/main" id="{86E64D65-6E54-469C-AD63-75826102EB61}"/>
                </a:ext>
              </a:extLst>
            </p:cNvPr>
            <p:cNvSpPr/>
            <p:nvPr/>
          </p:nvSpPr>
          <p:spPr>
            <a:xfrm>
              <a:off x="5398637" y="2256293"/>
              <a:ext cx="349311" cy="1711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02" name="TextBox 104">
              <a:extLst>
                <a:ext uri="{FF2B5EF4-FFF2-40B4-BE49-F238E27FC236}">
                  <a16:creationId xmlns:a16="http://schemas.microsoft.com/office/drawing/2014/main" id="{45C9263A-EB80-47D4-9BC5-664A95955B20}"/>
                </a:ext>
              </a:extLst>
            </p:cNvPr>
            <p:cNvSpPr txBox="1">
              <a:spLocks noChangeArrowheads="1"/>
            </p:cNvSpPr>
            <p:nvPr/>
          </p:nvSpPr>
          <p:spPr bwMode="auto">
            <a:xfrm>
              <a:off x="3315471" y="1727063"/>
              <a:ext cx="156324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3: PA OFF,</a:t>
              </a:r>
            </a:p>
            <a:p>
              <a:pPr eaLnBrk="1" hangingPunct="1"/>
              <a:r>
                <a:rPr lang="sv-SE" altLang="en-US" sz="900">
                  <a:solidFill>
                    <a:srgbClr val="0070C0"/>
                  </a:solidFill>
                </a:rPr>
                <a:t> reconfigure PA to next PL,</a:t>
              </a:r>
            </a:p>
            <a:p>
              <a:pPr eaLnBrk="1" hangingPunct="1"/>
              <a:r>
                <a:rPr lang="sv-SE" altLang="en-US" sz="900">
                  <a:solidFill>
                    <a:srgbClr val="0070C0"/>
                  </a:solidFill>
                </a:rPr>
                <a:t>PA ON</a:t>
              </a:r>
              <a:endParaRPr lang="en-US" altLang="en-US" sz="900">
                <a:solidFill>
                  <a:srgbClr val="0070C0"/>
                </a:solidFill>
              </a:endParaRPr>
            </a:p>
          </p:txBody>
        </p:sp>
      </p:grpSp>
      <p:grpSp>
        <p:nvGrpSpPr>
          <p:cNvPr id="106" name="Group 105">
            <a:extLst>
              <a:ext uri="{FF2B5EF4-FFF2-40B4-BE49-F238E27FC236}">
                <a16:creationId xmlns:a16="http://schemas.microsoft.com/office/drawing/2014/main" id="{06567BA6-F117-431E-8023-D17130D5DBBA}"/>
              </a:ext>
            </a:extLst>
          </p:cNvPr>
          <p:cNvGrpSpPr>
            <a:grpSpLocks/>
          </p:cNvGrpSpPr>
          <p:nvPr/>
        </p:nvGrpSpPr>
        <p:grpSpPr bwMode="auto">
          <a:xfrm>
            <a:off x="114300" y="4868863"/>
            <a:ext cx="1422400" cy="1187450"/>
            <a:chOff x="3254340" y="1755905"/>
            <a:chExt cx="1421968" cy="1187598"/>
          </a:xfrm>
        </p:grpSpPr>
        <p:sp>
          <p:nvSpPr>
            <p:cNvPr id="5199" name="Oval 76">
              <a:extLst>
                <a:ext uri="{FF2B5EF4-FFF2-40B4-BE49-F238E27FC236}">
                  <a16:creationId xmlns:a16="http://schemas.microsoft.com/office/drawing/2014/main" id="{38241835-B592-4746-BDAA-BB0728526430}"/>
                </a:ext>
              </a:extLst>
            </p:cNvPr>
            <p:cNvSpPr>
              <a:spLocks noChangeArrowheads="1"/>
            </p:cNvSpPr>
            <p:nvPr/>
          </p:nvSpPr>
          <p:spPr bwMode="auto">
            <a:xfrm>
              <a:off x="4140200" y="1755905"/>
              <a:ext cx="244839" cy="421986"/>
            </a:xfrm>
            <a:prstGeom prst="ellipse">
              <a:avLst/>
            </a:prstGeom>
            <a:noFill/>
            <a:ln w="57150">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200" name="TextBox 107">
              <a:extLst>
                <a:ext uri="{FF2B5EF4-FFF2-40B4-BE49-F238E27FC236}">
                  <a16:creationId xmlns:a16="http://schemas.microsoft.com/office/drawing/2014/main" id="{96EE2204-49DA-4CC6-B6E1-CFC3455E58C1}"/>
                </a:ext>
              </a:extLst>
            </p:cNvPr>
            <p:cNvSpPr txBox="1">
              <a:spLocks noChangeArrowheads="1"/>
            </p:cNvSpPr>
            <p:nvPr/>
          </p:nvSpPr>
          <p:spPr bwMode="auto">
            <a:xfrm>
              <a:off x="3254340" y="2712647"/>
              <a:ext cx="1421968" cy="230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4: remove blocking</a:t>
              </a:r>
            </a:p>
          </p:txBody>
        </p:sp>
      </p:grpSp>
      <p:sp>
        <p:nvSpPr>
          <p:cNvPr id="110" name="Rectangle 109">
            <a:extLst>
              <a:ext uri="{FF2B5EF4-FFF2-40B4-BE49-F238E27FC236}">
                <a16:creationId xmlns:a16="http://schemas.microsoft.com/office/drawing/2014/main" id="{E612FB49-4485-443C-B5E5-0FA89FCF1520}"/>
              </a:ext>
            </a:extLst>
          </p:cNvPr>
          <p:cNvSpPr>
            <a:spLocks noChangeArrowheads="1"/>
          </p:cNvSpPr>
          <p:nvPr/>
        </p:nvSpPr>
        <p:spPr bwMode="auto">
          <a:xfrm>
            <a:off x="447675" y="2284413"/>
            <a:ext cx="21796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Performance problems with LPLC: DPD and Power efficiency for instance</a:t>
            </a:r>
          </a:p>
        </p:txBody>
      </p:sp>
      <p:sp>
        <p:nvSpPr>
          <p:cNvPr id="12" name="Freeform 11">
            <a:extLst>
              <a:ext uri="{FF2B5EF4-FFF2-40B4-BE49-F238E27FC236}">
                <a16:creationId xmlns:a16="http://schemas.microsoft.com/office/drawing/2014/main" id="{41731D87-996E-4EB2-B222-004E201F539C}"/>
              </a:ext>
            </a:extLst>
          </p:cNvPr>
          <p:cNvSpPr/>
          <p:nvPr/>
        </p:nvSpPr>
        <p:spPr>
          <a:xfrm>
            <a:off x="4224338" y="2751138"/>
            <a:ext cx="906462" cy="2049462"/>
          </a:xfrm>
          <a:custGeom>
            <a:avLst/>
            <a:gdLst>
              <a:gd name="connsiteX0" fmla="*/ 906121 w 906121"/>
              <a:gd name="connsiteY0" fmla="*/ 2048933 h 2048933"/>
              <a:gd name="connsiteX1" fmla="*/ 685988 w 906121"/>
              <a:gd name="connsiteY1" fmla="*/ 1947333 h 2048933"/>
              <a:gd name="connsiteX2" fmla="*/ 491254 w 906121"/>
              <a:gd name="connsiteY2" fmla="*/ 1803400 h 2048933"/>
              <a:gd name="connsiteX3" fmla="*/ 440454 w 906121"/>
              <a:gd name="connsiteY3" fmla="*/ 1752600 h 2048933"/>
              <a:gd name="connsiteX4" fmla="*/ 415054 w 906121"/>
              <a:gd name="connsiteY4" fmla="*/ 1727200 h 2048933"/>
              <a:gd name="connsiteX5" fmla="*/ 364254 w 906121"/>
              <a:gd name="connsiteY5" fmla="*/ 1684866 h 2048933"/>
              <a:gd name="connsiteX6" fmla="*/ 347321 w 906121"/>
              <a:gd name="connsiteY6" fmla="*/ 1659466 h 2048933"/>
              <a:gd name="connsiteX7" fmla="*/ 338854 w 906121"/>
              <a:gd name="connsiteY7" fmla="*/ 1634066 h 2048933"/>
              <a:gd name="connsiteX8" fmla="*/ 288054 w 906121"/>
              <a:gd name="connsiteY8" fmla="*/ 1583266 h 2048933"/>
              <a:gd name="connsiteX9" fmla="*/ 262654 w 906121"/>
              <a:gd name="connsiteY9" fmla="*/ 1540933 h 2048933"/>
              <a:gd name="connsiteX10" fmla="*/ 237254 w 906121"/>
              <a:gd name="connsiteY10" fmla="*/ 1507066 h 2048933"/>
              <a:gd name="connsiteX11" fmla="*/ 220321 w 906121"/>
              <a:gd name="connsiteY11" fmla="*/ 1473200 h 2048933"/>
              <a:gd name="connsiteX12" fmla="*/ 211854 w 906121"/>
              <a:gd name="connsiteY12" fmla="*/ 1447800 h 2048933"/>
              <a:gd name="connsiteX13" fmla="*/ 194921 w 906121"/>
              <a:gd name="connsiteY13" fmla="*/ 1430866 h 2048933"/>
              <a:gd name="connsiteX14" fmla="*/ 161054 w 906121"/>
              <a:gd name="connsiteY14" fmla="*/ 1354666 h 2048933"/>
              <a:gd name="connsiteX15" fmla="*/ 152588 w 906121"/>
              <a:gd name="connsiteY15" fmla="*/ 1320800 h 2048933"/>
              <a:gd name="connsiteX16" fmla="*/ 118721 w 906121"/>
              <a:gd name="connsiteY16" fmla="*/ 1270000 h 2048933"/>
              <a:gd name="connsiteX17" fmla="*/ 110254 w 906121"/>
              <a:gd name="connsiteY17" fmla="*/ 1227666 h 2048933"/>
              <a:gd name="connsiteX18" fmla="*/ 76388 w 906121"/>
              <a:gd name="connsiteY18" fmla="*/ 1168400 h 2048933"/>
              <a:gd name="connsiteX19" fmla="*/ 59454 w 906121"/>
              <a:gd name="connsiteY19" fmla="*/ 1117600 h 2048933"/>
              <a:gd name="connsiteX20" fmla="*/ 42521 w 906121"/>
              <a:gd name="connsiteY20" fmla="*/ 1066800 h 2048933"/>
              <a:gd name="connsiteX21" fmla="*/ 17121 w 906121"/>
              <a:gd name="connsiteY21" fmla="*/ 990600 h 2048933"/>
              <a:gd name="connsiteX22" fmla="*/ 8654 w 906121"/>
              <a:gd name="connsiteY22" fmla="*/ 965200 h 2048933"/>
              <a:gd name="connsiteX23" fmla="*/ 188 w 906121"/>
              <a:gd name="connsiteY23" fmla="*/ 0 h 204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6121" h="2048933">
                <a:moveTo>
                  <a:pt x="906121" y="2048933"/>
                </a:moveTo>
                <a:cubicBezTo>
                  <a:pt x="832743" y="2015066"/>
                  <a:pt x="755021" y="1989353"/>
                  <a:pt x="685988" y="1947333"/>
                </a:cubicBezTo>
                <a:cubicBezTo>
                  <a:pt x="387214" y="1765470"/>
                  <a:pt x="600350" y="1839763"/>
                  <a:pt x="491254" y="1803400"/>
                </a:cubicBezTo>
                <a:cubicBezTo>
                  <a:pt x="461445" y="1758686"/>
                  <a:pt x="489463" y="1794607"/>
                  <a:pt x="440454" y="1752600"/>
                </a:cubicBezTo>
                <a:cubicBezTo>
                  <a:pt x="431363" y="1744808"/>
                  <a:pt x="424252" y="1734865"/>
                  <a:pt x="415054" y="1727200"/>
                </a:cubicBezTo>
                <a:cubicBezTo>
                  <a:pt x="378729" y="1696929"/>
                  <a:pt x="397982" y="1725339"/>
                  <a:pt x="364254" y="1684866"/>
                </a:cubicBezTo>
                <a:cubicBezTo>
                  <a:pt x="357740" y="1677049"/>
                  <a:pt x="351872" y="1668567"/>
                  <a:pt x="347321" y="1659466"/>
                </a:cubicBezTo>
                <a:cubicBezTo>
                  <a:pt x="343330" y="1651484"/>
                  <a:pt x="344333" y="1641111"/>
                  <a:pt x="338854" y="1634066"/>
                </a:cubicBezTo>
                <a:cubicBezTo>
                  <a:pt x="324152" y="1615163"/>
                  <a:pt x="300375" y="1603801"/>
                  <a:pt x="288054" y="1583266"/>
                </a:cubicBezTo>
                <a:cubicBezTo>
                  <a:pt x="279587" y="1569155"/>
                  <a:pt x="271782" y="1554625"/>
                  <a:pt x="262654" y="1540933"/>
                </a:cubicBezTo>
                <a:cubicBezTo>
                  <a:pt x="254827" y="1529192"/>
                  <a:pt x="244733" y="1519032"/>
                  <a:pt x="237254" y="1507066"/>
                </a:cubicBezTo>
                <a:cubicBezTo>
                  <a:pt x="230565" y="1496363"/>
                  <a:pt x="225293" y="1484801"/>
                  <a:pt x="220321" y="1473200"/>
                </a:cubicBezTo>
                <a:cubicBezTo>
                  <a:pt x="216805" y="1464997"/>
                  <a:pt x="216446" y="1455453"/>
                  <a:pt x="211854" y="1447800"/>
                </a:cubicBezTo>
                <a:cubicBezTo>
                  <a:pt x="207747" y="1440955"/>
                  <a:pt x="200565" y="1436511"/>
                  <a:pt x="194921" y="1430866"/>
                </a:cubicBezTo>
                <a:cubicBezTo>
                  <a:pt x="174770" y="1370412"/>
                  <a:pt x="187889" y="1394917"/>
                  <a:pt x="161054" y="1354666"/>
                </a:cubicBezTo>
                <a:cubicBezTo>
                  <a:pt x="158232" y="1343377"/>
                  <a:pt x="157792" y="1331208"/>
                  <a:pt x="152588" y="1320800"/>
                </a:cubicBezTo>
                <a:cubicBezTo>
                  <a:pt x="143487" y="1302597"/>
                  <a:pt x="118721" y="1270000"/>
                  <a:pt x="118721" y="1270000"/>
                </a:cubicBezTo>
                <a:cubicBezTo>
                  <a:pt x="115899" y="1255889"/>
                  <a:pt x="114805" y="1241318"/>
                  <a:pt x="110254" y="1227666"/>
                </a:cubicBezTo>
                <a:cubicBezTo>
                  <a:pt x="87731" y="1160098"/>
                  <a:pt x="101159" y="1224135"/>
                  <a:pt x="76388" y="1168400"/>
                </a:cubicBezTo>
                <a:cubicBezTo>
                  <a:pt x="69139" y="1152089"/>
                  <a:pt x="65098" y="1134533"/>
                  <a:pt x="59454" y="1117600"/>
                </a:cubicBezTo>
                <a:lnTo>
                  <a:pt x="42521" y="1066800"/>
                </a:lnTo>
                <a:lnTo>
                  <a:pt x="17121" y="990600"/>
                </a:lnTo>
                <a:lnTo>
                  <a:pt x="8654" y="965200"/>
                </a:lnTo>
                <a:cubicBezTo>
                  <a:pt x="-2016" y="282239"/>
                  <a:pt x="188" y="603977"/>
                  <a:pt x="188" y="0"/>
                </a:cubicBezTo>
              </a:path>
            </a:pathLst>
          </a:custGeom>
          <a:noFill/>
          <a:ln>
            <a:solidFill>
              <a:srgbClr val="3399FF"/>
            </a:solidFill>
            <a:prstDash val="dashDot"/>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3" name="Group 12">
            <a:extLst>
              <a:ext uri="{FF2B5EF4-FFF2-40B4-BE49-F238E27FC236}">
                <a16:creationId xmlns:a16="http://schemas.microsoft.com/office/drawing/2014/main" id="{D37344FF-83BF-4DD5-8F5F-4A94D0383F7F}"/>
              </a:ext>
            </a:extLst>
          </p:cNvPr>
          <p:cNvGrpSpPr>
            <a:grpSpLocks/>
          </p:cNvGrpSpPr>
          <p:nvPr/>
        </p:nvGrpSpPr>
        <p:grpSpPr bwMode="auto">
          <a:xfrm>
            <a:off x="3305175" y="1935163"/>
            <a:ext cx="1809750" cy="798512"/>
            <a:chOff x="3305968" y="1934400"/>
            <a:chExt cx="1809750" cy="798513"/>
          </a:xfrm>
        </p:grpSpPr>
        <p:grpSp>
          <p:nvGrpSpPr>
            <p:cNvPr id="5193" name="Group 110">
              <a:extLst>
                <a:ext uri="{FF2B5EF4-FFF2-40B4-BE49-F238E27FC236}">
                  <a16:creationId xmlns:a16="http://schemas.microsoft.com/office/drawing/2014/main" id="{6171FA14-D598-47EA-86BC-3981A4EBC799}"/>
                </a:ext>
              </a:extLst>
            </p:cNvPr>
            <p:cNvGrpSpPr>
              <a:grpSpLocks/>
            </p:cNvGrpSpPr>
            <p:nvPr/>
          </p:nvGrpSpPr>
          <p:grpSpPr bwMode="auto">
            <a:xfrm>
              <a:off x="3305968" y="1934400"/>
              <a:ext cx="1809750" cy="798513"/>
              <a:chOff x="4072731" y="1588293"/>
              <a:chExt cx="1809750" cy="798513"/>
            </a:xfrm>
          </p:grpSpPr>
          <p:sp>
            <p:nvSpPr>
              <p:cNvPr id="112" name="Rectangle 111">
                <a:extLst>
                  <a:ext uri="{FF2B5EF4-FFF2-40B4-BE49-F238E27FC236}">
                    <a16:creationId xmlns:a16="http://schemas.microsoft.com/office/drawing/2014/main" id="{AF864ED7-F0B5-4D23-983A-CD46199D51B4}"/>
                  </a:ext>
                </a:extLst>
              </p:cNvPr>
              <p:cNvSpPr/>
              <p:nvPr/>
            </p:nvSpPr>
            <p:spPr>
              <a:xfrm>
                <a:off x="4072731" y="1870868"/>
                <a:ext cx="1809750" cy="45402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5196" name="Group 3">
                <a:extLst>
                  <a:ext uri="{FF2B5EF4-FFF2-40B4-BE49-F238E27FC236}">
                    <a16:creationId xmlns:a16="http://schemas.microsoft.com/office/drawing/2014/main" id="{F93904F8-CD0A-4656-9679-12963E40159C}"/>
                  </a:ext>
                </a:extLst>
              </p:cNvPr>
              <p:cNvGrpSpPr>
                <a:grpSpLocks/>
              </p:cNvGrpSpPr>
              <p:nvPr/>
            </p:nvGrpSpPr>
            <p:grpSpPr bwMode="auto">
              <a:xfrm>
                <a:off x="4072731" y="1588293"/>
                <a:ext cx="1657350" cy="798513"/>
                <a:chOff x="1258888" y="1619250"/>
                <a:chExt cx="1657350" cy="798513"/>
              </a:xfrm>
            </p:grpSpPr>
            <p:cxnSp>
              <p:nvCxnSpPr>
                <p:cNvPr id="114" name="Straight Arrow Connector 113">
                  <a:extLst>
                    <a:ext uri="{FF2B5EF4-FFF2-40B4-BE49-F238E27FC236}">
                      <a16:creationId xmlns:a16="http://schemas.microsoft.com/office/drawing/2014/main" id="{501B71C2-1B5E-4C65-A7E7-E23E4D843D24}"/>
                    </a:ext>
                  </a:extLst>
                </p:cNvPr>
                <p:cNvCxnSpPr/>
                <p:nvPr/>
              </p:nvCxnSpPr>
              <p:spPr>
                <a:xfrm>
                  <a:off x="1258888" y="2324101"/>
                  <a:ext cx="165735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12FFECE-2DFA-4C16-A7D6-4C549FB3D605}"/>
                    </a:ext>
                  </a:extLst>
                </p:cNvPr>
                <p:cNvCxnSpPr/>
                <p:nvPr/>
              </p:nvCxnSpPr>
              <p:spPr>
                <a:xfrm flipV="1">
                  <a:off x="1397001" y="1619250"/>
                  <a:ext cx="0" cy="798513"/>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sp>
          <p:nvSpPr>
            <p:cNvPr id="5194" name="TextBox 115">
              <a:extLst>
                <a:ext uri="{FF2B5EF4-FFF2-40B4-BE49-F238E27FC236}">
                  <a16:creationId xmlns:a16="http://schemas.microsoft.com/office/drawing/2014/main" id="{BFDAB6A2-C68C-4C2C-A89C-8BA2328A0BA6}"/>
                </a:ext>
              </a:extLst>
            </p:cNvPr>
            <p:cNvSpPr txBox="1">
              <a:spLocks noChangeArrowheads="1"/>
            </p:cNvSpPr>
            <p:nvPr/>
          </p:nvSpPr>
          <p:spPr bwMode="auto">
            <a:xfrm>
              <a:off x="3486043" y="1947059"/>
              <a:ext cx="112723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Background Noise</a:t>
              </a:r>
              <a:endParaRPr lang="en-US" altLang="en-US" sz="900">
                <a:solidFill>
                  <a:srgbClr val="0070C0"/>
                </a:solidFill>
              </a:endParaRPr>
            </a:p>
          </p:txBody>
        </p:sp>
      </p:grpSp>
      <p:sp>
        <p:nvSpPr>
          <p:cNvPr id="117" name="Freeform 116">
            <a:extLst>
              <a:ext uri="{FF2B5EF4-FFF2-40B4-BE49-F238E27FC236}">
                <a16:creationId xmlns:a16="http://schemas.microsoft.com/office/drawing/2014/main" id="{D35EC95F-0A91-4352-BFC7-9D7ACEF1B4BA}"/>
              </a:ext>
            </a:extLst>
          </p:cNvPr>
          <p:cNvSpPr/>
          <p:nvPr/>
        </p:nvSpPr>
        <p:spPr>
          <a:xfrm>
            <a:off x="3486150" y="2189163"/>
            <a:ext cx="1481138" cy="288925"/>
          </a:xfrm>
          <a:custGeom>
            <a:avLst/>
            <a:gdLst>
              <a:gd name="connsiteX0" fmla="*/ 0 w 1481667"/>
              <a:gd name="connsiteY0" fmla="*/ 228600 h 287867"/>
              <a:gd name="connsiteX1" fmla="*/ 59267 w 1481667"/>
              <a:gd name="connsiteY1" fmla="*/ 220133 h 287867"/>
              <a:gd name="connsiteX2" fmla="*/ 101600 w 1481667"/>
              <a:gd name="connsiteY2" fmla="*/ 177800 h 287867"/>
              <a:gd name="connsiteX3" fmla="*/ 152400 w 1481667"/>
              <a:gd name="connsiteY3" fmla="*/ 135467 h 287867"/>
              <a:gd name="connsiteX4" fmla="*/ 194733 w 1481667"/>
              <a:gd name="connsiteY4" fmla="*/ 143933 h 287867"/>
              <a:gd name="connsiteX5" fmla="*/ 211667 w 1481667"/>
              <a:gd name="connsiteY5" fmla="*/ 169333 h 287867"/>
              <a:gd name="connsiteX6" fmla="*/ 228600 w 1481667"/>
              <a:gd name="connsiteY6" fmla="*/ 186267 h 287867"/>
              <a:gd name="connsiteX7" fmla="*/ 270933 w 1481667"/>
              <a:gd name="connsiteY7" fmla="*/ 262467 h 287867"/>
              <a:gd name="connsiteX8" fmla="*/ 287867 w 1481667"/>
              <a:gd name="connsiteY8" fmla="*/ 279400 h 287867"/>
              <a:gd name="connsiteX9" fmla="*/ 313267 w 1481667"/>
              <a:gd name="connsiteY9" fmla="*/ 287867 h 287867"/>
              <a:gd name="connsiteX10" fmla="*/ 372533 w 1481667"/>
              <a:gd name="connsiteY10" fmla="*/ 270933 h 287867"/>
              <a:gd name="connsiteX11" fmla="*/ 381000 w 1481667"/>
              <a:gd name="connsiteY11" fmla="*/ 245533 h 287867"/>
              <a:gd name="connsiteX12" fmla="*/ 414867 w 1481667"/>
              <a:gd name="connsiteY12" fmla="*/ 203200 h 287867"/>
              <a:gd name="connsiteX13" fmla="*/ 440267 w 1481667"/>
              <a:gd name="connsiteY13" fmla="*/ 194733 h 287867"/>
              <a:gd name="connsiteX14" fmla="*/ 491067 w 1481667"/>
              <a:gd name="connsiteY14" fmla="*/ 220133 h 287867"/>
              <a:gd name="connsiteX15" fmla="*/ 516467 w 1481667"/>
              <a:gd name="connsiteY15" fmla="*/ 228600 h 287867"/>
              <a:gd name="connsiteX16" fmla="*/ 592667 w 1481667"/>
              <a:gd name="connsiteY16" fmla="*/ 203200 h 287867"/>
              <a:gd name="connsiteX17" fmla="*/ 618067 w 1481667"/>
              <a:gd name="connsiteY17" fmla="*/ 194733 h 287867"/>
              <a:gd name="connsiteX18" fmla="*/ 635000 w 1481667"/>
              <a:gd name="connsiteY18" fmla="*/ 101600 h 287867"/>
              <a:gd name="connsiteX19" fmla="*/ 651933 w 1481667"/>
              <a:gd name="connsiteY19" fmla="*/ 50800 h 287867"/>
              <a:gd name="connsiteX20" fmla="*/ 677333 w 1481667"/>
              <a:gd name="connsiteY20" fmla="*/ 42333 h 287867"/>
              <a:gd name="connsiteX21" fmla="*/ 694267 w 1481667"/>
              <a:gd name="connsiteY21" fmla="*/ 25400 h 287867"/>
              <a:gd name="connsiteX22" fmla="*/ 719667 w 1481667"/>
              <a:gd name="connsiteY22" fmla="*/ 16933 h 287867"/>
              <a:gd name="connsiteX23" fmla="*/ 778933 w 1481667"/>
              <a:gd name="connsiteY23" fmla="*/ 33867 h 287867"/>
              <a:gd name="connsiteX24" fmla="*/ 787400 w 1481667"/>
              <a:gd name="connsiteY24" fmla="*/ 59267 h 287867"/>
              <a:gd name="connsiteX25" fmla="*/ 804333 w 1481667"/>
              <a:gd name="connsiteY25" fmla="*/ 84667 h 287867"/>
              <a:gd name="connsiteX26" fmla="*/ 821267 w 1481667"/>
              <a:gd name="connsiteY26" fmla="*/ 177800 h 287867"/>
              <a:gd name="connsiteX27" fmla="*/ 855133 w 1481667"/>
              <a:gd name="connsiteY27" fmla="*/ 254000 h 287867"/>
              <a:gd name="connsiteX28" fmla="*/ 880533 w 1481667"/>
              <a:gd name="connsiteY28" fmla="*/ 245533 h 287867"/>
              <a:gd name="connsiteX29" fmla="*/ 905933 w 1481667"/>
              <a:gd name="connsiteY29" fmla="*/ 194733 h 287867"/>
              <a:gd name="connsiteX30" fmla="*/ 922867 w 1481667"/>
              <a:gd name="connsiteY30" fmla="*/ 177800 h 287867"/>
              <a:gd name="connsiteX31" fmla="*/ 931333 w 1481667"/>
              <a:gd name="connsiteY31" fmla="*/ 93133 h 287867"/>
              <a:gd name="connsiteX32" fmla="*/ 939800 w 1481667"/>
              <a:gd name="connsiteY32" fmla="*/ 25400 h 287867"/>
              <a:gd name="connsiteX33" fmla="*/ 999067 w 1481667"/>
              <a:gd name="connsiteY33" fmla="*/ 0 h 287867"/>
              <a:gd name="connsiteX34" fmla="*/ 1066800 w 1481667"/>
              <a:gd name="connsiteY34" fmla="*/ 8467 h 287867"/>
              <a:gd name="connsiteX35" fmla="*/ 1092200 w 1481667"/>
              <a:gd name="connsiteY35" fmla="*/ 25400 h 287867"/>
              <a:gd name="connsiteX36" fmla="*/ 1100667 w 1481667"/>
              <a:gd name="connsiteY36" fmla="*/ 127000 h 287867"/>
              <a:gd name="connsiteX37" fmla="*/ 1143000 w 1481667"/>
              <a:gd name="connsiteY37" fmla="*/ 186267 h 287867"/>
              <a:gd name="connsiteX38" fmla="*/ 1193800 w 1481667"/>
              <a:gd name="connsiteY38" fmla="*/ 211667 h 287867"/>
              <a:gd name="connsiteX39" fmla="*/ 1481667 w 1481667"/>
              <a:gd name="connsiteY39" fmla="*/ 203200 h 28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1667" h="287867">
                <a:moveTo>
                  <a:pt x="0" y="228600"/>
                </a:moveTo>
                <a:cubicBezTo>
                  <a:pt x="19756" y="225778"/>
                  <a:pt x="40152" y="225867"/>
                  <a:pt x="59267" y="220133"/>
                </a:cubicBezTo>
                <a:cubicBezTo>
                  <a:pt x="86863" y="211854"/>
                  <a:pt x="85293" y="197368"/>
                  <a:pt x="101600" y="177800"/>
                </a:cubicBezTo>
                <a:cubicBezTo>
                  <a:pt x="121972" y="153353"/>
                  <a:pt x="127425" y="152117"/>
                  <a:pt x="152400" y="135467"/>
                </a:cubicBezTo>
                <a:cubicBezTo>
                  <a:pt x="166511" y="138289"/>
                  <a:pt x="182239" y="136793"/>
                  <a:pt x="194733" y="143933"/>
                </a:cubicBezTo>
                <a:cubicBezTo>
                  <a:pt x="203568" y="148982"/>
                  <a:pt x="205310" y="161387"/>
                  <a:pt x="211667" y="169333"/>
                </a:cubicBezTo>
                <a:cubicBezTo>
                  <a:pt x="216654" y="175566"/>
                  <a:pt x="222956" y="180622"/>
                  <a:pt x="228600" y="186267"/>
                </a:cubicBezTo>
                <a:cubicBezTo>
                  <a:pt x="239246" y="218205"/>
                  <a:pt x="241823" y="233358"/>
                  <a:pt x="270933" y="262467"/>
                </a:cubicBezTo>
                <a:cubicBezTo>
                  <a:pt x="276578" y="268111"/>
                  <a:pt x="281022" y="275293"/>
                  <a:pt x="287867" y="279400"/>
                </a:cubicBezTo>
                <a:cubicBezTo>
                  <a:pt x="295520" y="283992"/>
                  <a:pt x="304800" y="285045"/>
                  <a:pt x="313267" y="287867"/>
                </a:cubicBezTo>
                <a:cubicBezTo>
                  <a:pt x="313560" y="287794"/>
                  <a:pt x="368484" y="274982"/>
                  <a:pt x="372533" y="270933"/>
                </a:cubicBezTo>
                <a:cubicBezTo>
                  <a:pt x="378844" y="264622"/>
                  <a:pt x="377009" y="253515"/>
                  <a:pt x="381000" y="245533"/>
                </a:cubicBezTo>
                <a:cubicBezTo>
                  <a:pt x="385945" y="235642"/>
                  <a:pt x="403615" y="209951"/>
                  <a:pt x="414867" y="203200"/>
                </a:cubicBezTo>
                <a:cubicBezTo>
                  <a:pt x="422520" y="198608"/>
                  <a:pt x="431800" y="197555"/>
                  <a:pt x="440267" y="194733"/>
                </a:cubicBezTo>
                <a:cubicBezTo>
                  <a:pt x="504111" y="216015"/>
                  <a:pt x="425415" y="187307"/>
                  <a:pt x="491067" y="220133"/>
                </a:cubicBezTo>
                <a:cubicBezTo>
                  <a:pt x="499049" y="224124"/>
                  <a:pt x="508000" y="225778"/>
                  <a:pt x="516467" y="228600"/>
                </a:cubicBezTo>
                <a:lnTo>
                  <a:pt x="592667" y="203200"/>
                </a:lnTo>
                <a:lnTo>
                  <a:pt x="618067" y="194733"/>
                </a:lnTo>
                <a:cubicBezTo>
                  <a:pt x="641239" y="125213"/>
                  <a:pt x="606277" y="235640"/>
                  <a:pt x="635000" y="101600"/>
                </a:cubicBezTo>
                <a:cubicBezTo>
                  <a:pt x="638740" y="84147"/>
                  <a:pt x="635000" y="56445"/>
                  <a:pt x="651933" y="50800"/>
                </a:cubicBezTo>
                <a:lnTo>
                  <a:pt x="677333" y="42333"/>
                </a:lnTo>
                <a:cubicBezTo>
                  <a:pt x="682978" y="36689"/>
                  <a:pt x="687422" y="29507"/>
                  <a:pt x="694267" y="25400"/>
                </a:cubicBezTo>
                <a:cubicBezTo>
                  <a:pt x="701920" y="20808"/>
                  <a:pt x="710742" y="16933"/>
                  <a:pt x="719667" y="16933"/>
                </a:cubicBezTo>
                <a:cubicBezTo>
                  <a:pt x="730297" y="16933"/>
                  <a:pt x="766956" y="29874"/>
                  <a:pt x="778933" y="33867"/>
                </a:cubicBezTo>
                <a:cubicBezTo>
                  <a:pt x="781755" y="42334"/>
                  <a:pt x="783409" y="51285"/>
                  <a:pt x="787400" y="59267"/>
                </a:cubicBezTo>
                <a:cubicBezTo>
                  <a:pt x="791951" y="68368"/>
                  <a:pt x="800325" y="75314"/>
                  <a:pt x="804333" y="84667"/>
                </a:cubicBezTo>
                <a:cubicBezTo>
                  <a:pt x="814414" y="108188"/>
                  <a:pt x="816688" y="157959"/>
                  <a:pt x="821267" y="177800"/>
                </a:cubicBezTo>
                <a:cubicBezTo>
                  <a:pt x="831935" y="224030"/>
                  <a:pt x="833705" y="221857"/>
                  <a:pt x="855133" y="254000"/>
                </a:cubicBezTo>
                <a:cubicBezTo>
                  <a:pt x="863600" y="251178"/>
                  <a:pt x="873564" y="251108"/>
                  <a:pt x="880533" y="245533"/>
                </a:cubicBezTo>
                <a:cubicBezTo>
                  <a:pt x="905242" y="225766"/>
                  <a:pt x="891773" y="218334"/>
                  <a:pt x="905933" y="194733"/>
                </a:cubicBezTo>
                <a:cubicBezTo>
                  <a:pt x="910040" y="187888"/>
                  <a:pt x="917222" y="183444"/>
                  <a:pt x="922867" y="177800"/>
                </a:cubicBezTo>
                <a:cubicBezTo>
                  <a:pt x="925689" y="149578"/>
                  <a:pt x="928201" y="121323"/>
                  <a:pt x="931333" y="93133"/>
                </a:cubicBezTo>
                <a:cubicBezTo>
                  <a:pt x="933846" y="70519"/>
                  <a:pt x="931349" y="46526"/>
                  <a:pt x="939800" y="25400"/>
                </a:cubicBezTo>
                <a:cubicBezTo>
                  <a:pt x="946297" y="9159"/>
                  <a:pt x="988018" y="2762"/>
                  <a:pt x="999067" y="0"/>
                </a:cubicBezTo>
                <a:cubicBezTo>
                  <a:pt x="1021645" y="2822"/>
                  <a:pt x="1044848" y="2480"/>
                  <a:pt x="1066800" y="8467"/>
                </a:cubicBezTo>
                <a:cubicBezTo>
                  <a:pt x="1076617" y="11144"/>
                  <a:pt x="1089405" y="15616"/>
                  <a:pt x="1092200" y="25400"/>
                </a:cubicBezTo>
                <a:cubicBezTo>
                  <a:pt x="1101536" y="58076"/>
                  <a:pt x="1095080" y="93478"/>
                  <a:pt x="1100667" y="127000"/>
                </a:cubicBezTo>
                <a:cubicBezTo>
                  <a:pt x="1112212" y="196272"/>
                  <a:pt x="1104772" y="167153"/>
                  <a:pt x="1143000" y="186267"/>
                </a:cubicBezTo>
                <a:cubicBezTo>
                  <a:pt x="1208652" y="219093"/>
                  <a:pt x="1129956" y="190385"/>
                  <a:pt x="1193800" y="211667"/>
                </a:cubicBezTo>
                <a:cubicBezTo>
                  <a:pt x="1470375" y="203024"/>
                  <a:pt x="1374378" y="203200"/>
                  <a:pt x="1481667" y="2032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8" name="TextBox 117">
            <a:extLst>
              <a:ext uri="{FF2B5EF4-FFF2-40B4-BE49-F238E27FC236}">
                <a16:creationId xmlns:a16="http://schemas.microsoft.com/office/drawing/2014/main" id="{9AE06FF5-DFB3-49A2-8CB6-81C34D818F15}"/>
              </a:ext>
            </a:extLst>
          </p:cNvPr>
          <p:cNvSpPr txBox="1">
            <a:spLocks noChangeArrowheads="1"/>
          </p:cNvSpPr>
          <p:nvPr/>
        </p:nvSpPr>
        <p:spPr bwMode="auto">
          <a:xfrm>
            <a:off x="3317875" y="1108075"/>
            <a:ext cx="30988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Traffic situations with Carrier</a:t>
            </a:r>
            <a:r>
              <a:rPr lang="sv-SE" altLang="en-US" sz="1600">
                <a:solidFill>
                  <a:srgbClr val="FF0000"/>
                </a:solidFill>
              </a:rPr>
              <a:t>s</a:t>
            </a:r>
            <a:r>
              <a:rPr lang="sv-SE" altLang="en-US" sz="900">
                <a:solidFill>
                  <a:srgbClr val="0070C0"/>
                </a:solidFill>
              </a:rPr>
              <a:t> with very low power(s) --&gt;</a:t>
            </a:r>
          </a:p>
          <a:p>
            <a:pPr eaLnBrk="1" hangingPunct="1"/>
            <a:r>
              <a:rPr lang="sv-SE" altLang="en-US" sz="900">
                <a:solidFill>
                  <a:srgbClr val="0070C0"/>
                </a:solidFill>
              </a:rPr>
              <a:t>High PL (Analog Gain), very low PA0 (Digital Gain)</a:t>
            </a:r>
            <a:endParaRPr lang="en-US" altLang="en-US" sz="900">
              <a:solidFill>
                <a:srgbClr val="0070C0"/>
              </a:solidFill>
            </a:endParaRPr>
          </a:p>
        </p:txBody>
      </p:sp>
      <p:cxnSp>
        <p:nvCxnSpPr>
          <p:cNvPr id="16" name="Straight Arrow Connector 15">
            <a:extLst>
              <a:ext uri="{FF2B5EF4-FFF2-40B4-BE49-F238E27FC236}">
                <a16:creationId xmlns:a16="http://schemas.microsoft.com/office/drawing/2014/main" id="{055840F7-CEA8-4CF7-B02C-F06978418FDD}"/>
              </a:ext>
            </a:extLst>
          </p:cNvPr>
          <p:cNvCxnSpPr>
            <a:stCxn id="118" idx="2"/>
            <a:endCxn id="117" idx="37"/>
          </p:cNvCxnSpPr>
          <p:nvPr/>
        </p:nvCxnSpPr>
        <p:spPr>
          <a:xfrm flipH="1">
            <a:off x="4629150" y="1585913"/>
            <a:ext cx="238125" cy="790575"/>
          </a:xfrm>
          <a:prstGeom prst="straightConnector1">
            <a:avLst/>
          </a:prstGeom>
          <a:ln>
            <a:solidFill>
              <a:srgbClr val="3399FF"/>
            </a:solidFill>
            <a:tailEnd type="arrow"/>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3D4367B5-98DF-4F01-896F-90235C7CE365}"/>
              </a:ext>
            </a:extLst>
          </p:cNvPr>
          <p:cNvSpPr>
            <a:spLocks noChangeArrowheads="1"/>
          </p:cNvSpPr>
          <p:nvPr/>
        </p:nvSpPr>
        <p:spPr bwMode="auto">
          <a:xfrm>
            <a:off x="4940300" y="1817688"/>
            <a:ext cx="1760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FF0000"/>
                </a:solidFill>
              </a:rPr>
              <a:t>DPD performance !!!</a:t>
            </a:r>
          </a:p>
        </p:txBody>
      </p:sp>
      <p:sp>
        <p:nvSpPr>
          <p:cNvPr id="120" name="TextBox 119">
            <a:extLst>
              <a:ext uri="{FF2B5EF4-FFF2-40B4-BE49-F238E27FC236}">
                <a16:creationId xmlns:a16="http://schemas.microsoft.com/office/drawing/2014/main" id="{D699737B-EF32-4BEC-83A7-3A978AE2F9B5}"/>
              </a:ext>
            </a:extLst>
          </p:cNvPr>
          <p:cNvSpPr txBox="1">
            <a:spLocks noChangeArrowheads="1"/>
          </p:cNvSpPr>
          <p:nvPr/>
        </p:nvSpPr>
        <p:spPr bwMode="auto">
          <a:xfrm>
            <a:off x="2052638" y="6278563"/>
            <a:ext cx="20875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Step 6: Finalizing. All function blocks which have dependency on PL:</a:t>
            </a:r>
          </a:p>
          <a:p>
            <a:pPr eaLnBrk="1" hangingPunct="1"/>
            <a:r>
              <a:rPr lang="sv-SE" altLang="en-US" sz="900">
                <a:solidFill>
                  <a:srgbClr val="0070C0"/>
                </a:solidFill>
              </a:rPr>
              <a:t>PA0, MPL, CFR and DlPerf.</a:t>
            </a:r>
          </a:p>
        </p:txBody>
      </p:sp>
      <p:sp>
        <p:nvSpPr>
          <p:cNvPr id="122" name="Right Arrow 121">
            <a:extLst>
              <a:ext uri="{FF2B5EF4-FFF2-40B4-BE49-F238E27FC236}">
                <a16:creationId xmlns:a16="http://schemas.microsoft.com/office/drawing/2014/main" id="{A849B998-D69A-4F8E-9AC2-9B3339DD8CE6}"/>
              </a:ext>
            </a:extLst>
          </p:cNvPr>
          <p:cNvSpPr/>
          <p:nvPr/>
        </p:nvSpPr>
        <p:spPr>
          <a:xfrm rot="-5400000">
            <a:off x="2181225" y="5453063"/>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3" name="Right Arrow 122">
            <a:extLst>
              <a:ext uri="{FF2B5EF4-FFF2-40B4-BE49-F238E27FC236}">
                <a16:creationId xmlns:a16="http://schemas.microsoft.com/office/drawing/2014/main" id="{BFF8D39D-2304-4591-9669-B3181F4BFD71}"/>
              </a:ext>
            </a:extLst>
          </p:cNvPr>
          <p:cNvSpPr/>
          <p:nvPr/>
        </p:nvSpPr>
        <p:spPr>
          <a:xfrm rot="-5400000">
            <a:off x="1320800" y="5457826"/>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4" name="Right Arrow 123">
            <a:extLst>
              <a:ext uri="{FF2B5EF4-FFF2-40B4-BE49-F238E27FC236}">
                <a16:creationId xmlns:a16="http://schemas.microsoft.com/office/drawing/2014/main" id="{3C4E1A79-CAD3-42F2-B393-0B647CAE99A5}"/>
              </a:ext>
            </a:extLst>
          </p:cNvPr>
          <p:cNvSpPr/>
          <p:nvPr/>
        </p:nvSpPr>
        <p:spPr>
          <a:xfrm rot="-5400000">
            <a:off x="2917825" y="5295901"/>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5" name="Right Arrow 124">
            <a:extLst>
              <a:ext uri="{FF2B5EF4-FFF2-40B4-BE49-F238E27FC236}">
                <a16:creationId xmlns:a16="http://schemas.microsoft.com/office/drawing/2014/main" id="{D0469406-3885-41CC-8425-49726CCC136C}"/>
              </a:ext>
            </a:extLst>
          </p:cNvPr>
          <p:cNvSpPr/>
          <p:nvPr/>
        </p:nvSpPr>
        <p:spPr>
          <a:xfrm rot="-5400000">
            <a:off x="3222625" y="5284788"/>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8" name="Right Arrow 107">
            <a:extLst>
              <a:ext uri="{FF2B5EF4-FFF2-40B4-BE49-F238E27FC236}">
                <a16:creationId xmlns:a16="http://schemas.microsoft.com/office/drawing/2014/main" id="{3152E519-F66B-4B83-A8CE-FCD823171C31}"/>
              </a:ext>
            </a:extLst>
          </p:cNvPr>
          <p:cNvSpPr/>
          <p:nvPr/>
        </p:nvSpPr>
        <p:spPr>
          <a:xfrm rot="16200000">
            <a:off x="5371306" y="5285582"/>
            <a:ext cx="301625"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9" name="Right Arrow 108">
            <a:extLst>
              <a:ext uri="{FF2B5EF4-FFF2-40B4-BE49-F238E27FC236}">
                <a16:creationId xmlns:a16="http://schemas.microsoft.com/office/drawing/2014/main" id="{112CB801-1C27-43F8-B22C-C1713DA42D4C}"/>
              </a:ext>
            </a:extLst>
          </p:cNvPr>
          <p:cNvSpPr/>
          <p:nvPr/>
        </p:nvSpPr>
        <p:spPr>
          <a:xfrm rot="16200000">
            <a:off x="5823744" y="4417219"/>
            <a:ext cx="301625" cy="119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1" name="Right Arrow 110">
            <a:extLst>
              <a:ext uri="{FF2B5EF4-FFF2-40B4-BE49-F238E27FC236}">
                <a16:creationId xmlns:a16="http://schemas.microsoft.com/office/drawing/2014/main" id="{BBA481AD-8722-4623-9BAA-F4C9F3ABF72C}"/>
              </a:ext>
            </a:extLst>
          </p:cNvPr>
          <p:cNvSpPr/>
          <p:nvPr/>
        </p:nvSpPr>
        <p:spPr>
          <a:xfrm rot="16200000">
            <a:off x="5822156" y="5307807"/>
            <a:ext cx="301625"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3" name="Right Arrow 112">
            <a:extLst>
              <a:ext uri="{FF2B5EF4-FFF2-40B4-BE49-F238E27FC236}">
                <a16:creationId xmlns:a16="http://schemas.microsoft.com/office/drawing/2014/main" id="{4E4FBC62-E13C-466B-9857-68E2B489FC94}"/>
              </a:ext>
            </a:extLst>
          </p:cNvPr>
          <p:cNvSpPr/>
          <p:nvPr/>
        </p:nvSpPr>
        <p:spPr>
          <a:xfrm rot="5400000">
            <a:off x="4779169" y="6196807"/>
            <a:ext cx="273050"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6" name="Right Arrow 115">
            <a:extLst>
              <a:ext uri="{FF2B5EF4-FFF2-40B4-BE49-F238E27FC236}">
                <a16:creationId xmlns:a16="http://schemas.microsoft.com/office/drawing/2014/main" id="{A03B5A9F-CCB6-4F0B-9FCA-5DA9CD05BCE0}"/>
              </a:ext>
            </a:extLst>
          </p:cNvPr>
          <p:cNvSpPr/>
          <p:nvPr/>
        </p:nvSpPr>
        <p:spPr>
          <a:xfrm rot="5400000">
            <a:off x="2140744" y="4568032"/>
            <a:ext cx="273050"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 name="Rectangle 101">
            <a:extLst>
              <a:ext uri="{FF2B5EF4-FFF2-40B4-BE49-F238E27FC236}">
                <a16:creationId xmlns:a16="http://schemas.microsoft.com/office/drawing/2014/main" id="{C380E97B-D7CB-4765-9E5A-5453A11F3A18}"/>
              </a:ext>
            </a:extLst>
          </p:cNvPr>
          <p:cNvSpPr>
            <a:spLocks noChangeArrowheads="1"/>
          </p:cNvSpPr>
          <p:nvPr/>
        </p:nvSpPr>
        <p:spPr bwMode="auto">
          <a:xfrm>
            <a:off x="447675" y="3121025"/>
            <a:ext cx="21796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Power saving</a:t>
            </a:r>
          </a:p>
        </p:txBody>
      </p:sp>
    </p:spTree>
    <p:extLst>
      <p:ext uri="{BB962C8B-B14F-4D97-AF65-F5344CB8AC3E}">
        <p14:creationId xmlns:p14="http://schemas.microsoft.com/office/powerpoint/2010/main" val="2505385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wipe(down)">
                                      <p:cBhvr>
                                        <p:cTn id="25" dur="580">
                                          <p:stCondLst>
                                            <p:cond delay="0"/>
                                          </p:stCondLst>
                                        </p:cTn>
                                        <p:tgtEl>
                                          <p:spTgt spid="98"/>
                                        </p:tgtEl>
                                      </p:cBhvr>
                                    </p:animEffect>
                                    <p:anim calcmode="lin" valueType="num">
                                      <p:cBhvr>
                                        <p:cTn id="26"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31" dur="26">
                                          <p:stCondLst>
                                            <p:cond delay="650"/>
                                          </p:stCondLst>
                                        </p:cTn>
                                        <p:tgtEl>
                                          <p:spTgt spid="98"/>
                                        </p:tgtEl>
                                      </p:cBhvr>
                                      <p:to x="100000" y="60000"/>
                                    </p:animScale>
                                    <p:animScale>
                                      <p:cBhvr>
                                        <p:cTn id="32" dur="166" decel="50000">
                                          <p:stCondLst>
                                            <p:cond delay="676"/>
                                          </p:stCondLst>
                                        </p:cTn>
                                        <p:tgtEl>
                                          <p:spTgt spid="98"/>
                                        </p:tgtEl>
                                      </p:cBhvr>
                                      <p:to x="100000" y="100000"/>
                                    </p:animScale>
                                    <p:animScale>
                                      <p:cBhvr>
                                        <p:cTn id="33" dur="26">
                                          <p:stCondLst>
                                            <p:cond delay="1312"/>
                                          </p:stCondLst>
                                        </p:cTn>
                                        <p:tgtEl>
                                          <p:spTgt spid="98"/>
                                        </p:tgtEl>
                                      </p:cBhvr>
                                      <p:to x="100000" y="80000"/>
                                    </p:animScale>
                                    <p:animScale>
                                      <p:cBhvr>
                                        <p:cTn id="34" dur="166" decel="50000">
                                          <p:stCondLst>
                                            <p:cond delay="1338"/>
                                          </p:stCondLst>
                                        </p:cTn>
                                        <p:tgtEl>
                                          <p:spTgt spid="98"/>
                                        </p:tgtEl>
                                      </p:cBhvr>
                                      <p:to x="100000" y="100000"/>
                                    </p:animScale>
                                    <p:animScale>
                                      <p:cBhvr>
                                        <p:cTn id="35" dur="26">
                                          <p:stCondLst>
                                            <p:cond delay="1642"/>
                                          </p:stCondLst>
                                        </p:cTn>
                                        <p:tgtEl>
                                          <p:spTgt spid="98"/>
                                        </p:tgtEl>
                                      </p:cBhvr>
                                      <p:to x="100000" y="90000"/>
                                    </p:animScale>
                                    <p:animScale>
                                      <p:cBhvr>
                                        <p:cTn id="36" dur="166" decel="50000">
                                          <p:stCondLst>
                                            <p:cond delay="1668"/>
                                          </p:stCondLst>
                                        </p:cTn>
                                        <p:tgtEl>
                                          <p:spTgt spid="98"/>
                                        </p:tgtEl>
                                      </p:cBhvr>
                                      <p:to x="100000" y="100000"/>
                                    </p:animScale>
                                    <p:animScale>
                                      <p:cBhvr>
                                        <p:cTn id="37" dur="26">
                                          <p:stCondLst>
                                            <p:cond delay="1808"/>
                                          </p:stCondLst>
                                        </p:cTn>
                                        <p:tgtEl>
                                          <p:spTgt spid="98"/>
                                        </p:tgtEl>
                                      </p:cBhvr>
                                      <p:to x="100000" y="95000"/>
                                    </p:animScale>
                                    <p:animScale>
                                      <p:cBhvr>
                                        <p:cTn id="38" dur="166" decel="50000">
                                          <p:stCondLst>
                                            <p:cond delay="1834"/>
                                          </p:stCondLst>
                                        </p:cTn>
                                        <p:tgtEl>
                                          <p:spTgt spid="98"/>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80">
                                          <p:stCondLst>
                                            <p:cond delay="0"/>
                                          </p:stCondLst>
                                        </p:cTn>
                                        <p:tgtEl>
                                          <p:spTgt spid="9"/>
                                        </p:tgtEl>
                                      </p:cBhvr>
                                    </p:animEffect>
                                    <p:anim calcmode="lin" valueType="num">
                                      <p:cBhvr>
                                        <p:cTn id="4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gtEl>
                                      </p:cBhvr>
                                      <p:to x="100000" y="60000"/>
                                    </p:animScale>
                                    <p:animScale>
                                      <p:cBhvr>
                                        <p:cTn id="50" dur="166" decel="50000">
                                          <p:stCondLst>
                                            <p:cond delay="676"/>
                                          </p:stCondLst>
                                        </p:cTn>
                                        <p:tgtEl>
                                          <p:spTgt spid="9"/>
                                        </p:tgtEl>
                                      </p:cBhvr>
                                      <p:to x="100000" y="100000"/>
                                    </p:animScale>
                                    <p:animScale>
                                      <p:cBhvr>
                                        <p:cTn id="51" dur="26">
                                          <p:stCondLst>
                                            <p:cond delay="1312"/>
                                          </p:stCondLst>
                                        </p:cTn>
                                        <p:tgtEl>
                                          <p:spTgt spid="9"/>
                                        </p:tgtEl>
                                      </p:cBhvr>
                                      <p:to x="100000" y="80000"/>
                                    </p:animScale>
                                    <p:animScale>
                                      <p:cBhvr>
                                        <p:cTn id="52" dur="166" decel="50000">
                                          <p:stCondLst>
                                            <p:cond delay="1338"/>
                                          </p:stCondLst>
                                        </p:cTn>
                                        <p:tgtEl>
                                          <p:spTgt spid="9"/>
                                        </p:tgtEl>
                                      </p:cBhvr>
                                      <p:to x="100000" y="100000"/>
                                    </p:animScale>
                                    <p:animScale>
                                      <p:cBhvr>
                                        <p:cTn id="53" dur="26">
                                          <p:stCondLst>
                                            <p:cond delay="1642"/>
                                          </p:stCondLst>
                                        </p:cTn>
                                        <p:tgtEl>
                                          <p:spTgt spid="9"/>
                                        </p:tgtEl>
                                      </p:cBhvr>
                                      <p:to x="100000" y="90000"/>
                                    </p:animScale>
                                    <p:animScale>
                                      <p:cBhvr>
                                        <p:cTn id="54" dur="166" decel="50000">
                                          <p:stCondLst>
                                            <p:cond delay="1668"/>
                                          </p:stCondLst>
                                        </p:cTn>
                                        <p:tgtEl>
                                          <p:spTgt spid="9"/>
                                        </p:tgtEl>
                                      </p:cBhvr>
                                      <p:to x="100000" y="100000"/>
                                    </p:animScale>
                                    <p:animScale>
                                      <p:cBhvr>
                                        <p:cTn id="55" dur="26">
                                          <p:stCondLst>
                                            <p:cond delay="1808"/>
                                          </p:stCondLst>
                                        </p:cTn>
                                        <p:tgtEl>
                                          <p:spTgt spid="9"/>
                                        </p:tgtEl>
                                      </p:cBhvr>
                                      <p:to x="100000" y="95000"/>
                                    </p:animScale>
                                    <p:animScale>
                                      <p:cBhvr>
                                        <p:cTn id="56" dur="166" decel="50000">
                                          <p:stCondLst>
                                            <p:cond delay="1834"/>
                                          </p:stCondLst>
                                        </p:cTn>
                                        <p:tgtEl>
                                          <p:spTgt spid="9"/>
                                        </p:tgtEl>
                                      </p:cBhvr>
                                      <p:to x="100000" y="100000"/>
                                    </p:animScale>
                                  </p:childTnLst>
                                </p:cTn>
                              </p:par>
                            </p:childTnLst>
                          </p:cTn>
                        </p:par>
                      </p:childTnLst>
                    </p:cTn>
                  </p:par>
                  <p:par>
                    <p:cTn id="57" fill="hold" nodeType="clickPar">
                      <p:stCondLst>
                        <p:cond delay="indefinite"/>
                      </p:stCondLst>
                      <p:childTnLst>
                        <p:par>
                          <p:cTn id="58" fill="hold" nodeType="withGroup">
                            <p:stCondLst>
                              <p:cond delay="0"/>
                            </p:stCondLst>
                            <p:childTnLst>
                              <p:par>
                                <p:cTn id="59" presetID="21" presetClass="entr" presetSubtype="1" fill="hold" nodeType="clickEffect">
                                  <p:stCondLst>
                                    <p:cond delay="0"/>
                                  </p:stCondLst>
                                  <p:childTnLst>
                                    <p:set>
                                      <p:cBhvr>
                                        <p:cTn id="60" dur="1" fill="hold">
                                          <p:stCondLst>
                                            <p:cond delay="0"/>
                                          </p:stCondLst>
                                        </p:cTn>
                                        <p:tgtEl>
                                          <p:spTgt spid="5191"/>
                                        </p:tgtEl>
                                        <p:attrNameLst>
                                          <p:attrName>style.visibility</p:attrName>
                                        </p:attrNameLst>
                                      </p:cBhvr>
                                      <p:to>
                                        <p:strVal val="visible"/>
                                      </p:to>
                                    </p:set>
                                    <p:animEffect transition="in" filter="wheel(1)">
                                      <p:cBhvr>
                                        <p:cTn id="61" dur="2000"/>
                                        <p:tgtEl>
                                          <p:spTgt spid="519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1000"/>
                                        <p:tgtEl>
                                          <p:spTgt spid="59"/>
                                        </p:tgtEl>
                                      </p:cBhvr>
                                    </p:animEffect>
                                    <p:anim calcmode="lin" valueType="num">
                                      <p:cBhvr>
                                        <p:cTn id="67" dur="1000" fill="hold"/>
                                        <p:tgtEl>
                                          <p:spTgt spid="59"/>
                                        </p:tgtEl>
                                        <p:attrNameLst>
                                          <p:attrName>ppt_x</p:attrName>
                                        </p:attrNameLst>
                                      </p:cBhvr>
                                      <p:tavLst>
                                        <p:tav tm="0">
                                          <p:val>
                                            <p:strVal val="#ppt_x"/>
                                          </p:val>
                                        </p:tav>
                                        <p:tav tm="100000">
                                          <p:val>
                                            <p:strVal val="#ppt_x"/>
                                          </p:val>
                                        </p:tav>
                                      </p:tavLst>
                                    </p:anim>
                                    <p:anim calcmode="lin" valueType="num">
                                      <p:cBhvr>
                                        <p:cTn id="68" dur="1000" fill="hold"/>
                                        <p:tgtEl>
                                          <p:spTgt spid="59"/>
                                        </p:tgtEl>
                                        <p:attrNameLst>
                                          <p:attrName>ppt_y</p:attrName>
                                        </p:attrNameLst>
                                      </p:cBhvr>
                                      <p:tavLst>
                                        <p:tav tm="0">
                                          <p:val>
                                            <p:strVal val="#ppt_y+.1"/>
                                          </p:val>
                                        </p:tav>
                                        <p:tav tm="100000">
                                          <p:val>
                                            <p:strVal val="#ppt_y"/>
                                          </p:val>
                                        </p:tav>
                                      </p:tavLst>
                                    </p:anim>
                                  </p:childTnLst>
                                </p:cTn>
                              </p:par>
                              <p:par>
                                <p:cTn id="69" presetID="21" presetClass="entr" presetSubtype="1" repeatCount="indefinite" fill="hold" grpId="0" nodeType="withEffect">
                                  <p:stCondLst>
                                    <p:cond delay="0"/>
                                  </p:stCondLst>
                                  <p:endCondLst>
                                    <p:cond evt="onNext" delay="0">
                                      <p:tgtEl>
                                        <p:sldTgt/>
                                      </p:tgtEl>
                                    </p:cond>
                                  </p:endCondLst>
                                  <p:childTnLst>
                                    <p:set>
                                      <p:cBhvr>
                                        <p:cTn id="70" dur="1" fill="hold">
                                          <p:stCondLst>
                                            <p:cond delay="0"/>
                                          </p:stCondLst>
                                        </p:cTn>
                                        <p:tgtEl>
                                          <p:spTgt spid="108"/>
                                        </p:tgtEl>
                                        <p:attrNameLst>
                                          <p:attrName>style.visibility</p:attrName>
                                        </p:attrNameLst>
                                      </p:cBhvr>
                                      <p:to>
                                        <p:strVal val="visible"/>
                                      </p:to>
                                    </p:set>
                                    <p:animEffect transition="in" filter="wheel(1)">
                                      <p:cBhvr>
                                        <p:cTn id="71" dur="2000"/>
                                        <p:tgtEl>
                                          <p:spTgt spid="108"/>
                                        </p:tgtEl>
                                      </p:cBhvr>
                                    </p:animEffect>
                                  </p:childTnLst>
                                  <p:subTnLst>
                                    <p:set>
                                      <p:cBhvr override="childStyle">
                                        <p:cTn dur="1" fill="hold" display="0" masterRel="nextClick" afterEffect="1"/>
                                        <p:tgtEl>
                                          <p:spTgt spid="108"/>
                                        </p:tgtEl>
                                        <p:attrNameLst>
                                          <p:attrName>style.visibility</p:attrName>
                                        </p:attrNameLst>
                                      </p:cBhvr>
                                      <p:to>
                                        <p:strVal val="hidden"/>
                                      </p:to>
                                    </p:set>
                                  </p:subTnLst>
                                </p:cTn>
                              </p:par>
                            </p:childTnLst>
                          </p:cTn>
                        </p:par>
                      </p:childTnLst>
                    </p:cTn>
                  </p:par>
                  <p:par>
                    <p:cTn id="72" fill="hold" nodeType="clickPar">
                      <p:stCondLst>
                        <p:cond delay="indefinite"/>
                      </p:stCondLst>
                      <p:childTnLst>
                        <p:par>
                          <p:cTn id="73" fill="hold" nodeType="withGroup">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1000"/>
                                        <p:tgtEl>
                                          <p:spTgt spid="43"/>
                                        </p:tgtEl>
                                      </p:cBhvr>
                                    </p:animEffect>
                                    <p:anim calcmode="lin" valueType="num">
                                      <p:cBhvr>
                                        <p:cTn id="77" dur="1000" fill="hold"/>
                                        <p:tgtEl>
                                          <p:spTgt spid="43"/>
                                        </p:tgtEl>
                                        <p:attrNameLst>
                                          <p:attrName>ppt_x</p:attrName>
                                        </p:attrNameLst>
                                      </p:cBhvr>
                                      <p:tavLst>
                                        <p:tav tm="0">
                                          <p:val>
                                            <p:strVal val="#ppt_x"/>
                                          </p:val>
                                        </p:tav>
                                        <p:tav tm="100000">
                                          <p:val>
                                            <p:strVal val="#ppt_x"/>
                                          </p:val>
                                        </p:tav>
                                      </p:tavLst>
                                    </p:anim>
                                    <p:anim calcmode="lin" valueType="num">
                                      <p:cBhvr>
                                        <p:cTn id="78" dur="1000" fill="hold"/>
                                        <p:tgtEl>
                                          <p:spTgt spid="43"/>
                                        </p:tgtEl>
                                        <p:attrNameLst>
                                          <p:attrName>ppt_y</p:attrName>
                                        </p:attrNameLst>
                                      </p:cBhvr>
                                      <p:tavLst>
                                        <p:tav tm="0">
                                          <p:val>
                                            <p:strVal val="#ppt_y+.1"/>
                                          </p:val>
                                        </p:tav>
                                        <p:tav tm="100000">
                                          <p:val>
                                            <p:strVal val="#ppt_y"/>
                                          </p:val>
                                        </p:tav>
                                      </p:tavLst>
                                    </p:anim>
                                  </p:childTnLst>
                                </p:cTn>
                              </p:par>
                              <p:par>
                                <p:cTn id="79" presetID="21" presetClass="entr" presetSubtype="1" repeatCount="indefinite" fill="hold" grpId="0" nodeType="withEffect">
                                  <p:stCondLst>
                                    <p:cond delay="0"/>
                                  </p:stCondLst>
                                  <p:endCondLst>
                                    <p:cond evt="onNext" delay="0">
                                      <p:tgtEl>
                                        <p:sldTgt/>
                                      </p:tgtEl>
                                    </p:cond>
                                  </p:endCondLst>
                                  <p:childTnLst>
                                    <p:set>
                                      <p:cBhvr>
                                        <p:cTn id="80" dur="1" fill="hold">
                                          <p:stCondLst>
                                            <p:cond delay="0"/>
                                          </p:stCondLst>
                                        </p:cTn>
                                        <p:tgtEl>
                                          <p:spTgt spid="109"/>
                                        </p:tgtEl>
                                        <p:attrNameLst>
                                          <p:attrName>style.visibility</p:attrName>
                                        </p:attrNameLst>
                                      </p:cBhvr>
                                      <p:to>
                                        <p:strVal val="visible"/>
                                      </p:to>
                                    </p:set>
                                    <p:animEffect transition="in" filter="wheel(1)">
                                      <p:cBhvr>
                                        <p:cTn id="81" dur="2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82" fill="hold" nodeType="clickPar">
                      <p:stCondLst>
                        <p:cond delay="indefinite"/>
                      </p:stCondLst>
                      <p:childTnLst>
                        <p:par>
                          <p:cTn id="83" fill="hold" nodeType="withGroup">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1000"/>
                                        <p:tgtEl>
                                          <p:spTgt spid="51"/>
                                        </p:tgtEl>
                                      </p:cBhvr>
                                    </p:animEffect>
                                    <p:anim calcmode="lin" valueType="num">
                                      <p:cBhvr>
                                        <p:cTn id="87" dur="1000" fill="hold"/>
                                        <p:tgtEl>
                                          <p:spTgt spid="51"/>
                                        </p:tgtEl>
                                        <p:attrNameLst>
                                          <p:attrName>ppt_x</p:attrName>
                                        </p:attrNameLst>
                                      </p:cBhvr>
                                      <p:tavLst>
                                        <p:tav tm="0">
                                          <p:val>
                                            <p:strVal val="#ppt_x"/>
                                          </p:val>
                                        </p:tav>
                                        <p:tav tm="100000">
                                          <p:val>
                                            <p:strVal val="#ppt_x"/>
                                          </p:val>
                                        </p:tav>
                                      </p:tavLst>
                                    </p:anim>
                                    <p:anim calcmode="lin" valueType="num">
                                      <p:cBhvr>
                                        <p:cTn id="88" dur="1000" fill="hold"/>
                                        <p:tgtEl>
                                          <p:spTgt spid="51"/>
                                        </p:tgtEl>
                                        <p:attrNameLst>
                                          <p:attrName>ppt_y</p:attrName>
                                        </p:attrNameLst>
                                      </p:cBhvr>
                                      <p:tavLst>
                                        <p:tav tm="0">
                                          <p:val>
                                            <p:strVal val="#ppt_y+.1"/>
                                          </p:val>
                                        </p:tav>
                                        <p:tav tm="100000">
                                          <p:val>
                                            <p:strVal val="#ppt_y"/>
                                          </p:val>
                                        </p:tav>
                                      </p:tavLst>
                                    </p:anim>
                                  </p:childTnLst>
                                </p:cTn>
                              </p:par>
                              <p:par>
                                <p:cTn id="89" presetID="21" presetClass="entr" presetSubtype="1" repeatCount="indefinite" fill="hold" grpId="0" nodeType="withEffect">
                                  <p:stCondLst>
                                    <p:cond delay="0"/>
                                  </p:stCondLst>
                                  <p:endCondLst>
                                    <p:cond evt="onNext" delay="0">
                                      <p:tgtEl>
                                        <p:sldTgt/>
                                      </p:tgtEl>
                                    </p:cond>
                                  </p:endCondLst>
                                  <p:childTnLst>
                                    <p:set>
                                      <p:cBhvr>
                                        <p:cTn id="90" dur="1" fill="hold">
                                          <p:stCondLst>
                                            <p:cond delay="0"/>
                                          </p:stCondLst>
                                        </p:cTn>
                                        <p:tgtEl>
                                          <p:spTgt spid="111"/>
                                        </p:tgtEl>
                                        <p:attrNameLst>
                                          <p:attrName>style.visibility</p:attrName>
                                        </p:attrNameLst>
                                      </p:cBhvr>
                                      <p:to>
                                        <p:strVal val="visible"/>
                                      </p:to>
                                    </p:set>
                                    <p:animEffect transition="in" filter="wheel(1)">
                                      <p:cBhvr>
                                        <p:cTn id="91" dur="2000"/>
                                        <p:tgtEl>
                                          <p:spTgt spid="111"/>
                                        </p:tgtEl>
                                      </p:cBhvr>
                                    </p:animEffect>
                                  </p:childTnLst>
                                  <p:subTnLst>
                                    <p:set>
                                      <p:cBhvr override="childStyle">
                                        <p:cTn dur="1" fill="hold" display="0" masterRel="nextClick" afterEffect="1"/>
                                        <p:tgtEl>
                                          <p:spTgt spid="111"/>
                                        </p:tgtEl>
                                        <p:attrNameLst>
                                          <p:attrName>style.visibility</p:attrName>
                                        </p:attrNameLst>
                                      </p:cBhvr>
                                      <p:to>
                                        <p:strVal val="hidden"/>
                                      </p:to>
                                    </p:set>
                                  </p:subTnLst>
                                </p:cTn>
                              </p:par>
                            </p:childTnLst>
                          </p:cTn>
                        </p:par>
                      </p:childTnLst>
                    </p:cTn>
                  </p:par>
                  <p:par>
                    <p:cTn id="92" fill="hold" nodeType="clickPar">
                      <p:stCondLst>
                        <p:cond delay="indefinite"/>
                      </p:stCondLst>
                      <p:childTnLst>
                        <p:par>
                          <p:cTn id="93" fill="hold" nodeType="withGroup">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1000"/>
                                        <p:tgtEl>
                                          <p:spTgt spid="74"/>
                                        </p:tgtEl>
                                      </p:cBhvr>
                                    </p:animEffect>
                                    <p:anim calcmode="lin" valueType="num">
                                      <p:cBhvr>
                                        <p:cTn id="97" dur="1000" fill="hold"/>
                                        <p:tgtEl>
                                          <p:spTgt spid="74"/>
                                        </p:tgtEl>
                                        <p:attrNameLst>
                                          <p:attrName>ppt_x</p:attrName>
                                        </p:attrNameLst>
                                      </p:cBhvr>
                                      <p:tavLst>
                                        <p:tav tm="0">
                                          <p:val>
                                            <p:strVal val="#ppt_x"/>
                                          </p:val>
                                        </p:tav>
                                        <p:tav tm="100000">
                                          <p:val>
                                            <p:strVal val="#ppt_x"/>
                                          </p:val>
                                        </p:tav>
                                      </p:tavLst>
                                    </p:anim>
                                    <p:anim calcmode="lin" valueType="num">
                                      <p:cBhvr>
                                        <p:cTn id="98" dur="1000" fill="hold"/>
                                        <p:tgtEl>
                                          <p:spTgt spid="74"/>
                                        </p:tgtEl>
                                        <p:attrNameLst>
                                          <p:attrName>ppt_y</p:attrName>
                                        </p:attrNameLst>
                                      </p:cBhvr>
                                      <p:tavLst>
                                        <p:tav tm="0">
                                          <p:val>
                                            <p:strVal val="#ppt_y+.1"/>
                                          </p:val>
                                        </p:tav>
                                        <p:tav tm="100000">
                                          <p:val>
                                            <p:strVal val="#ppt_y"/>
                                          </p:val>
                                        </p:tav>
                                      </p:tavLst>
                                    </p:anim>
                                  </p:childTnLst>
                                </p:cTn>
                              </p:par>
                              <p:par>
                                <p:cTn id="99" presetID="21" presetClass="entr" presetSubtype="1" repeatCount="indefinite" fill="hold" grpId="0" nodeType="withEffect">
                                  <p:stCondLst>
                                    <p:cond delay="0"/>
                                  </p:stCondLst>
                                  <p:endCondLst>
                                    <p:cond evt="onNext" delay="0">
                                      <p:tgtEl>
                                        <p:sldTgt/>
                                      </p:tgtEl>
                                    </p:cond>
                                  </p:endCondLst>
                                  <p:childTnLst>
                                    <p:set>
                                      <p:cBhvr>
                                        <p:cTn id="100" dur="1" fill="hold">
                                          <p:stCondLst>
                                            <p:cond delay="0"/>
                                          </p:stCondLst>
                                        </p:cTn>
                                        <p:tgtEl>
                                          <p:spTgt spid="113"/>
                                        </p:tgtEl>
                                        <p:attrNameLst>
                                          <p:attrName>style.visibility</p:attrName>
                                        </p:attrNameLst>
                                      </p:cBhvr>
                                      <p:to>
                                        <p:strVal val="visible"/>
                                      </p:to>
                                    </p:set>
                                    <p:animEffect transition="in" filter="wheel(1)">
                                      <p:cBhvr>
                                        <p:cTn id="101" dur="2000"/>
                                        <p:tgtEl>
                                          <p:spTgt spid="113"/>
                                        </p:tgtEl>
                                      </p:cBhvr>
                                    </p:animEffect>
                                  </p:childTnLst>
                                  <p:subTnLst>
                                    <p:set>
                                      <p:cBhvr override="childStyle">
                                        <p:cTn dur="1" fill="hold" display="0" masterRel="nextClick" afterEffect="1"/>
                                        <p:tgtEl>
                                          <p:spTgt spid="113"/>
                                        </p:tgtEl>
                                        <p:attrNameLst>
                                          <p:attrName>style.visibility</p:attrName>
                                        </p:attrNameLst>
                                      </p:cBhvr>
                                      <p:to>
                                        <p:strVal val="hidden"/>
                                      </p:to>
                                    </p:set>
                                  </p:subTnLst>
                                </p:cTn>
                              </p:par>
                            </p:childTnLst>
                          </p:cTn>
                        </p:par>
                      </p:childTnLst>
                    </p:cTn>
                  </p:par>
                  <p:par>
                    <p:cTn id="102" fill="hold" nodeType="clickPar">
                      <p:stCondLst>
                        <p:cond delay="indefinite"/>
                      </p:stCondLst>
                      <p:childTnLst>
                        <p:par>
                          <p:cTn id="103" fill="hold" nodeType="withGroup">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88"/>
                                        </p:tgtEl>
                                        <p:attrNameLst>
                                          <p:attrName>style.visibility</p:attrName>
                                        </p:attrNameLst>
                                      </p:cBhvr>
                                      <p:to>
                                        <p:strVal val="visible"/>
                                      </p:to>
                                    </p:set>
                                    <p:animEffect transition="in" filter="fade">
                                      <p:cBhvr>
                                        <p:cTn id="106" dur="1000"/>
                                        <p:tgtEl>
                                          <p:spTgt spid="88"/>
                                        </p:tgtEl>
                                      </p:cBhvr>
                                    </p:animEffect>
                                    <p:anim calcmode="lin" valueType="num">
                                      <p:cBhvr>
                                        <p:cTn id="107" dur="1000" fill="hold"/>
                                        <p:tgtEl>
                                          <p:spTgt spid="88"/>
                                        </p:tgtEl>
                                        <p:attrNameLst>
                                          <p:attrName>ppt_x</p:attrName>
                                        </p:attrNameLst>
                                      </p:cBhvr>
                                      <p:tavLst>
                                        <p:tav tm="0">
                                          <p:val>
                                            <p:strVal val="#ppt_x"/>
                                          </p:val>
                                        </p:tav>
                                        <p:tav tm="100000">
                                          <p:val>
                                            <p:strVal val="#ppt_x"/>
                                          </p:val>
                                        </p:tav>
                                      </p:tavLst>
                                    </p:anim>
                                    <p:anim calcmode="lin" valueType="num">
                                      <p:cBhvr>
                                        <p:cTn id="108" dur="1000" fill="hold"/>
                                        <p:tgtEl>
                                          <p:spTgt spid="88"/>
                                        </p:tgtEl>
                                        <p:attrNameLst>
                                          <p:attrName>ppt_y</p:attrName>
                                        </p:attrNameLst>
                                      </p:cBhvr>
                                      <p:tavLst>
                                        <p:tav tm="0">
                                          <p:val>
                                            <p:strVal val="#ppt_y+.1"/>
                                          </p:val>
                                        </p:tav>
                                        <p:tav tm="100000">
                                          <p:val>
                                            <p:strVal val="#ppt_y"/>
                                          </p:val>
                                        </p:tav>
                                      </p:tavLst>
                                    </p:anim>
                                  </p:childTnLst>
                                </p:cTn>
                              </p:par>
                              <p:par>
                                <p:cTn id="109" presetID="21" presetClass="entr" presetSubtype="1" repeatCount="indefinite" fill="hold" grpId="0" nodeType="withEffect">
                                  <p:stCondLst>
                                    <p:cond delay="0"/>
                                  </p:stCondLst>
                                  <p:endCondLst>
                                    <p:cond evt="onNext" delay="0">
                                      <p:tgtEl>
                                        <p:sldTgt/>
                                      </p:tgtEl>
                                    </p:cond>
                                  </p:endCondLst>
                                  <p:childTnLst>
                                    <p:set>
                                      <p:cBhvr>
                                        <p:cTn id="110" dur="1" fill="hold">
                                          <p:stCondLst>
                                            <p:cond delay="0"/>
                                          </p:stCondLst>
                                        </p:cTn>
                                        <p:tgtEl>
                                          <p:spTgt spid="116"/>
                                        </p:tgtEl>
                                        <p:attrNameLst>
                                          <p:attrName>style.visibility</p:attrName>
                                        </p:attrNameLst>
                                      </p:cBhvr>
                                      <p:to>
                                        <p:strVal val="visible"/>
                                      </p:to>
                                    </p:set>
                                    <p:animEffect transition="in" filter="wheel(1)">
                                      <p:cBhvr>
                                        <p:cTn id="111" dur="2000"/>
                                        <p:tgtEl>
                                          <p:spTgt spid="116"/>
                                        </p:tgtEl>
                                      </p:cBhvr>
                                    </p:animEffect>
                                  </p:childTnLst>
                                  <p:subTnLst>
                                    <p:set>
                                      <p:cBhvr override="childStyle">
                                        <p:cTn dur="1" fill="hold" display="0" masterRel="nextClick" afterEffect="1"/>
                                        <p:tgtEl>
                                          <p:spTgt spid="116"/>
                                        </p:tgtEl>
                                        <p:attrNameLst>
                                          <p:attrName>style.visibility</p:attrName>
                                        </p:attrNameLst>
                                      </p:cBhvr>
                                      <p:to>
                                        <p:strVal val="hidden"/>
                                      </p:to>
                                    </p:set>
                                  </p:subTnLst>
                                </p:cTn>
                              </p:par>
                            </p:childTnLst>
                          </p:cTn>
                        </p:par>
                      </p:childTnLst>
                    </p:cTn>
                  </p:par>
                  <p:par>
                    <p:cTn id="112" fill="hold" nodeType="clickPar">
                      <p:stCondLst>
                        <p:cond delay="indefinite"/>
                      </p:stCondLst>
                      <p:childTnLst>
                        <p:par>
                          <p:cTn id="113" fill="hold" nodeType="withGroup">
                            <p:stCondLst>
                              <p:cond delay="0"/>
                            </p:stCondLst>
                            <p:childTnLst>
                              <p:par>
                                <p:cTn id="114" presetID="21" presetClass="entr" presetSubtype="1" fill="hold" nodeType="click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heel(1)">
                                      <p:cBhvr>
                                        <p:cTn id="116" dur="2000"/>
                                        <p:tgtEl>
                                          <p:spTgt spid="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6" presetClass="entr" presetSubtype="0" fill="hold" nodeType="clickEffect">
                                  <p:stCondLst>
                                    <p:cond delay="0"/>
                                  </p:stCondLst>
                                  <p:childTnLst>
                                    <p:set>
                                      <p:cBhvr>
                                        <p:cTn id="120" dur="1" fill="hold">
                                          <p:stCondLst>
                                            <p:cond delay="0"/>
                                          </p:stCondLst>
                                        </p:cTn>
                                        <p:tgtEl>
                                          <p:spTgt spid="106"/>
                                        </p:tgtEl>
                                        <p:attrNameLst>
                                          <p:attrName>style.visibility</p:attrName>
                                        </p:attrNameLst>
                                      </p:cBhvr>
                                      <p:to>
                                        <p:strVal val="visible"/>
                                      </p:to>
                                    </p:set>
                                    <p:animEffect transition="in" filter="wipe(down)">
                                      <p:cBhvr>
                                        <p:cTn id="121" dur="580">
                                          <p:stCondLst>
                                            <p:cond delay="0"/>
                                          </p:stCondLst>
                                        </p:cTn>
                                        <p:tgtEl>
                                          <p:spTgt spid="106"/>
                                        </p:tgtEl>
                                      </p:cBhvr>
                                    </p:animEffect>
                                    <p:anim calcmode="lin" valueType="num">
                                      <p:cBhvr>
                                        <p:cTn id="122" dur="1822" tmFilter="0,0; 0.14,0.36; 0.43,0.73; 0.71,0.91; 1.0,1.0">
                                          <p:stCondLst>
                                            <p:cond delay="0"/>
                                          </p:stCondLst>
                                        </p:cTn>
                                        <p:tgtEl>
                                          <p:spTgt spid="106"/>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06"/>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06"/>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06"/>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06"/>
                                        </p:tgtEl>
                                        <p:attrNameLst>
                                          <p:attrName>ppt_y</p:attrName>
                                        </p:attrNameLst>
                                      </p:cBhvr>
                                      <p:tavLst>
                                        <p:tav tm="0" fmla="#ppt_y-sin(pi*$)/81">
                                          <p:val>
                                            <p:fltVal val="0"/>
                                          </p:val>
                                        </p:tav>
                                        <p:tav tm="100000">
                                          <p:val>
                                            <p:fltVal val="1"/>
                                          </p:val>
                                        </p:tav>
                                      </p:tavLst>
                                    </p:anim>
                                    <p:animScale>
                                      <p:cBhvr>
                                        <p:cTn id="127" dur="26">
                                          <p:stCondLst>
                                            <p:cond delay="650"/>
                                          </p:stCondLst>
                                        </p:cTn>
                                        <p:tgtEl>
                                          <p:spTgt spid="106"/>
                                        </p:tgtEl>
                                      </p:cBhvr>
                                      <p:to x="100000" y="60000"/>
                                    </p:animScale>
                                    <p:animScale>
                                      <p:cBhvr>
                                        <p:cTn id="128" dur="166" decel="50000">
                                          <p:stCondLst>
                                            <p:cond delay="676"/>
                                          </p:stCondLst>
                                        </p:cTn>
                                        <p:tgtEl>
                                          <p:spTgt spid="106"/>
                                        </p:tgtEl>
                                      </p:cBhvr>
                                      <p:to x="100000" y="100000"/>
                                    </p:animScale>
                                    <p:animScale>
                                      <p:cBhvr>
                                        <p:cTn id="129" dur="26">
                                          <p:stCondLst>
                                            <p:cond delay="1312"/>
                                          </p:stCondLst>
                                        </p:cTn>
                                        <p:tgtEl>
                                          <p:spTgt spid="106"/>
                                        </p:tgtEl>
                                      </p:cBhvr>
                                      <p:to x="100000" y="80000"/>
                                    </p:animScale>
                                    <p:animScale>
                                      <p:cBhvr>
                                        <p:cTn id="130" dur="166" decel="50000">
                                          <p:stCondLst>
                                            <p:cond delay="1338"/>
                                          </p:stCondLst>
                                        </p:cTn>
                                        <p:tgtEl>
                                          <p:spTgt spid="106"/>
                                        </p:tgtEl>
                                      </p:cBhvr>
                                      <p:to x="100000" y="100000"/>
                                    </p:animScale>
                                    <p:animScale>
                                      <p:cBhvr>
                                        <p:cTn id="131" dur="26">
                                          <p:stCondLst>
                                            <p:cond delay="1642"/>
                                          </p:stCondLst>
                                        </p:cTn>
                                        <p:tgtEl>
                                          <p:spTgt spid="106"/>
                                        </p:tgtEl>
                                      </p:cBhvr>
                                      <p:to x="100000" y="90000"/>
                                    </p:animScale>
                                    <p:animScale>
                                      <p:cBhvr>
                                        <p:cTn id="132" dur="166" decel="50000">
                                          <p:stCondLst>
                                            <p:cond delay="1668"/>
                                          </p:stCondLst>
                                        </p:cTn>
                                        <p:tgtEl>
                                          <p:spTgt spid="106"/>
                                        </p:tgtEl>
                                      </p:cBhvr>
                                      <p:to x="100000" y="100000"/>
                                    </p:animScale>
                                    <p:animScale>
                                      <p:cBhvr>
                                        <p:cTn id="133" dur="26">
                                          <p:stCondLst>
                                            <p:cond delay="1808"/>
                                          </p:stCondLst>
                                        </p:cTn>
                                        <p:tgtEl>
                                          <p:spTgt spid="106"/>
                                        </p:tgtEl>
                                      </p:cBhvr>
                                      <p:to x="100000" y="95000"/>
                                    </p:animScale>
                                    <p:animScale>
                                      <p:cBhvr>
                                        <p:cTn id="134" dur="166" decel="50000">
                                          <p:stCondLst>
                                            <p:cond delay="1834"/>
                                          </p:stCondLst>
                                        </p:cTn>
                                        <p:tgtEl>
                                          <p:spTgt spid="106"/>
                                        </p:tgtEl>
                                      </p:cBhvr>
                                      <p:to x="100000" y="100000"/>
                                    </p:animScale>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6" presetClass="entr" presetSubtype="0" fill="hold" nodeType="click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wipe(down)">
                                      <p:cBhvr>
                                        <p:cTn id="139" dur="580">
                                          <p:stCondLst>
                                            <p:cond delay="0"/>
                                          </p:stCondLst>
                                        </p:cTn>
                                        <p:tgtEl>
                                          <p:spTgt spid="101"/>
                                        </p:tgtEl>
                                      </p:cBhvr>
                                    </p:animEffect>
                                    <p:anim calcmode="lin" valueType="num">
                                      <p:cBhvr>
                                        <p:cTn id="140" dur="1822" tmFilter="0,0; 0.14,0.36; 0.43,0.73; 0.71,0.91; 1.0,1.0">
                                          <p:stCondLst>
                                            <p:cond delay="0"/>
                                          </p:stCondLst>
                                        </p:cTn>
                                        <p:tgtEl>
                                          <p:spTgt spid="101"/>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01"/>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01"/>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01"/>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01"/>
                                        </p:tgtEl>
                                        <p:attrNameLst>
                                          <p:attrName>ppt_y</p:attrName>
                                        </p:attrNameLst>
                                      </p:cBhvr>
                                      <p:tavLst>
                                        <p:tav tm="0" fmla="#ppt_y-sin(pi*$)/81">
                                          <p:val>
                                            <p:fltVal val="0"/>
                                          </p:val>
                                        </p:tav>
                                        <p:tav tm="100000">
                                          <p:val>
                                            <p:fltVal val="1"/>
                                          </p:val>
                                        </p:tav>
                                      </p:tavLst>
                                    </p:anim>
                                    <p:animScale>
                                      <p:cBhvr>
                                        <p:cTn id="145" dur="26">
                                          <p:stCondLst>
                                            <p:cond delay="650"/>
                                          </p:stCondLst>
                                        </p:cTn>
                                        <p:tgtEl>
                                          <p:spTgt spid="101"/>
                                        </p:tgtEl>
                                      </p:cBhvr>
                                      <p:to x="100000" y="60000"/>
                                    </p:animScale>
                                    <p:animScale>
                                      <p:cBhvr>
                                        <p:cTn id="146" dur="166" decel="50000">
                                          <p:stCondLst>
                                            <p:cond delay="676"/>
                                          </p:stCondLst>
                                        </p:cTn>
                                        <p:tgtEl>
                                          <p:spTgt spid="101"/>
                                        </p:tgtEl>
                                      </p:cBhvr>
                                      <p:to x="100000" y="100000"/>
                                    </p:animScale>
                                    <p:animScale>
                                      <p:cBhvr>
                                        <p:cTn id="147" dur="26">
                                          <p:stCondLst>
                                            <p:cond delay="1312"/>
                                          </p:stCondLst>
                                        </p:cTn>
                                        <p:tgtEl>
                                          <p:spTgt spid="101"/>
                                        </p:tgtEl>
                                      </p:cBhvr>
                                      <p:to x="100000" y="80000"/>
                                    </p:animScale>
                                    <p:animScale>
                                      <p:cBhvr>
                                        <p:cTn id="148" dur="166" decel="50000">
                                          <p:stCondLst>
                                            <p:cond delay="1338"/>
                                          </p:stCondLst>
                                        </p:cTn>
                                        <p:tgtEl>
                                          <p:spTgt spid="101"/>
                                        </p:tgtEl>
                                      </p:cBhvr>
                                      <p:to x="100000" y="100000"/>
                                    </p:animScale>
                                    <p:animScale>
                                      <p:cBhvr>
                                        <p:cTn id="149" dur="26">
                                          <p:stCondLst>
                                            <p:cond delay="1642"/>
                                          </p:stCondLst>
                                        </p:cTn>
                                        <p:tgtEl>
                                          <p:spTgt spid="101"/>
                                        </p:tgtEl>
                                      </p:cBhvr>
                                      <p:to x="100000" y="90000"/>
                                    </p:animScale>
                                    <p:animScale>
                                      <p:cBhvr>
                                        <p:cTn id="150" dur="166" decel="50000">
                                          <p:stCondLst>
                                            <p:cond delay="1668"/>
                                          </p:stCondLst>
                                        </p:cTn>
                                        <p:tgtEl>
                                          <p:spTgt spid="101"/>
                                        </p:tgtEl>
                                      </p:cBhvr>
                                      <p:to x="100000" y="100000"/>
                                    </p:animScale>
                                    <p:animScale>
                                      <p:cBhvr>
                                        <p:cTn id="151" dur="26">
                                          <p:stCondLst>
                                            <p:cond delay="1808"/>
                                          </p:stCondLst>
                                        </p:cTn>
                                        <p:tgtEl>
                                          <p:spTgt spid="101"/>
                                        </p:tgtEl>
                                      </p:cBhvr>
                                      <p:to x="100000" y="95000"/>
                                    </p:animScale>
                                    <p:animScale>
                                      <p:cBhvr>
                                        <p:cTn id="152" dur="166" decel="50000">
                                          <p:stCondLst>
                                            <p:cond delay="1834"/>
                                          </p:stCondLst>
                                        </p:cTn>
                                        <p:tgtEl>
                                          <p:spTgt spid="101"/>
                                        </p:tgtEl>
                                      </p:cBhvr>
                                      <p:to x="100000" y="100000"/>
                                    </p:animScale>
                                  </p:childTnLst>
                                </p:cTn>
                              </p:par>
                            </p:childTnLst>
                          </p:cTn>
                        </p:par>
                      </p:childTnLst>
                    </p:cTn>
                  </p:par>
                  <p:par>
                    <p:cTn id="153" fill="hold" nodeType="clickPar">
                      <p:stCondLst>
                        <p:cond delay="indefinite"/>
                      </p:stCondLst>
                      <p:childTnLst>
                        <p:par>
                          <p:cTn id="154" fill="hold" nodeType="withGroup">
                            <p:stCondLst>
                              <p:cond delay="0"/>
                            </p:stCondLst>
                            <p:childTnLst>
                              <p:par>
                                <p:cTn id="155" presetID="45" presetClass="entr" presetSubtype="0" fill="hold" grpId="0" nodeType="click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2000"/>
                                        <p:tgtEl>
                                          <p:spTgt spid="120"/>
                                        </p:tgtEl>
                                      </p:cBhvr>
                                    </p:animEffect>
                                    <p:anim calcmode="lin" valueType="num">
                                      <p:cBhvr>
                                        <p:cTn id="158" dur="2000" fill="hold"/>
                                        <p:tgtEl>
                                          <p:spTgt spid="120"/>
                                        </p:tgtEl>
                                        <p:attrNameLst>
                                          <p:attrName>ppt_w</p:attrName>
                                        </p:attrNameLst>
                                      </p:cBhvr>
                                      <p:tavLst>
                                        <p:tav tm="0" fmla="#ppt_w*sin(2.5*pi*$)">
                                          <p:val>
                                            <p:fltVal val="0"/>
                                          </p:val>
                                        </p:tav>
                                        <p:tav tm="100000">
                                          <p:val>
                                            <p:fltVal val="1"/>
                                          </p:val>
                                        </p:tav>
                                      </p:tavLst>
                                    </p:anim>
                                    <p:anim calcmode="lin" valueType="num">
                                      <p:cBhvr>
                                        <p:cTn id="159" dur="2000" fill="hold"/>
                                        <p:tgtEl>
                                          <p:spTgt spid="120"/>
                                        </p:tgtEl>
                                        <p:attrNameLst>
                                          <p:attrName>ppt_h</p:attrName>
                                        </p:attrNameLst>
                                      </p:cBhvr>
                                      <p:tavLst>
                                        <p:tav tm="0">
                                          <p:val>
                                            <p:strVal val="#ppt_h"/>
                                          </p:val>
                                        </p:tav>
                                        <p:tav tm="100000">
                                          <p:val>
                                            <p:strVal val="#ppt_h"/>
                                          </p:val>
                                        </p:tav>
                                      </p:tavLst>
                                    </p:anim>
                                  </p:childTnLst>
                                </p:cTn>
                              </p:par>
                              <p:par>
                                <p:cTn id="160" presetID="21" presetClass="entr" presetSubtype="1" repeatCount="indefinite" fill="hold" grpId="0" nodeType="withEffect">
                                  <p:stCondLst>
                                    <p:cond delay="0"/>
                                  </p:stCondLst>
                                  <p:endCondLst>
                                    <p:cond evt="onNext" delay="0">
                                      <p:tgtEl>
                                        <p:sldTgt/>
                                      </p:tgtEl>
                                    </p:cond>
                                  </p:endCondLst>
                                  <p:childTnLst>
                                    <p:set>
                                      <p:cBhvr>
                                        <p:cTn id="161" dur="1" fill="hold">
                                          <p:stCondLst>
                                            <p:cond delay="0"/>
                                          </p:stCondLst>
                                        </p:cTn>
                                        <p:tgtEl>
                                          <p:spTgt spid="125"/>
                                        </p:tgtEl>
                                        <p:attrNameLst>
                                          <p:attrName>style.visibility</p:attrName>
                                        </p:attrNameLst>
                                      </p:cBhvr>
                                      <p:to>
                                        <p:strVal val="visible"/>
                                      </p:to>
                                    </p:set>
                                    <p:animEffect transition="in" filter="wheel(1)">
                                      <p:cBhvr>
                                        <p:cTn id="162" dur="2000"/>
                                        <p:tgtEl>
                                          <p:spTgt spid="125"/>
                                        </p:tgtEl>
                                      </p:cBhvr>
                                    </p:animEffect>
                                  </p:childTnLst>
                                  <p:subTnLst>
                                    <p:set>
                                      <p:cBhvr override="childStyle">
                                        <p:cTn dur="1" fill="hold" display="0" masterRel="nextClick" afterEffect="1"/>
                                        <p:tgtEl>
                                          <p:spTgt spid="125"/>
                                        </p:tgtEl>
                                        <p:attrNameLst>
                                          <p:attrName>style.visibility</p:attrName>
                                        </p:attrNameLst>
                                      </p:cBhvr>
                                      <p:to>
                                        <p:strVal val="hidden"/>
                                      </p:to>
                                    </p:set>
                                  </p:subTnLst>
                                </p:cTn>
                              </p:par>
                              <p:par>
                                <p:cTn id="163" presetID="21" presetClass="entr" presetSubtype="1" repeatCount="indefinite" fill="hold" grpId="0" nodeType="withEffect">
                                  <p:stCondLst>
                                    <p:cond delay="0"/>
                                  </p:stCondLst>
                                  <p:endCondLst>
                                    <p:cond evt="onNext" delay="0">
                                      <p:tgtEl>
                                        <p:sldTgt/>
                                      </p:tgtEl>
                                    </p:cond>
                                  </p:endCondLst>
                                  <p:childTnLst>
                                    <p:set>
                                      <p:cBhvr>
                                        <p:cTn id="164" dur="1" fill="hold">
                                          <p:stCondLst>
                                            <p:cond delay="0"/>
                                          </p:stCondLst>
                                        </p:cTn>
                                        <p:tgtEl>
                                          <p:spTgt spid="124"/>
                                        </p:tgtEl>
                                        <p:attrNameLst>
                                          <p:attrName>style.visibility</p:attrName>
                                        </p:attrNameLst>
                                      </p:cBhvr>
                                      <p:to>
                                        <p:strVal val="visible"/>
                                      </p:to>
                                    </p:set>
                                    <p:animEffect transition="in" filter="wheel(1)">
                                      <p:cBhvr>
                                        <p:cTn id="165" dur="2000"/>
                                        <p:tgtEl>
                                          <p:spTgt spid="124"/>
                                        </p:tgtEl>
                                      </p:cBhvr>
                                    </p:animEffect>
                                  </p:childTnLst>
                                  <p:subTnLst>
                                    <p:set>
                                      <p:cBhvr override="childStyle">
                                        <p:cTn dur="1" fill="hold" display="0" masterRel="nextClick" afterEffect="1"/>
                                        <p:tgtEl>
                                          <p:spTgt spid="124"/>
                                        </p:tgtEl>
                                        <p:attrNameLst>
                                          <p:attrName>style.visibility</p:attrName>
                                        </p:attrNameLst>
                                      </p:cBhvr>
                                      <p:to>
                                        <p:strVal val="hidden"/>
                                      </p:to>
                                    </p:set>
                                  </p:subTnLst>
                                </p:cTn>
                              </p:par>
                              <p:par>
                                <p:cTn id="166" presetID="21" presetClass="entr" presetSubtype="1" repeatCount="indefinite" fill="hold" grpId="0" nodeType="withEffect">
                                  <p:stCondLst>
                                    <p:cond delay="0"/>
                                  </p:stCondLst>
                                  <p:endCondLst>
                                    <p:cond evt="onNext" delay="0">
                                      <p:tgtEl>
                                        <p:sldTgt/>
                                      </p:tgtEl>
                                    </p:cond>
                                  </p:endCondLst>
                                  <p:childTnLst>
                                    <p:set>
                                      <p:cBhvr>
                                        <p:cTn id="167" dur="1" fill="hold">
                                          <p:stCondLst>
                                            <p:cond delay="0"/>
                                          </p:stCondLst>
                                        </p:cTn>
                                        <p:tgtEl>
                                          <p:spTgt spid="123"/>
                                        </p:tgtEl>
                                        <p:attrNameLst>
                                          <p:attrName>style.visibility</p:attrName>
                                        </p:attrNameLst>
                                      </p:cBhvr>
                                      <p:to>
                                        <p:strVal val="visible"/>
                                      </p:to>
                                    </p:set>
                                    <p:animEffect transition="in" filter="wheel(1)">
                                      <p:cBhvr>
                                        <p:cTn id="168" dur="2000"/>
                                        <p:tgtEl>
                                          <p:spTgt spid="123"/>
                                        </p:tgtEl>
                                      </p:cBhvr>
                                    </p:animEffect>
                                  </p:childTnLst>
                                  <p:subTnLst>
                                    <p:set>
                                      <p:cBhvr override="childStyle">
                                        <p:cTn dur="1" fill="hold" display="0" masterRel="nextClick" afterEffect="1"/>
                                        <p:tgtEl>
                                          <p:spTgt spid="123"/>
                                        </p:tgtEl>
                                        <p:attrNameLst>
                                          <p:attrName>style.visibility</p:attrName>
                                        </p:attrNameLst>
                                      </p:cBhvr>
                                      <p:to>
                                        <p:strVal val="hidden"/>
                                      </p:to>
                                    </p:set>
                                  </p:subTnLst>
                                </p:cTn>
                              </p:par>
                              <p:par>
                                <p:cTn id="169" presetID="21" presetClass="entr" presetSubtype="1" repeatCount="indefinite" fill="hold" grpId="0" nodeType="withEffect">
                                  <p:stCondLst>
                                    <p:cond delay="0"/>
                                  </p:stCondLst>
                                  <p:endCondLst>
                                    <p:cond evt="onNext" delay="0">
                                      <p:tgtEl>
                                        <p:sldTgt/>
                                      </p:tgtEl>
                                    </p:cond>
                                  </p:endCondLst>
                                  <p:childTnLst>
                                    <p:set>
                                      <p:cBhvr>
                                        <p:cTn id="170" dur="1" fill="hold">
                                          <p:stCondLst>
                                            <p:cond delay="0"/>
                                          </p:stCondLst>
                                        </p:cTn>
                                        <p:tgtEl>
                                          <p:spTgt spid="122"/>
                                        </p:tgtEl>
                                        <p:attrNameLst>
                                          <p:attrName>style.visibility</p:attrName>
                                        </p:attrNameLst>
                                      </p:cBhvr>
                                      <p:to>
                                        <p:strVal val="visible"/>
                                      </p:to>
                                    </p:set>
                                    <p:animEffect transition="in" filter="wheel(1)">
                                      <p:cBhvr>
                                        <p:cTn id="171" dur="2000"/>
                                        <p:tgtEl>
                                          <p:spTgt spid="122"/>
                                        </p:tgtEl>
                                      </p:cBhvr>
                                    </p:animEffect>
                                  </p:childTnLst>
                                  <p:subTnLst>
                                    <p:set>
                                      <p:cBhvr override="childStyle">
                                        <p:cTn dur="1" fill="hold" display="0" masterRel="nextClick" afterEffect="1"/>
                                        <p:tgtEl>
                                          <p:spTgt spid="122"/>
                                        </p:tgtEl>
                                        <p:attrNameLst>
                                          <p:attrName>style.visibility</p:attrName>
                                        </p:attrNameLst>
                                      </p:cBhvr>
                                      <p:to>
                                        <p:strVal val="hidden"/>
                                      </p:to>
                                    </p:set>
                                  </p:subTnLst>
                                </p:cTn>
                              </p:par>
                            </p:childTnLst>
                          </p:cTn>
                        </p:par>
                      </p:childTnLst>
                    </p:cTn>
                  </p:par>
                  <p:par>
                    <p:cTn id="172" fill="hold" nodeType="clickPar">
                      <p:stCondLst>
                        <p:cond delay="indefinite"/>
                      </p:stCondLst>
                      <p:childTnLst>
                        <p:par>
                          <p:cTn id="173" fill="hold" nodeType="withGroup">
                            <p:stCondLst>
                              <p:cond delay="0"/>
                            </p:stCondLst>
                            <p:childTnLst>
                              <p:par>
                                <p:cTn id="174" presetID="45" presetClass="entr" presetSubtype="0" fill="hold" grpId="0" nodeType="clickEffect">
                                  <p:stCondLst>
                                    <p:cond delay="0"/>
                                  </p:stCondLst>
                                  <p:childTnLst>
                                    <p:set>
                                      <p:cBhvr>
                                        <p:cTn id="175" dur="1" fill="hold">
                                          <p:stCondLst>
                                            <p:cond delay="0"/>
                                          </p:stCondLst>
                                        </p:cTn>
                                        <p:tgtEl>
                                          <p:spTgt spid="93"/>
                                        </p:tgtEl>
                                        <p:attrNameLst>
                                          <p:attrName>style.visibility</p:attrName>
                                        </p:attrNameLst>
                                      </p:cBhvr>
                                      <p:to>
                                        <p:strVal val="visible"/>
                                      </p:to>
                                    </p:set>
                                    <p:animEffect transition="in" filter="fade">
                                      <p:cBhvr>
                                        <p:cTn id="176" dur="2000"/>
                                        <p:tgtEl>
                                          <p:spTgt spid="93"/>
                                        </p:tgtEl>
                                      </p:cBhvr>
                                    </p:animEffect>
                                    <p:anim calcmode="lin" valueType="num">
                                      <p:cBhvr>
                                        <p:cTn id="177" dur="2000" fill="hold"/>
                                        <p:tgtEl>
                                          <p:spTgt spid="93"/>
                                        </p:tgtEl>
                                        <p:attrNameLst>
                                          <p:attrName>ppt_w</p:attrName>
                                        </p:attrNameLst>
                                      </p:cBhvr>
                                      <p:tavLst>
                                        <p:tav tm="0" fmla="#ppt_w*sin(2.5*pi*$)">
                                          <p:val>
                                            <p:fltVal val="0"/>
                                          </p:val>
                                        </p:tav>
                                        <p:tav tm="100000">
                                          <p:val>
                                            <p:fltVal val="1"/>
                                          </p:val>
                                        </p:tav>
                                      </p:tavLst>
                                    </p:anim>
                                    <p:anim calcmode="lin" valueType="num">
                                      <p:cBhvr>
                                        <p:cTn id="178" dur="2000" fill="hold"/>
                                        <p:tgtEl>
                                          <p:spTgt spid="93"/>
                                        </p:tgtEl>
                                        <p:attrNameLst>
                                          <p:attrName>ppt_h</p:attrName>
                                        </p:attrNameLst>
                                      </p:cBhvr>
                                      <p:tavLst>
                                        <p:tav tm="0">
                                          <p:val>
                                            <p:strVal val="#ppt_h"/>
                                          </p:val>
                                        </p:tav>
                                        <p:tav tm="100000">
                                          <p:val>
                                            <p:strVal val="#ppt_h"/>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94"/>
                                        </p:tgtEl>
                                        <p:attrNameLst>
                                          <p:attrName>style.visibility</p:attrName>
                                        </p:attrNameLst>
                                      </p:cBhvr>
                                      <p:to>
                                        <p:strVal val="visible"/>
                                      </p:to>
                                    </p:set>
                                    <p:animEffect transition="in" filter="fade">
                                      <p:cBhvr>
                                        <p:cTn id="183" dur="1000"/>
                                        <p:tgtEl>
                                          <p:spTgt spid="94"/>
                                        </p:tgtEl>
                                      </p:cBhvr>
                                    </p:animEffect>
                                    <p:anim calcmode="lin" valueType="num">
                                      <p:cBhvr>
                                        <p:cTn id="184" dur="1000" fill="hold"/>
                                        <p:tgtEl>
                                          <p:spTgt spid="94"/>
                                        </p:tgtEl>
                                        <p:attrNameLst>
                                          <p:attrName>ppt_x</p:attrName>
                                        </p:attrNameLst>
                                      </p:cBhvr>
                                      <p:tavLst>
                                        <p:tav tm="0">
                                          <p:val>
                                            <p:strVal val="#ppt_x"/>
                                          </p:val>
                                        </p:tav>
                                        <p:tav tm="100000">
                                          <p:val>
                                            <p:strVal val="#ppt_x"/>
                                          </p:val>
                                        </p:tav>
                                      </p:tavLst>
                                    </p:anim>
                                    <p:anim calcmode="lin" valueType="num">
                                      <p:cBhvr>
                                        <p:cTn id="185"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86" fill="hold" nodeType="clickPar">
                      <p:stCondLst>
                        <p:cond delay="indefinite"/>
                      </p:stCondLst>
                      <p:childTnLst>
                        <p:par>
                          <p:cTn id="187" fill="hold" nodeType="withGroup">
                            <p:stCondLst>
                              <p:cond delay="0"/>
                            </p:stCondLst>
                            <p:childTnLst>
                              <p:par>
                                <p:cTn id="188" presetID="42" presetClass="entr" presetSubtype="0" fill="hold" grpId="0" nodeType="clickEffect">
                                  <p:stCondLst>
                                    <p:cond delay="0"/>
                                  </p:stCondLst>
                                  <p:childTnLst>
                                    <p:set>
                                      <p:cBhvr>
                                        <p:cTn id="189" dur="1" fill="hold">
                                          <p:stCondLst>
                                            <p:cond delay="0"/>
                                          </p:stCondLst>
                                        </p:cTn>
                                        <p:tgtEl>
                                          <p:spTgt spid="95"/>
                                        </p:tgtEl>
                                        <p:attrNameLst>
                                          <p:attrName>style.visibility</p:attrName>
                                        </p:attrNameLst>
                                      </p:cBhvr>
                                      <p:to>
                                        <p:strVal val="visible"/>
                                      </p:to>
                                    </p:set>
                                    <p:animEffect transition="in" filter="fade">
                                      <p:cBhvr>
                                        <p:cTn id="190" dur="1000"/>
                                        <p:tgtEl>
                                          <p:spTgt spid="95"/>
                                        </p:tgtEl>
                                      </p:cBhvr>
                                    </p:animEffect>
                                    <p:anim calcmode="lin" valueType="num">
                                      <p:cBhvr>
                                        <p:cTn id="191" dur="1000" fill="hold"/>
                                        <p:tgtEl>
                                          <p:spTgt spid="95"/>
                                        </p:tgtEl>
                                        <p:attrNameLst>
                                          <p:attrName>ppt_x</p:attrName>
                                        </p:attrNameLst>
                                      </p:cBhvr>
                                      <p:tavLst>
                                        <p:tav tm="0">
                                          <p:val>
                                            <p:strVal val="#ppt_x"/>
                                          </p:val>
                                        </p:tav>
                                        <p:tav tm="100000">
                                          <p:val>
                                            <p:strVal val="#ppt_x"/>
                                          </p:val>
                                        </p:tav>
                                      </p:tavLst>
                                    </p:anim>
                                    <p:anim calcmode="lin" valueType="num">
                                      <p:cBhvr>
                                        <p:cTn id="192"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93" fill="hold" nodeType="clickPar">
                      <p:stCondLst>
                        <p:cond delay="indefinite"/>
                      </p:stCondLst>
                      <p:childTnLst>
                        <p:par>
                          <p:cTn id="194" fill="hold" nodeType="withGroup">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110"/>
                                        </p:tgtEl>
                                        <p:attrNameLst>
                                          <p:attrName>style.visibility</p:attrName>
                                        </p:attrNameLst>
                                      </p:cBhvr>
                                      <p:to>
                                        <p:strVal val="visible"/>
                                      </p:to>
                                    </p:set>
                                    <p:animEffect transition="in" filter="fade">
                                      <p:cBhvr>
                                        <p:cTn id="197" dur="1000"/>
                                        <p:tgtEl>
                                          <p:spTgt spid="110"/>
                                        </p:tgtEl>
                                      </p:cBhvr>
                                    </p:animEffect>
                                    <p:anim calcmode="lin" valueType="num">
                                      <p:cBhvr>
                                        <p:cTn id="198" dur="1000" fill="hold"/>
                                        <p:tgtEl>
                                          <p:spTgt spid="110"/>
                                        </p:tgtEl>
                                        <p:attrNameLst>
                                          <p:attrName>ppt_x</p:attrName>
                                        </p:attrNameLst>
                                      </p:cBhvr>
                                      <p:tavLst>
                                        <p:tav tm="0">
                                          <p:val>
                                            <p:strVal val="#ppt_x"/>
                                          </p:val>
                                        </p:tav>
                                        <p:tav tm="100000">
                                          <p:val>
                                            <p:strVal val="#ppt_x"/>
                                          </p:val>
                                        </p:tav>
                                      </p:tavLst>
                                    </p:anim>
                                    <p:anim calcmode="lin" valueType="num">
                                      <p:cBhvr>
                                        <p:cTn id="19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200" fill="hold" nodeType="clickPar">
                      <p:stCondLst>
                        <p:cond delay="indefinite"/>
                      </p:stCondLst>
                      <p:childTnLst>
                        <p:par>
                          <p:cTn id="201" fill="hold" nodeType="withGroup">
                            <p:stCondLst>
                              <p:cond delay="0"/>
                            </p:stCondLst>
                            <p:childTnLst>
                              <p:par>
                                <p:cTn id="202" presetID="22" presetClass="entr" presetSubtype="4" fill="hold" nodeType="clickEffect">
                                  <p:stCondLst>
                                    <p:cond delay="0"/>
                                  </p:stCondLst>
                                  <p:childTnLst>
                                    <p:set>
                                      <p:cBhvr>
                                        <p:cTn id="203" dur="1" fill="hold">
                                          <p:stCondLst>
                                            <p:cond delay="0"/>
                                          </p:stCondLst>
                                        </p:cTn>
                                        <p:tgtEl>
                                          <p:spTgt spid="12"/>
                                        </p:tgtEl>
                                        <p:attrNameLst>
                                          <p:attrName>style.visibility</p:attrName>
                                        </p:attrNameLst>
                                      </p:cBhvr>
                                      <p:to>
                                        <p:strVal val="visible"/>
                                      </p:to>
                                    </p:set>
                                    <p:animEffect transition="in" filter="wipe(down)">
                                      <p:cBhvr>
                                        <p:cTn id="204" dur="500"/>
                                        <p:tgtEl>
                                          <p:spTgt spid="12"/>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6" presetClass="entr" presetSubtype="16" fill="hold" nodeType="clickEffect">
                                  <p:stCondLst>
                                    <p:cond delay="0"/>
                                  </p:stCondLst>
                                  <p:childTnLst>
                                    <p:set>
                                      <p:cBhvr>
                                        <p:cTn id="208" dur="1" fill="hold">
                                          <p:stCondLst>
                                            <p:cond delay="0"/>
                                          </p:stCondLst>
                                        </p:cTn>
                                        <p:tgtEl>
                                          <p:spTgt spid="13"/>
                                        </p:tgtEl>
                                        <p:attrNameLst>
                                          <p:attrName>style.visibility</p:attrName>
                                        </p:attrNameLst>
                                      </p:cBhvr>
                                      <p:to>
                                        <p:strVal val="visible"/>
                                      </p:to>
                                    </p:set>
                                    <p:animEffect transition="in" filter="circle(in)">
                                      <p:cBhvr>
                                        <p:cTn id="209" dur="2000"/>
                                        <p:tgtEl>
                                          <p:spTgt spid="13"/>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6" presetClass="entr" presetSubtype="16" fill="hold" grpId="0" nodeType="clickEffect">
                                  <p:stCondLst>
                                    <p:cond delay="0"/>
                                  </p:stCondLst>
                                  <p:childTnLst>
                                    <p:set>
                                      <p:cBhvr>
                                        <p:cTn id="213" dur="1" fill="hold">
                                          <p:stCondLst>
                                            <p:cond delay="0"/>
                                          </p:stCondLst>
                                        </p:cTn>
                                        <p:tgtEl>
                                          <p:spTgt spid="118"/>
                                        </p:tgtEl>
                                        <p:attrNameLst>
                                          <p:attrName>style.visibility</p:attrName>
                                        </p:attrNameLst>
                                      </p:cBhvr>
                                      <p:to>
                                        <p:strVal val="visible"/>
                                      </p:to>
                                    </p:set>
                                    <p:animEffect transition="in" filter="circle(in)">
                                      <p:cBhvr>
                                        <p:cTn id="214" dur="2000"/>
                                        <p:tgtEl>
                                          <p:spTgt spid="118"/>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6" presetClass="entr" presetSubtype="16" fill="hold" nodeType="clickEffect">
                                  <p:stCondLst>
                                    <p:cond delay="0"/>
                                  </p:stCondLst>
                                  <p:childTnLst>
                                    <p:set>
                                      <p:cBhvr>
                                        <p:cTn id="218" dur="1" fill="hold">
                                          <p:stCondLst>
                                            <p:cond delay="0"/>
                                          </p:stCondLst>
                                        </p:cTn>
                                        <p:tgtEl>
                                          <p:spTgt spid="16"/>
                                        </p:tgtEl>
                                        <p:attrNameLst>
                                          <p:attrName>style.visibility</p:attrName>
                                        </p:attrNameLst>
                                      </p:cBhvr>
                                      <p:to>
                                        <p:strVal val="visible"/>
                                      </p:to>
                                    </p:set>
                                    <p:animEffect transition="in" filter="circle(in)">
                                      <p:cBhvr>
                                        <p:cTn id="219" dur="2000"/>
                                        <p:tgtEl>
                                          <p:spTgt spid="16"/>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21" presetClass="entr" presetSubtype="1" fill="hold" nodeType="clickEffect">
                                  <p:stCondLst>
                                    <p:cond delay="0"/>
                                  </p:stCondLst>
                                  <p:childTnLst>
                                    <p:set>
                                      <p:cBhvr>
                                        <p:cTn id="223" dur="1" fill="hold">
                                          <p:stCondLst>
                                            <p:cond delay="0"/>
                                          </p:stCondLst>
                                        </p:cTn>
                                        <p:tgtEl>
                                          <p:spTgt spid="117"/>
                                        </p:tgtEl>
                                        <p:attrNameLst>
                                          <p:attrName>style.visibility</p:attrName>
                                        </p:attrNameLst>
                                      </p:cBhvr>
                                      <p:to>
                                        <p:strVal val="visible"/>
                                      </p:to>
                                    </p:set>
                                    <p:animEffect transition="in" filter="wheel(1)">
                                      <p:cBhvr>
                                        <p:cTn id="224" dur="2000"/>
                                        <p:tgtEl>
                                          <p:spTgt spid="11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26" presetClass="entr" presetSubtype="0" fill="hold" grpId="0" nodeType="clickEffect">
                                  <p:stCondLst>
                                    <p:cond delay="0"/>
                                  </p:stCondLst>
                                  <p:childTnLst>
                                    <p:set>
                                      <p:cBhvr>
                                        <p:cTn id="228" dur="1" fill="hold">
                                          <p:stCondLst>
                                            <p:cond delay="0"/>
                                          </p:stCondLst>
                                        </p:cTn>
                                        <p:tgtEl>
                                          <p:spTgt spid="119"/>
                                        </p:tgtEl>
                                        <p:attrNameLst>
                                          <p:attrName>style.visibility</p:attrName>
                                        </p:attrNameLst>
                                      </p:cBhvr>
                                      <p:to>
                                        <p:strVal val="visible"/>
                                      </p:to>
                                    </p:set>
                                    <p:animEffect transition="in" filter="wipe(down)">
                                      <p:cBhvr>
                                        <p:cTn id="229" dur="580">
                                          <p:stCondLst>
                                            <p:cond delay="0"/>
                                          </p:stCondLst>
                                        </p:cTn>
                                        <p:tgtEl>
                                          <p:spTgt spid="119"/>
                                        </p:tgtEl>
                                      </p:cBhvr>
                                    </p:animEffect>
                                    <p:anim calcmode="lin" valueType="num">
                                      <p:cBhvr>
                                        <p:cTn id="230" dur="1822" tmFilter="0,0; 0.14,0.36; 0.43,0.73; 0.71,0.91; 1.0,1.0">
                                          <p:stCondLst>
                                            <p:cond delay="0"/>
                                          </p:stCondLst>
                                        </p:cTn>
                                        <p:tgtEl>
                                          <p:spTgt spid="119"/>
                                        </p:tgtEl>
                                        <p:attrNameLst>
                                          <p:attrName>ppt_x</p:attrName>
                                        </p:attrNameLst>
                                      </p:cBhvr>
                                      <p:tavLst>
                                        <p:tav tm="0">
                                          <p:val>
                                            <p:strVal val="#ppt_x-0.25"/>
                                          </p:val>
                                        </p:tav>
                                        <p:tav tm="100000">
                                          <p:val>
                                            <p:strVal val="#ppt_x"/>
                                          </p:val>
                                        </p:tav>
                                      </p:tavLst>
                                    </p:anim>
                                    <p:anim calcmode="lin" valueType="num">
                                      <p:cBhvr>
                                        <p:cTn id="231" dur="664" tmFilter="0.0,0.0; 0.25,0.07; 0.50,0.2; 0.75,0.467; 1.0,1.0">
                                          <p:stCondLst>
                                            <p:cond delay="0"/>
                                          </p:stCondLst>
                                        </p:cTn>
                                        <p:tgtEl>
                                          <p:spTgt spid="119"/>
                                        </p:tgtEl>
                                        <p:attrNameLst>
                                          <p:attrName>ppt_y</p:attrName>
                                        </p:attrNameLst>
                                      </p:cBhvr>
                                      <p:tavLst>
                                        <p:tav tm="0" fmla="#ppt_y-sin(pi*$)/3">
                                          <p:val>
                                            <p:fltVal val="0.5"/>
                                          </p:val>
                                        </p:tav>
                                        <p:tav tm="100000">
                                          <p:val>
                                            <p:fltVal val="1"/>
                                          </p:val>
                                        </p:tav>
                                      </p:tavLst>
                                    </p:anim>
                                    <p:anim calcmode="lin" valueType="num">
                                      <p:cBhvr>
                                        <p:cTn id="232" dur="664" tmFilter="0, 0; 0.125,0.2665; 0.25,0.4; 0.375,0.465; 0.5,0.5;  0.625,0.535; 0.75,0.6; 0.875,0.7335; 1,1">
                                          <p:stCondLst>
                                            <p:cond delay="664"/>
                                          </p:stCondLst>
                                        </p:cTn>
                                        <p:tgtEl>
                                          <p:spTgt spid="119"/>
                                        </p:tgtEl>
                                        <p:attrNameLst>
                                          <p:attrName>ppt_y</p:attrName>
                                        </p:attrNameLst>
                                      </p:cBhvr>
                                      <p:tavLst>
                                        <p:tav tm="0" fmla="#ppt_y-sin(pi*$)/9">
                                          <p:val>
                                            <p:fltVal val="0"/>
                                          </p:val>
                                        </p:tav>
                                        <p:tav tm="100000">
                                          <p:val>
                                            <p:fltVal val="1"/>
                                          </p:val>
                                        </p:tav>
                                      </p:tavLst>
                                    </p:anim>
                                    <p:anim calcmode="lin" valueType="num">
                                      <p:cBhvr>
                                        <p:cTn id="233" dur="332" tmFilter="0, 0; 0.125,0.2665; 0.25,0.4; 0.375,0.465; 0.5,0.5;  0.625,0.535; 0.75,0.6; 0.875,0.7335; 1,1">
                                          <p:stCondLst>
                                            <p:cond delay="1324"/>
                                          </p:stCondLst>
                                        </p:cTn>
                                        <p:tgtEl>
                                          <p:spTgt spid="119"/>
                                        </p:tgtEl>
                                        <p:attrNameLst>
                                          <p:attrName>ppt_y</p:attrName>
                                        </p:attrNameLst>
                                      </p:cBhvr>
                                      <p:tavLst>
                                        <p:tav tm="0" fmla="#ppt_y-sin(pi*$)/27">
                                          <p:val>
                                            <p:fltVal val="0"/>
                                          </p:val>
                                        </p:tav>
                                        <p:tav tm="100000">
                                          <p:val>
                                            <p:fltVal val="1"/>
                                          </p:val>
                                        </p:tav>
                                      </p:tavLst>
                                    </p:anim>
                                    <p:anim calcmode="lin" valueType="num">
                                      <p:cBhvr>
                                        <p:cTn id="234" dur="164" tmFilter="0, 0; 0.125,0.2665; 0.25,0.4; 0.375,0.465; 0.5,0.5;  0.625,0.535; 0.75,0.6; 0.875,0.7335; 1,1">
                                          <p:stCondLst>
                                            <p:cond delay="1656"/>
                                          </p:stCondLst>
                                        </p:cTn>
                                        <p:tgtEl>
                                          <p:spTgt spid="119"/>
                                        </p:tgtEl>
                                        <p:attrNameLst>
                                          <p:attrName>ppt_y</p:attrName>
                                        </p:attrNameLst>
                                      </p:cBhvr>
                                      <p:tavLst>
                                        <p:tav tm="0" fmla="#ppt_y-sin(pi*$)/81">
                                          <p:val>
                                            <p:fltVal val="0"/>
                                          </p:val>
                                        </p:tav>
                                        <p:tav tm="100000">
                                          <p:val>
                                            <p:fltVal val="1"/>
                                          </p:val>
                                        </p:tav>
                                      </p:tavLst>
                                    </p:anim>
                                    <p:animScale>
                                      <p:cBhvr>
                                        <p:cTn id="235" dur="26">
                                          <p:stCondLst>
                                            <p:cond delay="650"/>
                                          </p:stCondLst>
                                        </p:cTn>
                                        <p:tgtEl>
                                          <p:spTgt spid="119"/>
                                        </p:tgtEl>
                                      </p:cBhvr>
                                      <p:to x="100000" y="60000"/>
                                    </p:animScale>
                                    <p:animScale>
                                      <p:cBhvr>
                                        <p:cTn id="236" dur="166" decel="50000">
                                          <p:stCondLst>
                                            <p:cond delay="676"/>
                                          </p:stCondLst>
                                        </p:cTn>
                                        <p:tgtEl>
                                          <p:spTgt spid="119"/>
                                        </p:tgtEl>
                                      </p:cBhvr>
                                      <p:to x="100000" y="100000"/>
                                    </p:animScale>
                                    <p:animScale>
                                      <p:cBhvr>
                                        <p:cTn id="237" dur="26">
                                          <p:stCondLst>
                                            <p:cond delay="1312"/>
                                          </p:stCondLst>
                                        </p:cTn>
                                        <p:tgtEl>
                                          <p:spTgt spid="119"/>
                                        </p:tgtEl>
                                      </p:cBhvr>
                                      <p:to x="100000" y="80000"/>
                                    </p:animScale>
                                    <p:animScale>
                                      <p:cBhvr>
                                        <p:cTn id="238" dur="166" decel="50000">
                                          <p:stCondLst>
                                            <p:cond delay="1338"/>
                                          </p:stCondLst>
                                        </p:cTn>
                                        <p:tgtEl>
                                          <p:spTgt spid="119"/>
                                        </p:tgtEl>
                                      </p:cBhvr>
                                      <p:to x="100000" y="100000"/>
                                    </p:animScale>
                                    <p:animScale>
                                      <p:cBhvr>
                                        <p:cTn id="239" dur="26">
                                          <p:stCondLst>
                                            <p:cond delay="1642"/>
                                          </p:stCondLst>
                                        </p:cTn>
                                        <p:tgtEl>
                                          <p:spTgt spid="119"/>
                                        </p:tgtEl>
                                      </p:cBhvr>
                                      <p:to x="100000" y="90000"/>
                                    </p:animScale>
                                    <p:animScale>
                                      <p:cBhvr>
                                        <p:cTn id="240" dur="166" decel="50000">
                                          <p:stCondLst>
                                            <p:cond delay="1668"/>
                                          </p:stCondLst>
                                        </p:cTn>
                                        <p:tgtEl>
                                          <p:spTgt spid="119"/>
                                        </p:tgtEl>
                                      </p:cBhvr>
                                      <p:to x="100000" y="100000"/>
                                    </p:animScale>
                                    <p:animScale>
                                      <p:cBhvr>
                                        <p:cTn id="241" dur="26">
                                          <p:stCondLst>
                                            <p:cond delay="1808"/>
                                          </p:stCondLst>
                                        </p:cTn>
                                        <p:tgtEl>
                                          <p:spTgt spid="119"/>
                                        </p:tgtEl>
                                      </p:cBhvr>
                                      <p:to x="100000" y="95000"/>
                                    </p:animScale>
                                    <p:animScale>
                                      <p:cBhvr>
                                        <p:cTn id="242" dur="166" decel="50000">
                                          <p:stCondLst>
                                            <p:cond delay="1834"/>
                                          </p:stCondLst>
                                        </p:cTn>
                                        <p:tgtEl>
                                          <p:spTgt spid="119"/>
                                        </p:tgtEl>
                                      </p:cBhvr>
                                      <p:to x="100000" y="100000"/>
                                    </p:animScale>
                                  </p:childTnLst>
                                </p:cTn>
                              </p:par>
                            </p:childTnLst>
                          </p:cTn>
                        </p:par>
                      </p:childTnLst>
                    </p:cTn>
                  </p:par>
                  <p:par>
                    <p:cTn id="243" fill="hold" nodeType="clickPar">
                      <p:stCondLst>
                        <p:cond delay="indefinite"/>
                      </p:stCondLst>
                      <p:childTnLst>
                        <p:par>
                          <p:cTn id="244" fill="hold" nodeType="withGroup">
                            <p:stCondLst>
                              <p:cond delay="0"/>
                            </p:stCondLst>
                            <p:childTnLst>
                              <p:par>
                                <p:cTn id="245" presetID="42" presetClass="entr" presetSubtype="0" fill="hold" grpId="0" nodeType="clickEffect">
                                  <p:stCondLst>
                                    <p:cond delay="0"/>
                                  </p:stCondLst>
                                  <p:childTnLst>
                                    <p:set>
                                      <p:cBhvr>
                                        <p:cTn id="246" dur="1" fill="hold">
                                          <p:stCondLst>
                                            <p:cond delay="0"/>
                                          </p:stCondLst>
                                        </p:cTn>
                                        <p:tgtEl>
                                          <p:spTgt spid="102"/>
                                        </p:tgtEl>
                                        <p:attrNameLst>
                                          <p:attrName>style.visibility</p:attrName>
                                        </p:attrNameLst>
                                      </p:cBhvr>
                                      <p:to>
                                        <p:strVal val="visible"/>
                                      </p:to>
                                    </p:set>
                                    <p:animEffect transition="in" filter="fade">
                                      <p:cBhvr>
                                        <p:cTn id="247" dur="1000"/>
                                        <p:tgtEl>
                                          <p:spTgt spid="102"/>
                                        </p:tgtEl>
                                      </p:cBhvr>
                                    </p:animEffect>
                                    <p:anim calcmode="lin" valueType="num">
                                      <p:cBhvr>
                                        <p:cTn id="248" dur="1000" fill="hold"/>
                                        <p:tgtEl>
                                          <p:spTgt spid="102"/>
                                        </p:tgtEl>
                                        <p:attrNameLst>
                                          <p:attrName>ppt_x</p:attrName>
                                        </p:attrNameLst>
                                      </p:cBhvr>
                                      <p:tavLst>
                                        <p:tav tm="0">
                                          <p:val>
                                            <p:strVal val="#ppt_x"/>
                                          </p:val>
                                        </p:tav>
                                        <p:tav tm="100000">
                                          <p:val>
                                            <p:strVal val="#ppt_x"/>
                                          </p:val>
                                        </p:tav>
                                      </p:tavLst>
                                    </p:anim>
                                    <p:anim calcmode="lin" valueType="num">
                                      <p:cBhvr>
                                        <p:cTn id="24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1" grpId="0" animBg="1"/>
      <p:bldP spid="59" grpId="0" animBg="1"/>
      <p:bldP spid="88" grpId="0" animBg="1"/>
      <p:bldP spid="74" grpId="0" animBg="1"/>
      <p:bldP spid="93" grpId="0"/>
      <p:bldP spid="94" grpId="0"/>
      <p:bldP spid="95" grpId="0"/>
      <p:bldP spid="110" grpId="0"/>
      <p:bldP spid="118" grpId="0"/>
      <p:bldP spid="119" grpId="0"/>
      <p:bldP spid="120" grpId="0"/>
      <p:bldP spid="122" grpId="0" animBg="1"/>
      <p:bldP spid="123" grpId="0" animBg="1"/>
      <p:bldP spid="124" grpId="0" animBg="1"/>
      <p:bldP spid="125" grpId="0" animBg="1"/>
      <p:bldP spid="108" grpId="0" animBg="1"/>
      <p:bldP spid="109" grpId="0" animBg="1"/>
      <p:bldP spid="111" grpId="0" animBg="1"/>
      <p:bldP spid="113" grpId="0" animBg="1"/>
      <p:bldP spid="116" grpId="0" animBg="1"/>
      <p:bldP spid="102"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8">
            <a:extLst>
              <a:ext uri="{FF2B5EF4-FFF2-40B4-BE49-F238E27FC236}">
                <a16:creationId xmlns:a16="http://schemas.microsoft.com/office/drawing/2014/main" id="{F2815A0B-9693-4ABA-821C-C63E9AF39AFC}"/>
              </a:ext>
            </a:extLst>
          </p:cNvPr>
          <p:cNvGrpSpPr>
            <a:grpSpLocks/>
          </p:cNvGrpSpPr>
          <p:nvPr/>
        </p:nvGrpSpPr>
        <p:grpSpPr bwMode="auto">
          <a:xfrm>
            <a:off x="2079625" y="4251325"/>
            <a:ext cx="1335088" cy="1765300"/>
            <a:chOff x="4625082" y="1095250"/>
            <a:chExt cx="1552178" cy="2098801"/>
          </a:xfrm>
        </p:grpSpPr>
        <p:sp>
          <p:nvSpPr>
            <p:cNvPr id="30" name="Rectangle 29">
              <a:extLst>
                <a:ext uri="{FF2B5EF4-FFF2-40B4-BE49-F238E27FC236}">
                  <a16:creationId xmlns:a16="http://schemas.microsoft.com/office/drawing/2014/main" id="{81379D4B-EECA-41A8-961D-C62334CE5DD8}"/>
                </a:ext>
              </a:extLst>
            </p:cNvPr>
            <p:cNvSpPr/>
            <p:nvPr/>
          </p:nvSpPr>
          <p:spPr>
            <a:xfrm>
              <a:off x="4625082" y="1321739"/>
              <a:ext cx="1552178" cy="18723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37" name="TextBox 45">
              <a:extLst>
                <a:ext uri="{FF2B5EF4-FFF2-40B4-BE49-F238E27FC236}">
                  <a16:creationId xmlns:a16="http://schemas.microsoft.com/office/drawing/2014/main" id="{903B5046-93FF-4CBA-B2DA-85949F5F2777}"/>
                </a:ext>
              </a:extLst>
            </p:cNvPr>
            <p:cNvSpPr txBox="1">
              <a:spLocks noChangeArrowheads="1"/>
            </p:cNvSpPr>
            <p:nvPr/>
          </p:nvSpPr>
          <p:spPr bwMode="auto">
            <a:xfrm>
              <a:off x="4625082" y="1095250"/>
              <a:ext cx="929595"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Inside Warp</a:t>
              </a:r>
              <a:endParaRPr lang="en-US" altLang="en-US" sz="900">
                <a:solidFill>
                  <a:srgbClr val="FF0000"/>
                </a:solidFill>
              </a:endParaRPr>
            </a:p>
          </p:txBody>
        </p:sp>
      </p:grpSp>
      <p:grpSp>
        <p:nvGrpSpPr>
          <p:cNvPr id="6147" name="Group 25">
            <a:extLst>
              <a:ext uri="{FF2B5EF4-FFF2-40B4-BE49-F238E27FC236}">
                <a16:creationId xmlns:a16="http://schemas.microsoft.com/office/drawing/2014/main" id="{D9646FBF-60B4-46F5-B75C-DAC093B3A3C0}"/>
              </a:ext>
            </a:extLst>
          </p:cNvPr>
          <p:cNvGrpSpPr>
            <a:grpSpLocks/>
          </p:cNvGrpSpPr>
          <p:nvPr/>
        </p:nvGrpSpPr>
        <p:grpSpPr bwMode="auto">
          <a:xfrm>
            <a:off x="4678363" y="5797550"/>
            <a:ext cx="1357312" cy="727075"/>
            <a:chOff x="4625082" y="1322389"/>
            <a:chExt cx="1552178" cy="2115927"/>
          </a:xfrm>
        </p:grpSpPr>
        <p:sp>
          <p:nvSpPr>
            <p:cNvPr id="27" name="Rectangle 26">
              <a:extLst>
                <a:ext uri="{FF2B5EF4-FFF2-40B4-BE49-F238E27FC236}">
                  <a16:creationId xmlns:a16="http://schemas.microsoft.com/office/drawing/2014/main" id="{06F391C9-8BD5-4940-9359-8A240B13BC96}"/>
                </a:ext>
              </a:extLst>
            </p:cNvPr>
            <p:cNvSpPr/>
            <p:nvPr/>
          </p:nvSpPr>
          <p:spPr>
            <a:xfrm>
              <a:off x="4625082" y="1322389"/>
              <a:ext cx="1552178" cy="18710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35" name="TextBox 45">
              <a:extLst>
                <a:ext uri="{FF2B5EF4-FFF2-40B4-BE49-F238E27FC236}">
                  <a16:creationId xmlns:a16="http://schemas.microsoft.com/office/drawing/2014/main" id="{1D43BA0D-1BD0-40E1-9736-E80847FA27C4}"/>
                </a:ext>
              </a:extLst>
            </p:cNvPr>
            <p:cNvSpPr txBox="1">
              <a:spLocks noChangeArrowheads="1"/>
            </p:cNvSpPr>
            <p:nvPr/>
          </p:nvSpPr>
          <p:spPr bwMode="auto">
            <a:xfrm>
              <a:off x="4625082" y="3194051"/>
              <a:ext cx="742511" cy="24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TOR Block</a:t>
              </a:r>
              <a:endParaRPr lang="en-US" altLang="en-US" sz="900">
                <a:solidFill>
                  <a:srgbClr val="FF0000"/>
                </a:solidFill>
              </a:endParaRPr>
            </a:p>
          </p:txBody>
        </p:sp>
      </p:grpSp>
      <p:grpSp>
        <p:nvGrpSpPr>
          <p:cNvPr id="6148" name="Group 22">
            <a:extLst>
              <a:ext uri="{FF2B5EF4-FFF2-40B4-BE49-F238E27FC236}">
                <a16:creationId xmlns:a16="http://schemas.microsoft.com/office/drawing/2014/main" id="{22A9C66B-C3FC-4A3C-98DC-58B4AF0D5C9D}"/>
              </a:ext>
            </a:extLst>
          </p:cNvPr>
          <p:cNvGrpSpPr>
            <a:grpSpLocks/>
          </p:cNvGrpSpPr>
          <p:nvPr/>
        </p:nvGrpSpPr>
        <p:grpSpPr bwMode="auto">
          <a:xfrm>
            <a:off x="3486150" y="4254500"/>
            <a:ext cx="873125" cy="1768475"/>
            <a:chOff x="4625082" y="1095250"/>
            <a:chExt cx="1552178" cy="2098801"/>
          </a:xfrm>
        </p:grpSpPr>
        <p:sp>
          <p:nvSpPr>
            <p:cNvPr id="24" name="Rectangle 23">
              <a:extLst>
                <a:ext uri="{FF2B5EF4-FFF2-40B4-BE49-F238E27FC236}">
                  <a16:creationId xmlns:a16="http://schemas.microsoft.com/office/drawing/2014/main" id="{8162DE24-A7BD-471B-86DD-C23500F9C777}"/>
                </a:ext>
              </a:extLst>
            </p:cNvPr>
            <p:cNvSpPr/>
            <p:nvPr/>
          </p:nvSpPr>
          <p:spPr>
            <a:xfrm>
              <a:off x="4625082" y="1323217"/>
              <a:ext cx="1552178" cy="18708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33" name="TextBox 45">
              <a:extLst>
                <a:ext uri="{FF2B5EF4-FFF2-40B4-BE49-F238E27FC236}">
                  <a16:creationId xmlns:a16="http://schemas.microsoft.com/office/drawing/2014/main" id="{EAD2662B-F1B8-4BFB-83E8-D41958293422}"/>
                </a:ext>
              </a:extLst>
            </p:cNvPr>
            <p:cNvSpPr txBox="1">
              <a:spLocks noChangeArrowheads="1"/>
            </p:cNvSpPr>
            <p:nvPr/>
          </p:nvSpPr>
          <p:spPr bwMode="auto">
            <a:xfrm>
              <a:off x="4625082" y="1095250"/>
              <a:ext cx="742511"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DPD Block</a:t>
              </a:r>
              <a:endParaRPr lang="en-US" altLang="en-US" sz="900">
                <a:solidFill>
                  <a:srgbClr val="FF0000"/>
                </a:solidFill>
              </a:endParaRPr>
            </a:p>
          </p:txBody>
        </p:sp>
      </p:grpSp>
      <p:grpSp>
        <p:nvGrpSpPr>
          <p:cNvPr id="6149" name="Group 19">
            <a:extLst>
              <a:ext uri="{FF2B5EF4-FFF2-40B4-BE49-F238E27FC236}">
                <a16:creationId xmlns:a16="http://schemas.microsoft.com/office/drawing/2014/main" id="{F9033156-726C-464C-A4B9-D8A1F51E8A24}"/>
              </a:ext>
            </a:extLst>
          </p:cNvPr>
          <p:cNvGrpSpPr>
            <a:grpSpLocks/>
          </p:cNvGrpSpPr>
          <p:nvPr/>
        </p:nvGrpSpPr>
        <p:grpSpPr bwMode="auto">
          <a:xfrm>
            <a:off x="4813300" y="3957638"/>
            <a:ext cx="1274763" cy="1774825"/>
            <a:chOff x="4689530" y="-1581287"/>
            <a:chExt cx="1552178" cy="2091260"/>
          </a:xfrm>
        </p:grpSpPr>
        <p:sp>
          <p:nvSpPr>
            <p:cNvPr id="21" name="Rectangle 20">
              <a:extLst>
                <a:ext uri="{FF2B5EF4-FFF2-40B4-BE49-F238E27FC236}">
                  <a16:creationId xmlns:a16="http://schemas.microsoft.com/office/drawing/2014/main" id="{68BBC214-008C-4110-9587-05C76D7E4FFC}"/>
                </a:ext>
              </a:extLst>
            </p:cNvPr>
            <p:cNvSpPr/>
            <p:nvPr/>
          </p:nvSpPr>
          <p:spPr>
            <a:xfrm>
              <a:off x="4689530" y="-1362435"/>
              <a:ext cx="1552178" cy="187240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31" name="TextBox 45">
              <a:extLst>
                <a:ext uri="{FF2B5EF4-FFF2-40B4-BE49-F238E27FC236}">
                  <a16:creationId xmlns:a16="http://schemas.microsoft.com/office/drawing/2014/main" id="{8CAC647A-8D13-42D5-ADE5-8FC29AF45949}"/>
                </a:ext>
              </a:extLst>
            </p:cNvPr>
            <p:cNvSpPr txBox="1">
              <a:spLocks noChangeArrowheads="1"/>
            </p:cNvSpPr>
            <p:nvPr/>
          </p:nvSpPr>
          <p:spPr bwMode="auto">
            <a:xfrm>
              <a:off x="4689530" y="-1581287"/>
              <a:ext cx="652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PA Block</a:t>
              </a:r>
              <a:endParaRPr lang="en-US" altLang="en-US" sz="900">
                <a:solidFill>
                  <a:srgbClr val="FF0000"/>
                </a:solidFill>
              </a:endParaRPr>
            </a:p>
          </p:txBody>
        </p:sp>
      </p:grpSp>
      <p:sp>
        <p:nvSpPr>
          <p:cNvPr id="6150" name="Rectangle 4">
            <a:extLst>
              <a:ext uri="{FF2B5EF4-FFF2-40B4-BE49-F238E27FC236}">
                <a16:creationId xmlns:a16="http://schemas.microsoft.com/office/drawing/2014/main" id="{F96E4DC0-F143-4845-8205-F84EF0A12757}"/>
              </a:ext>
            </a:extLst>
          </p:cNvPr>
          <p:cNvSpPr>
            <a:spLocks noGrp="1" noChangeArrowheads="1"/>
          </p:cNvSpPr>
          <p:nvPr>
            <p:ph type="title"/>
          </p:nvPr>
        </p:nvSpPr>
        <p:spPr>
          <a:xfrm>
            <a:off x="179388" y="274638"/>
            <a:ext cx="8785225" cy="490537"/>
          </a:xfrm>
        </p:spPr>
        <p:txBody>
          <a:bodyPr/>
          <a:lstStyle/>
          <a:p>
            <a:pPr eaLnBrk="1" hangingPunct="1"/>
            <a:r>
              <a:rPr lang="en-GB" altLang="en-US" sz="1800"/>
              <a:t>Part 1 Radio Function View: What is SPLC (Seamless Power Level Change) </a:t>
            </a:r>
            <a:endParaRPr lang="en-US" altLang="en-US" sz="1800"/>
          </a:p>
        </p:txBody>
      </p:sp>
      <p:sp>
        <p:nvSpPr>
          <p:cNvPr id="6151" name="Rectangle 2">
            <a:extLst>
              <a:ext uri="{FF2B5EF4-FFF2-40B4-BE49-F238E27FC236}">
                <a16:creationId xmlns:a16="http://schemas.microsoft.com/office/drawing/2014/main" id="{4175BEBE-43A9-40C5-AFA9-E4FCC193F3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6152" name="Rectangle 4">
            <a:extLst>
              <a:ext uri="{FF2B5EF4-FFF2-40B4-BE49-F238E27FC236}">
                <a16:creationId xmlns:a16="http://schemas.microsoft.com/office/drawing/2014/main" id="{0EF877E7-F45E-4133-9975-36BA6FDDF81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6153" name="Object 5">
            <a:extLst>
              <a:ext uri="{FF2B5EF4-FFF2-40B4-BE49-F238E27FC236}">
                <a16:creationId xmlns:a16="http://schemas.microsoft.com/office/drawing/2014/main" id="{16876097-DFAE-44F3-8DCC-2BEA033A3E5D}"/>
              </a:ext>
            </a:extLst>
          </p:cNvPr>
          <p:cNvGraphicFramePr>
            <a:graphicFrameLocks noChangeAspect="1"/>
          </p:cNvGraphicFramePr>
          <p:nvPr/>
        </p:nvGraphicFramePr>
        <p:xfrm>
          <a:off x="-166688" y="3327400"/>
          <a:ext cx="6861176" cy="3482975"/>
        </p:xfrm>
        <a:graphic>
          <a:graphicData uri="http://schemas.openxmlformats.org/presentationml/2006/ole">
            <mc:AlternateContent xmlns:mc="http://schemas.openxmlformats.org/markup-compatibility/2006">
              <mc:Choice xmlns:v="urn:schemas-microsoft-com:vml" Requires="v">
                <p:oleObj spid="_x0000_s474115" name="Visio" r:id="rId4" imgW="11968834" imgH="6074383" progId="Visio.Drawing.11">
                  <p:embed/>
                </p:oleObj>
              </mc:Choice>
              <mc:Fallback>
                <p:oleObj name="Visio" r:id="rId4" imgW="11968834" imgH="6074383" progId="Visio.Drawing.11">
                  <p:embed/>
                  <p:pic>
                    <p:nvPicPr>
                      <p:cNvPr id="6153" name="Object 5">
                        <a:extLst>
                          <a:ext uri="{FF2B5EF4-FFF2-40B4-BE49-F238E27FC236}">
                            <a16:creationId xmlns:a16="http://schemas.microsoft.com/office/drawing/2014/main" id="{16876097-DFAE-44F3-8DCC-2BEA033A3E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8" y="3327400"/>
                        <a:ext cx="6861176"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Connector 9">
            <a:extLst>
              <a:ext uri="{FF2B5EF4-FFF2-40B4-BE49-F238E27FC236}">
                <a16:creationId xmlns:a16="http://schemas.microsoft.com/office/drawing/2014/main" id="{7E074D62-BB10-4FE2-AC3E-C5FB76F6768F}"/>
              </a:ext>
            </a:extLst>
          </p:cNvPr>
          <p:cNvCxnSpPr/>
          <p:nvPr/>
        </p:nvCxnSpPr>
        <p:spPr>
          <a:xfrm>
            <a:off x="4140200" y="2960688"/>
            <a:ext cx="0" cy="3444875"/>
          </a:xfrm>
          <a:prstGeom prst="line">
            <a:avLst/>
          </a:prstGeom>
          <a:ln w="2540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6155" name="TextBox 45">
            <a:extLst>
              <a:ext uri="{FF2B5EF4-FFF2-40B4-BE49-F238E27FC236}">
                <a16:creationId xmlns:a16="http://schemas.microsoft.com/office/drawing/2014/main" id="{75C84A58-777E-423E-8498-24B140C6A002}"/>
              </a:ext>
            </a:extLst>
          </p:cNvPr>
          <p:cNvSpPr txBox="1">
            <a:spLocks noChangeArrowheads="1"/>
          </p:cNvSpPr>
          <p:nvPr/>
        </p:nvSpPr>
        <p:spPr bwMode="auto">
          <a:xfrm>
            <a:off x="1884363" y="2960688"/>
            <a:ext cx="1684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Digital Domain</a:t>
            </a:r>
            <a:endParaRPr lang="en-US" altLang="en-US">
              <a:solidFill>
                <a:srgbClr val="00B050"/>
              </a:solidFill>
            </a:endParaRPr>
          </a:p>
        </p:txBody>
      </p:sp>
      <p:sp>
        <p:nvSpPr>
          <p:cNvPr id="6156" name="TextBox 45">
            <a:extLst>
              <a:ext uri="{FF2B5EF4-FFF2-40B4-BE49-F238E27FC236}">
                <a16:creationId xmlns:a16="http://schemas.microsoft.com/office/drawing/2014/main" id="{C9E92E21-2AD1-44A6-A5C8-87122B9D5E93}"/>
              </a:ext>
            </a:extLst>
          </p:cNvPr>
          <p:cNvSpPr txBox="1">
            <a:spLocks noChangeArrowheads="1"/>
          </p:cNvSpPr>
          <p:nvPr/>
        </p:nvSpPr>
        <p:spPr bwMode="auto">
          <a:xfrm>
            <a:off x="4518025" y="29591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Analog Domain</a:t>
            </a:r>
            <a:endParaRPr lang="en-US" altLang="en-US">
              <a:solidFill>
                <a:srgbClr val="00B050"/>
              </a:solidFill>
            </a:endParaRPr>
          </a:p>
        </p:txBody>
      </p:sp>
      <p:grpSp>
        <p:nvGrpSpPr>
          <p:cNvPr id="6157" name="Group 30">
            <a:extLst>
              <a:ext uri="{FF2B5EF4-FFF2-40B4-BE49-F238E27FC236}">
                <a16:creationId xmlns:a16="http://schemas.microsoft.com/office/drawing/2014/main" id="{C9EB9136-1E2A-4DC3-A62B-EE1DD37D9249}"/>
              </a:ext>
            </a:extLst>
          </p:cNvPr>
          <p:cNvGrpSpPr>
            <a:grpSpLocks/>
          </p:cNvGrpSpPr>
          <p:nvPr/>
        </p:nvGrpSpPr>
        <p:grpSpPr bwMode="auto">
          <a:xfrm>
            <a:off x="7624763" y="625475"/>
            <a:ext cx="246062" cy="4895850"/>
            <a:chOff x="5883755" y="1095250"/>
            <a:chExt cx="421910" cy="6277171"/>
          </a:xfrm>
        </p:grpSpPr>
        <p:sp>
          <p:nvSpPr>
            <p:cNvPr id="32" name="Rectangle 31">
              <a:extLst>
                <a:ext uri="{FF2B5EF4-FFF2-40B4-BE49-F238E27FC236}">
                  <a16:creationId xmlns:a16="http://schemas.microsoft.com/office/drawing/2014/main" id="{D3DEFC84-A959-4B77-8B50-44360F05FE7B}"/>
                </a:ext>
              </a:extLst>
            </p:cNvPr>
            <p:cNvSpPr/>
            <p:nvPr/>
          </p:nvSpPr>
          <p:spPr>
            <a:xfrm>
              <a:off x="6011688" y="1323215"/>
              <a:ext cx="198707" cy="604920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29" name="TextBox 45">
              <a:extLst>
                <a:ext uri="{FF2B5EF4-FFF2-40B4-BE49-F238E27FC236}">
                  <a16:creationId xmlns:a16="http://schemas.microsoft.com/office/drawing/2014/main" id="{84758CCD-8628-4604-95AC-BED7EEA3CEE3}"/>
                </a:ext>
              </a:extLst>
            </p:cNvPr>
            <p:cNvSpPr txBox="1">
              <a:spLocks noChangeArrowheads="1"/>
            </p:cNvSpPr>
            <p:nvPr/>
          </p:nvSpPr>
          <p:spPr bwMode="auto">
            <a:xfrm>
              <a:off x="5883755" y="1095250"/>
              <a:ext cx="4219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20W</a:t>
              </a:r>
              <a:endParaRPr lang="en-US" altLang="en-US" sz="900">
                <a:solidFill>
                  <a:srgbClr val="000000"/>
                </a:solidFill>
              </a:endParaRPr>
            </a:p>
          </p:txBody>
        </p:sp>
      </p:grpSp>
      <p:cxnSp>
        <p:nvCxnSpPr>
          <p:cNvPr id="40" name="Straight Arrow Connector 39">
            <a:extLst>
              <a:ext uri="{FF2B5EF4-FFF2-40B4-BE49-F238E27FC236}">
                <a16:creationId xmlns:a16="http://schemas.microsoft.com/office/drawing/2014/main" id="{3B8C0B0A-4ED5-4C08-AC4A-6863487111FB}"/>
              </a:ext>
            </a:extLst>
          </p:cNvPr>
          <p:cNvCxnSpPr/>
          <p:nvPr/>
        </p:nvCxnSpPr>
        <p:spPr bwMode="auto">
          <a:xfrm>
            <a:off x="7585075" y="2536825"/>
            <a:ext cx="1235075"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1D7176-3A5A-49E4-BF63-A6E6EC1ECDEC}"/>
              </a:ext>
            </a:extLst>
          </p:cNvPr>
          <p:cNvCxnSpPr/>
          <p:nvPr/>
        </p:nvCxnSpPr>
        <p:spPr bwMode="auto">
          <a:xfrm flipV="1">
            <a:off x="7658100" y="2030413"/>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99137CE-0C98-4627-B4E3-A7A416D0804A}"/>
              </a:ext>
            </a:extLst>
          </p:cNvPr>
          <p:cNvSpPr/>
          <p:nvPr/>
        </p:nvSpPr>
        <p:spPr bwMode="auto">
          <a:xfrm>
            <a:off x="7702550" y="2389188"/>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161" name="TextBox 45">
            <a:extLst>
              <a:ext uri="{FF2B5EF4-FFF2-40B4-BE49-F238E27FC236}">
                <a16:creationId xmlns:a16="http://schemas.microsoft.com/office/drawing/2014/main" id="{3A33EBFF-8BD1-4A8A-8240-410F19CCE011}"/>
              </a:ext>
            </a:extLst>
          </p:cNvPr>
          <p:cNvSpPr txBox="1">
            <a:spLocks noChangeArrowheads="1"/>
          </p:cNvSpPr>
          <p:nvPr/>
        </p:nvSpPr>
        <p:spPr bwMode="auto">
          <a:xfrm>
            <a:off x="6924675" y="969963"/>
            <a:ext cx="692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TxStepAtt</a:t>
            </a:r>
          </a:p>
          <a:p>
            <a:pPr eaLnBrk="1" hangingPunct="1"/>
            <a:r>
              <a:rPr lang="sv-SE" altLang="en-US" sz="900">
                <a:solidFill>
                  <a:srgbClr val="000000"/>
                </a:solidFill>
              </a:rPr>
              <a:t>(Gain)</a:t>
            </a:r>
            <a:endParaRPr lang="en-US" altLang="en-US" sz="900">
              <a:solidFill>
                <a:srgbClr val="000000"/>
              </a:solidFill>
            </a:endParaRPr>
          </a:p>
        </p:txBody>
      </p:sp>
      <p:sp>
        <p:nvSpPr>
          <p:cNvPr id="6162" name="TextBox 45">
            <a:extLst>
              <a:ext uri="{FF2B5EF4-FFF2-40B4-BE49-F238E27FC236}">
                <a16:creationId xmlns:a16="http://schemas.microsoft.com/office/drawing/2014/main" id="{DD6C2313-74D2-48B0-BC1A-D4879971D6B1}"/>
              </a:ext>
            </a:extLst>
          </p:cNvPr>
          <p:cNvSpPr txBox="1">
            <a:spLocks noChangeArrowheads="1"/>
          </p:cNvSpPr>
          <p:nvPr/>
        </p:nvSpPr>
        <p:spPr bwMode="auto">
          <a:xfrm>
            <a:off x="7880350" y="2547938"/>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48" name="Straight Arrow Connector 47">
            <a:extLst>
              <a:ext uri="{FF2B5EF4-FFF2-40B4-BE49-F238E27FC236}">
                <a16:creationId xmlns:a16="http://schemas.microsoft.com/office/drawing/2014/main" id="{9D627E83-A125-464B-A8D9-09A4256A411A}"/>
              </a:ext>
            </a:extLst>
          </p:cNvPr>
          <p:cNvCxnSpPr/>
          <p:nvPr/>
        </p:nvCxnSpPr>
        <p:spPr bwMode="auto">
          <a:xfrm>
            <a:off x="7602538" y="3544888"/>
            <a:ext cx="121761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8589526-3BCD-46C1-98B8-C0A43C160611}"/>
              </a:ext>
            </a:extLst>
          </p:cNvPr>
          <p:cNvCxnSpPr/>
          <p:nvPr/>
        </p:nvCxnSpPr>
        <p:spPr bwMode="auto">
          <a:xfrm flipV="1">
            <a:off x="7675563" y="3040063"/>
            <a:ext cx="0" cy="54927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7FE8171-3877-4789-9B3D-E53B1001997A}"/>
              </a:ext>
            </a:extLst>
          </p:cNvPr>
          <p:cNvSpPr/>
          <p:nvPr/>
        </p:nvSpPr>
        <p:spPr bwMode="auto">
          <a:xfrm>
            <a:off x="7720013" y="3397250"/>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166" name="TextBox 45">
            <a:extLst>
              <a:ext uri="{FF2B5EF4-FFF2-40B4-BE49-F238E27FC236}">
                <a16:creationId xmlns:a16="http://schemas.microsoft.com/office/drawing/2014/main" id="{7001A2A5-C556-4851-959F-6DE5D01FD65B}"/>
              </a:ext>
            </a:extLst>
          </p:cNvPr>
          <p:cNvSpPr txBox="1">
            <a:spLocks noChangeArrowheads="1"/>
          </p:cNvSpPr>
          <p:nvPr/>
        </p:nvSpPr>
        <p:spPr bwMode="auto">
          <a:xfrm>
            <a:off x="6940550" y="2949575"/>
            <a:ext cx="3302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Biasing</a:t>
            </a:r>
            <a:endParaRPr lang="en-US" altLang="en-US" sz="900">
              <a:solidFill>
                <a:srgbClr val="000000"/>
              </a:solidFill>
            </a:endParaRPr>
          </a:p>
        </p:txBody>
      </p:sp>
      <p:sp>
        <p:nvSpPr>
          <p:cNvPr id="6167" name="TextBox 45">
            <a:extLst>
              <a:ext uri="{FF2B5EF4-FFF2-40B4-BE49-F238E27FC236}">
                <a16:creationId xmlns:a16="http://schemas.microsoft.com/office/drawing/2014/main" id="{943FB341-580D-4972-9C9B-6C30AADB250B}"/>
              </a:ext>
            </a:extLst>
          </p:cNvPr>
          <p:cNvSpPr txBox="1">
            <a:spLocks noChangeArrowheads="1"/>
          </p:cNvSpPr>
          <p:nvPr/>
        </p:nvSpPr>
        <p:spPr bwMode="auto">
          <a:xfrm>
            <a:off x="7893050" y="3557588"/>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56" name="Straight Arrow Connector 55">
            <a:extLst>
              <a:ext uri="{FF2B5EF4-FFF2-40B4-BE49-F238E27FC236}">
                <a16:creationId xmlns:a16="http://schemas.microsoft.com/office/drawing/2014/main" id="{0A9CEC4C-BF03-45AD-9304-D187AAEC9E12}"/>
              </a:ext>
            </a:extLst>
          </p:cNvPr>
          <p:cNvCxnSpPr/>
          <p:nvPr/>
        </p:nvCxnSpPr>
        <p:spPr bwMode="auto">
          <a:xfrm>
            <a:off x="7556500" y="1485900"/>
            <a:ext cx="1263650"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6B50C53-BE53-4F1C-AF2E-7B4330E3E53A}"/>
              </a:ext>
            </a:extLst>
          </p:cNvPr>
          <p:cNvCxnSpPr/>
          <p:nvPr/>
        </p:nvCxnSpPr>
        <p:spPr bwMode="auto">
          <a:xfrm flipV="1">
            <a:off x="7629525" y="979488"/>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DECFF7D1-FC31-4D5F-892A-30C22C8B6C61}"/>
              </a:ext>
            </a:extLst>
          </p:cNvPr>
          <p:cNvSpPr/>
          <p:nvPr/>
        </p:nvSpPr>
        <p:spPr bwMode="auto">
          <a:xfrm>
            <a:off x="7696200" y="1338263"/>
            <a:ext cx="88900" cy="7937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171" name="TextBox 45">
            <a:extLst>
              <a:ext uri="{FF2B5EF4-FFF2-40B4-BE49-F238E27FC236}">
                <a16:creationId xmlns:a16="http://schemas.microsoft.com/office/drawing/2014/main" id="{E17643C6-4D42-4119-958E-4EC4966F037C}"/>
              </a:ext>
            </a:extLst>
          </p:cNvPr>
          <p:cNvSpPr txBox="1">
            <a:spLocks noChangeArrowheads="1"/>
          </p:cNvSpPr>
          <p:nvPr/>
        </p:nvSpPr>
        <p:spPr bwMode="auto">
          <a:xfrm>
            <a:off x="6970713" y="2011363"/>
            <a:ext cx="204787"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Vdd</a:t>
            </a:r>
            <a:endParaRPr lang="en-US" altLang="en-US" sz="900">
              <a:solidFill>
                <a:srgbClr val="000000"/>
              </a:solidFill>
            </a:endParaRPr>
          </a:p>
        </p:txBody>
      </p:sp>
      <p:sp>
        <p:nvSpPr>
          <p:cNvPr id="6172" name="TextBox 45">
            <a:extLst>
              <a:ext uri="{FF2B5EF4-FFF2-40B4-BE49-F238E27FC236}">
                <a16:creationId xmlns:a16="http://schemas.microsoft.com/office/drawing/2014/main" id="{2E9F6999-BBE3-409A-9A43-E4FD8FBB5251}"/>
              </a:ext>
            </a:extLst>
          </p:cNvPr>
          <p:cNvSpPr txBox="1">
            <a:spLocks noChangeArrowheads="1"/>
          </p:cNvSpPr>
          <p:nvPr/>
        </p:nvSpPr>
        <p:spPr bwMode="auto">
          <a:xfrm>
            <a:off x="7888288" y="1485900"/>
            <a:ext cx="268287"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85" name="Straight Arrow Connector 84">
            <a:extLst>
              <a:ext uri="{FF2B5EF4-FFF2-40B4-BE49-F238E27FC236}">
                <a16:creationId xmlns:a16="http://schemas.microsoft.com/office/drawing/2014/main" id="{D9829512-FBCC-4F2E-8B70-769C71322422}"/>
              </a:ext>
            </a:extLst>
          </p:cNvPr>
          <p:cNvCxnSpPr/>
          <p:nvPr/>
        </p:nvCxnSpPr>
        <p:spPr bwMode="auto">
          <a:xfrm>
            <a:off x="7577138" y="5456238"/>
            <a:ext cx="124301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38C57C-3E13-4B90-AA52-893DE1B137F8}"/>
              </a:ext>
            </a:extLst>
          </p:cNvPr>
          <p:cNvCxnSpPr/>
          <p:nvPr/>
        </p:nvCxnSpPr>
        <p:spPr bwMode="auto">
          <a:xfrm flipV="1">
            <a:off x="7650163" y="4949825"/>
            <a:ext cx="0" cy="57308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0865DA9-48B4-4C6B-8C59-AFE3AA8062A2}"/>
              </a:ext>
            </a:extLst>
          </p:cNvPr>
          <p:cNvSpPr/>
          <p:nvPr/>
        </p:nvSpPr>
        <p:spPr bwMode="auto">
          <a:xfrm>
            <a:off x="7694613" y="5057775"/>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176" name="TextBox 45">
            <a:extLst>
              <a:ext uri="{FF2B5EF4-FFF2-40B4-BE49-F238E27FC236}">
                <a16:creationId xmlns:a16="http://schemas.microsoft.com/office/drawing/2014/main" id="{C63240E0-849E-429B-AC5C-7252272B15A4}"/>
              </a:ext>
            </a:extLst>
          </p:cNvPr>
          <p:cNvSpPr txBox="1">
            <a:spLocks noChangeArrowheads="1"/>
          </p:cNvSpPr>
          <p:nvPr/>
        </p:nvSpPr>
        <p:spPr bwMode="auto">
          <a:xfrm>
            <a:off x="6961188" y="4941888"/>
            <a:ext cx="7604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PA0</a:t>
            </a:r>
          </a:p>
          <a:p>
            <a:pPr eaLnBrk="1" hangingPunct="1"/>
            <a:r>
              <a:rPr lang="sv-SE" altLang="en-US" sz="900">
                <a:solidFill>
                  <a:srgbClr val="000000"/>
                </a:solidFill>
              </a:rPr>
              <a:t>(existing</a:t>
            </a:r>
          </a:p>
          <a:p>
            <a:pPr eaLnBrk="1" hangingPunct="1"/>
            <a:r>
              <a:rPr lang="sv-SE" altLang="en-US" sz="900">
                <a:solidFill>
                  <a:srgbClr val="000000"/>
                </a:solidFill>
              </a:rPr>
              <a:t>enabled cr)</a:t>
            </a:r>
            <a:endParaRPr lang="en-US" altLang="en-US" sz="900">
              <a:solidFill>
                <a:srgbClr val="000000"/>
              </a:solidFill>
            </a:endParaRPr>
          </a:p>
        </p:txBody>
      </p:sp>
      <p:sp>
        <p:nvSpPr>
          <p:cNvPr id="6177" name="TextBox 45">
            <a:extLst>
              <a:ext uri="{FF2B5EF4-FFF2-40B4-BE49-F238E27FC236}">
                <a16:creationId xmlns:a16="http://schemas.microsoft.com/office/drawing/2014/main" id="{CC1F1C27-A87C-40CB-BA1A-D955F87C44DA}"/>
              </a:ext>
            </a:extLst>
          </p:cNvPr>
          <p:cNvSpPr txBox="1">
            <a:spLocks noChangeArrowheads="1"/>
          </p:cNvSpPr>
          <p:nvPr/>
        </p:nvSpPr>
        <p:spPr bwMode="auto">
          <a:xfrm>
            <a:off x="7889875" y="5467350"/>
            <a:ext cx="26987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cxnSp>
        <p:nvCxnSpPr>
          <p:cNvPr id="71" name="Straight Arrow Connector 70">
            <a:extLst>
              <a:ext uri="{FF2B5EF4-FFF2-40B4-BE49-F238E27FC236}">
                <a16:creationId xmlns:a16="http://schemas.microsoft.com/office/drawing/2014/main" id="{09C9DCCF-FBDF-4733-BC26-520A4DFCED39}"/>
              </a:ext>
            </a:extLst>
          </p:cNvPr>
          <p:cNvCxnSpPr/>
          <p:nvPr/>
        </p:nvCxnSpPr>
        <p:spPr bwMode="auto">
          <a:xfrm>
            <a:off x="7589838" y="4403725"/>
            <a:ext cx="123031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BF0FFB-5B9C-4CBF-8DED-42488CB9AEBD}"/>
              </a:ext>
            </a:extLst>
          </p:cNvPr>
          <p:cNvCxnSpPr/>
          <p:nvPr/>
        </p:nvCxnSpPr>
        <p:spPr bwMode="auto">
          <a:xfrm flipV="1">
            <a:off x="7662863" y="3897313"/>
            <a:ext cx="0" cy="57308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BBB5CF54-FD50-4ECD-A837-F2BDF0CFA1EE}"/>
              </a:ext>
            </a:extLst>
          </p:cNvPr>
          <p:cNvSpPr/>
          <p:nvPr/>
        </p:nvSpPr>
        <p:spPr bwMode="auto">
          <a:xfrm>
            <a:off x="7707313" y="3957638"/>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181" name="Group 10">
            <a:extLst>
              <a:ext uri="{FF2B5EF4-FFF2-40B4-BE49-F238E27FC236}">
                <a16:creationId xmlns:a16="http://schemas.microsoft.com/office/drawing/2014/main" id="{C3DA747F-2218-4F97-A2C4-8BAA740850B3}"/>
              </a:ext>
            </a:extLst>
          </p:cNvPr>
          <p:cNvGrpSpPr>
            <a:grpSpLocks/>
          </p:cNvGrpSpPr>
          <p:nvPr/>
        </p:nvGrpSpPr>
        <p:grpSpPr bwMode="auto">
          <a:xfrm>
            <a:off x="8572500" y="596900"/>
            <a:ext cx="247650" cy="4927600"/>
            <a:chOff x="8109649" y="597218"/>
            <a:chExt cx="247839" cy="4926964"/>
          </a:xfrm>
        </p:grpSpPr>
        <p:grpSp>
          <p:nvGrpSpPr>
            <p:cNvPr id="6220" name="Group 1">
              <a:extLst>
                <a:ext uri="{FF2B5EF4-FFF2-40B4-BE49-F238E27FC236}">
                  <a16:creationId xmlns:a16="http://schemas.microsoft.com/office/drawing/2014/main" id="{BB535CC6-68B8-48F3-8603-03ECD51261D5}"/>
                </a:ext>
              </a:extLst>
            </p:cNvPr>
            <p:cNvGrpSpPr>
              <a:grpSpLocks/>
            </p:cNvGrpSpPr>
            <p:nvPr/>
          </p:nvGrpSpPr>
          <p:grpSpPr bwMode="auto">
            <a:xfrm>
              <a:off x="8109649" y="597218"/>
              <a:ext cx="247839" cy="4926964"/>
              <a:chOff x="8636962" y="602424"/>
              <a:chExt cx="247839" cy="4926964"/>
            </a:xfrm>
          </p:grpSpPr>
          <p:sp>
            <p:nvSpPr>
              <p:cNvPr id="25" name="Rectangle 24">
                <a:extLst>
                  <a:ext uri="{FF2B5EF4-FFF2-40B4-BE49-F238E27FC236}">
                    <a16:creationId xmlns:a16="http://schemas.microsoft.com/office/drawing/2014/main" id="{7E76AF89-C41C-423F-94C6-3AC9E152BA6C}"/>
                  </a:ext>
                </a:extLst>
              </p:cNvPr>
              <p:cNvSpPr/>
              <p:nvPr/>
            </p:nvSpPr>
            <p:spPr bwMode="auto">
              <a:xfrm>
                <a:off x="8710043" y="813535"/>
                <a:ext cx="101678" cy="47158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227" name="TextBox 45">
                <a:extLst>
                  <a:ext uri="{FF2B5EF4-FFF2-40B4-BE49-F238E27FC236}">
                    <a16:creationId xmlns:a16="http://schemas.microsoft.com/office/drawing/2014/main" id="{D90BA120-E92D-4BBD-B4E6-E608D32709AC}"/>
                  </a:ext>
                </a:extLst>
              </p:cNvPr>
              <p:cNvSpPr txBox="1">
                <a:spLocks noChangeArrowheads="1"/>
              </p:cNvSpPr>
              <p:nvPr/>
            </p:nvSpPr>
            <p:spPr bwMode="auto">
              <a:xfrm>
                <a:off x="8636962" y="602424"/>
                <a:ext cx="247839" cy="18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40W</a:t>
                </a:r>
                <a:endParaRPr lang="en-US" altLang="en-US" sz="900">
                  <a:solidFill>
                    <a:srgbClr val="000000"/>
                  </a:solidFill>
                </a:endParaRPr>
              </a:p>
            </p:txBody>
          </p:sp>
        </p:grpSp>
        <p:sp>
          <p:nvSpPr>
            <p:cNvPr id="43" name="Oval 42">
              <a:extLst>
                <a:ext uri="{FF2B5EF4-FFF2-40B4-BE49-F238E27FC236}">
                  <a16:creationId xmlns:a16="http://schemas.microsoft.com/office/drawing/2014/main" id="{24271615-4CF4-4BCA-AA27-16359183F96B}"/>
                </a:ext>
              </a:extLst>
            </p:cNvPr>
            <p:cNvSpPr/>
            <p:nvPr/>
          </p:nvSpPr>
          <p:spPr bwMode="auto">
            <a:xfrm>
              <a:off x="8195439" y="2052768"/>
              <a:ext cx="88968" cy="7619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 name="Oval 50">
              <a:extLst>
                <a:ext uri="{FF2B5EF4-FFF2-40B4-BE49-F238E27FC236}">
                  <a16:creationId xmlns:a16="http://schemas.microsoft.com/office/drawing/2014/main" id="{36793C60-76E3-409E-9F58-57A4675E896A}"/>
                </a:ext>
              </a:extLst>
            </p:cNvPr>
            <p:cNvSpPr/>
            <p:nvPr/>
          </p:nvSpPr>
          <p:spPr bwMode="auto">
            <a:xfrm>
              <a:off x="8190674" y="3111493"/>
              <a:ext cx="87379" cy="7619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9" name="Oval 58">
              <a:extLst>
                <a:ext uri="{FF2B5EF4-FFF2-40B4-BE49-F238E27FC236}">
                  <a16:creationId xmlns:a16="http://schemas.microsoft.com/office/drawing/2014/main" id="{3162483F-743B-4BA0-B43B-19BBDE87769A}"/>
                </a:ext>
              </a:extLst>
            </p:cNvPr>
            <p:cNvSpPr/>
            <p:nvPr/>
          </p:nvSpPr>
          <p:spPr bwMode="auto">
            <a:xfrm>
              <a:off x="8189085" y="971820"/>
              <a:ext cx="88968" cy="7777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8" name="Oval 87">
              <a:extLst>
                <a:ext uri="{FF2B5EF4-FFF2-40B4-BE49-F238E27FC236}">
                  <a16:creationId xmlns:a16="http://schemas.microsoft.com/office/drawing/2014/main" id="{BC5CA576-0D60-473F-B7AD-6CEE76D8A488}"/>
                </a:ext>
              </a:extLst>
            </p:cNvPr>
            <p:cNvSpPr/>
            <p:nvPr/>
          </p:nvSpPr>
          <p:spPr bwMode="auto">
            <a:xfrm>
              <a:off x="8204972" y="5344818"/>
              <a:ext cx="88968" cy="7777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4" name="Oval 73">
              <a:extLst>
                <a:ext uri="{FF2B5EF4-FFF2-40B4-BE49-F238E27FC236}">
                  <a16:creationId xmlns:a16="http://schemas.microsoft.com/office/drawing/2014/main" id="{9DD8CBB7-94F3-40E2-A1B3-CEA961B23C5A}"/>
                </a:ext>
              </a:extLst>
            </p:cNvPr>
            <p:cNvSpPr/>
            <p:nvPr/>
          </p:nvSpPr>
          <p:spPr bwMode="auto">
            <a:xfrm>
              <a:off x="8200206" y="4268632"/>
              <a:ext cx="87379" cy="7936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6182" name="TextBox 45">
            <a:extLst>
              <a:ext uri="{FF2B5EF4-FFF2-40B4-BE49-F238E27FC236}">
                <a16:creationId xmlns:a16="http://schemas.microsoft.com/office/drawing/2014/main" id="{2C5483CD-7738-4ADD-AC7A-FA00931B0681}"/>
              </a:ext>
            </a:extLst>
          </p:cNvPr>
          <p:cNvSpPr txBox="1">
            <a:spLocks noChangeArrowheads="1"/>
          </p:cNvSpPr>
          <p:nvPr/>
        </p:nvSpPr>
        <p:spPr bwMode="auto">
          <a:xfrm>
            <a:off x="6784975" y="3957638"/>
            <a:ext cx="825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Tor </a:t>
            </a:r>
          </a:p>
          <a:p>
            <a:pPr eaLnBrk="1" hangingPunct="1"/>
            <a:r>
              <a:rPr lang="sv-SE" altLang="en-US" sz="900">
                <a:solidFill>
                  <a:srgbClr val="000000"/>
                </a:solidFill>
              </a:rPr>
              <a:t>(Gain, Total)</a:t>
            </a:r>
            <a:endParaRPr lang="en-US" altLang="en-US" sz="900">
              <a:solidFill>
                <a:srgbClr val="000000"/>
              </a:solidFill>
            </a:endParaRPr>
          </a:p>
        </p:txBody>
      </p:sp>
      <p:sp>
        <p:nvSpPr>
          <p:cNvPr id="6183" name="TextBox 45">
            <a:extLst>
              <a:ext uri="{FF2B5EF4-FFF2-40B4-BE49-F238E27FC236}">
                <a16:creationId xmlns:a16="http://schemas.microsoft.com/office/drawing/2014/main" id="{36B09076-3A59-4DD6-93E3-FAC90D670223}"/>
              </a:ext>
            </a:extLst>
          </p:cNvPr>
          <p:cNvSpPr txBox="1">
            <a:spLocks noChangeArrowheads="1"/>
          </p:cNvSpPr>
          <p:nvPr/>
        </p:nvSpPr>
        <p:spPr bwMode="auto">
          <a:xfrm>
            <a:off x="7897813" y="4403725"/>
            <a:ext cx="268287"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Power</a:t>
            </a:r>
            <a:endParaRPr lang="en-US" altLang="en-US" sz="900">
              <a:solidFill>
                <a:srgbClr val="000000"/>
              </a:solidFill>
            </a:endParaRPr>
          </a:p>
        </p:txBody>
      </p:sp>
      <p:sp>
        <p:nvSpPr>
          <p:cNvPr id="93" name="Rectangle 92">
            <a:extLst>
              <a:ext uri="{FF2B5EF4-FFF2-40B4-BE49-F238E27FC236}">
                <a16:creationId xmlns:a16="http://schemas.microsoft.com/office/drawing/2014/main" id="{01772749-3318-472C-BD92-CF3B0C0D738F}"/>
              </a:ext>
            </a:extLst>
          </p:cNvPr>
          <p:cNvSpPr>
            <a:spLocks noChangeArrowheads="1"/>
          </p:cNvSpPr>
          <p:nvPr/>
        </p:nvSpPr>
        <p:spPr bwMode="auto">
          <a:xfrm>
            <a:off x="447675" y="663575"/>
            <a:ext cx="2179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FF0000"/>
                </a:solidFill>
              </a:rPr>
              <a:t>Goal for SPLC:</a:t>
            </a:r>
          </a:p>
        </p:txBody>
      </p:sp>
      <p:sp>
        <p:nvSpPr>
          <p:cNvPr id="94" name="Rectangle 93">
            <a:extLst>
              <a:ext uri="{FF2B5EF4-FFF2-40B4-BE49-F238E27FC236}">
                <a16:creationId xmlns:a16="http://schemas.microsoft.com/office/drawing/2014/main" id="{0BDA1BE3-88AE-408B-B058-54BD9FD4DD58}"/>
              </a:ext>
            </a:extLst>
          </p:cNvPr>
          <p:cNvSpPr>
            <a:spLocks noChangeArrowheads="1"/>
          </p:cNvSpPr>
          <p:nvPr/>
        </p:nvSpPr>
        <p:spPr bwMode="auto">
          <a:xfrm>
            <a:off x="447675" y="876300"/>
            <a:ext cx="2179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Shorter traffic interrupts</a:t>
            </a:r>
          </a:p>
        </p:txBody>
      </p:sp>
      <p:sp>
        <p:nvSpPr>
          <p:cNvPr id="6186" name="Rectangle 2">
            <a:extLst>
              <a:ext uri="{FF2B5EF4-FFF2-40B4-BE49-F238E27FC236}">
                <a16:creationId xmlns:a16="http://schemas.microsoft.com/office/drawing/2014/main" id="{93BF6199-8CFC-4883-8945-8931CE0726A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6187" name="Object 6">
            <a:extLst>
              <a:ext uri="{FF2B5EF4-FFF2-40B4-BE49-F238E27FC236}">
                <a16:creationId xmlns:a16="http://schemas.microsoft.com/office/drawing/2014/main" id="{DD811388-2A32-40E7-A61B-9DC1BD726EC9}"/>
              </a:ext>
            </a:extLst>
          </p:cNvPr>
          <p:cNvGraphicFramePr>
            <a:graphicFrameLocks noChangeAspect="1"/>
          </p:cNvGraphicFramePr>
          <p:nvPr/>
        </p:nvGraphicFramePr>
        <p:xfrm>
          <a:off x="3435350" y="808038"/>
          <a:ext cx="2478088" cy="2760662"/>
        </p:xfrm>
        <a:graphic>
          <a:graphicData uri="http://schemas.openxmlformats.org/presentationml/2006/ole">
            <mc:AlternateContent xmlns:mc="http://schemas.openxmlformats.org/markup-compatibility/2006">
              <mc:Choice xmlns:v="urn:schemas-microsoft-com:vml" Requires="v">
                <p:oleObj spid="_x0000_s474116" name="Visio" r:id="rId6" imgW="5178557" imgH="5763530" progId="Visio.Drawing.11">
                  <p:embed/>
                </p:oleObj>
              </mc:Choice>
              <mc:Fallback>
                <p:oleObj name="Visio" r:id="rId6" imgW="5178557" imgH="5763530" progId="Visio.Drawing.11">
                  <p:embed/>
                  <p:pic>
                    <p:nvPicPr>
                      <p:cNvPr id="6187" name="Object 6">
                        <a:extLst>
                          <a:ext uri="{FF2B5EF4-FFF2-40B4-BE49-F238E27FC236}">
                            <a16:creationId xmlns:a16="http://schemas.microsoft.com/office/drawing/2014/main" id="{DD811388-2A32-40E7-A61B-9DC1BD726E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5350" y="808038"/>
                        <a:ext cx="2478088"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8" name="Group 97">
            <a:extLst>
              <a:ext uri="{FF2B5EF4-FFF2-40B4-BE49-F238E27FC236}">
                <a16:creationId xmlns:a16="http://schemas.microsoft.com/office/drawing/2014/main" id="{0CE55BD5-F686-4F7A-9BA3-B966374CA82B}"/>
              </a:ext>
            </a:extLst>
          </p:cNvPr>
          <p:cNvGrpSpPr>
            <a:grpSpLocks/>
          </p:cNvGrpSpPr>
          <p:nvPr/>
        </p:nvGrpSpPr>
        <p:grpSpPr bwMode="auto">
          <a:xfrm>
            <a:off x="2930525" y="1485900"/>
            <a:ext cx="1055688" cy="754063"/>
            <a:chOff x="3579900" y="1423524"/>
            <a:chExt cx="1055786" cy="754367"/>
          </a:xfrm>
        </p:grpSpPr>
        <p:sp>
          <p:nvSpPr>
            <p:cNvPr id="6218" name="Oval 76">
              <a:extLst>
                <a:ext uri="{FF2B5EF4-FFF2-40B4-BE49-F238E27FC236}">
                  <a16:creationId xmlns:a16="http://schemas.microsoft.com/office/drawing/2014/main" id="{3BF62B03-4A76-4253-B0B3-1359C19B4EE1}"/>
                </a:ext>
              </a:extLst>
            </p:cNvPr>
            <p:cNvSpPr>
              <a:spLocks noChangeArrowheads="1"/>
            </p:cNvSpPr>
            <p:nvPr/>
          </p:nvSpPr>
          <p:spPr bwMode="auto">
            <a:xfrm>
              <a:off x="4140200" y="1755905"/>
              <a:ext cx="244839" cy="421986"/>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6219" name="TextBox 99">
              <a:extLst>
                <a:ext uri="{FF2B5EF4-FFF2-40B4-BE49-F238E27FC236}">
                  <a16:creationId xmlns:a16="http://schemas.microsoft.com/office/drawing/2014/main" id="{C906D313-1C32-4611-8300-6D490E72E841}"/>
                </a:ext>
              </a:extLst>
            </p:cNvPr>
            <p:cNvSpPr txBox="1">
              <a:spLocks noChangeArrowheads="1"/>
            </p:cNvSpPr>
            <p:nvPr/>
          </p:nvSpPr>
          <p:spPr bwMode="auto">
            <a:xfrm>
              <a:off x="3579900" y="1423524"/>
              <a:ext cx="1055786" cy="2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LPLC stops DPD</a:t>
              </a:r>
              <a:endParaRPr lang="en-US" altLang="en-US" sz="900">
                <a:solidFill>
                  <a:srgbClr val="0070C0"/>
                </a:solidFill>
              </a:endParaRPr>
            </a:p>
          </p:txBody>
        </p:sp>
      </p:grpSp>
      <p:grpSp>
        <p:nvGrpSpPr>
          <p:cNvPr id="101" name="Group 100">
            <a:extLst>
              <a:ext uri="{FF2B5EF4-FFF2-40B4-BE49-F238E27FC236}">
                <a16:creationId xmlns:a16="http://schemas.microsoft.com/office/drawing/2014/main" id="{A7405E5C-9484-4CFA-8107-E6FC835AB664}"/>
              </a:ext>
            </a:extLst>
          </p:cNvPr>
          <p:cNvGrpSpPr>
            <a:grpSpLocks/>
          </p:cNvGrpSpPr>
          <p:nvPr/>
        </p:nvGrpSpPr>
        <p:grpSpPr bwMode="auto">
          <a:xfrm>
            <a:off x="4789488" y="2128838"/>
            <a:ext cx="2243137" cy="842962"/>
            <a:chOff x="3577909" y="1755905"/>
            <a:chExt cx="2242568" cy="844027"/>
          </a:xfrm>
        </p:grpSpPr>
        <p:sp>
          <p:nvSpPr>
            <p:cNvPr id="6216" name="Oval 76">
              <a:extLst>
                <a:ext uri="{FF2B5EF4-FFF2-40B4-BE49-F238E27FC236}">
                  <a16:creationId xmlns:a16="http://schemas.microsoft.com/office/drawing/2014/main" id="{57962D57-15B4-4ACE-B941-3A14A9E3E8C3}"/>
                </a:ext>
              </a:extLst>
            </p:cNvPr>
            <p:cNvSpPr>
              <a:spLocks noChangeArrowheads="1"/>
            </p:cNvSpPr>
            <p:nvPr/>
          </p:nvSpPr>
          <p:spPr bwMode="auto">
            <a:xfrm>
              <a:off x="4140200" y="1755905"/>
              <a:ext cx="244839" cy="421986"/>
            </a:xfrm>
            <a:prstGeom prst="ellipse">
              <a:avLst/>
            </a:prstGeom>
            <a:noFill/>
            <a:ln w="57150">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6217" name="TextBox 102">
              <a:extLst>
                <a:ext uri="{FF2B5EF4-FFF2-40B4-BE49-F238E27FC236}">
                  <a16:creationId xmlns:a16="http://schemas.microsoft.com/office/drawing/2014/main" id="{F7E08DDB-CC67-42D8-8525-B767030BF9B0}"/>
                </a:ext>
              </a:extLst>
            </p:cNvPr>
            <p:cNvSpPr txBox="1">
              <a:spLocks noChangeArrowheads="1"/>
            </p:cNvSpPr>
            <p:nvPr/>
          </p:nvSpPr>
          <p:spPr bwMode="auto">
            <a:xfrm>
              <a:off x="3577909" y="2230410"/>
              <a:ext cx="2242568" cy="36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SPLC needs to keep DPD in tuned state</a:t>
              </a:r>
            </a:p>
            <a:p>
              <a:pPr eaLnBrk="1" hangingPunct="1"/>
              <a:r>
                <a:rPr lang="sv-SE" altLang="en-US" sz="900">
                  <a:solidFill>
                    <a:srgbClr val="FF0000"/>
                  </a:solidFill>
                </a:rPr>
                <a:t>How ???</a:t>
              </a:r>
            </a:p>
          </p:txBody>
        </p:sp>
      </p:grpSp>
      <p:sp>
        <p:nvSpPr>
          <p:cNvPr id="102" name="Rectangle 101">
            <a:extLst>
              <a:ext uri="{FF2B5EF4-FFF2-40B4-BE49-F238E27FC236}">
                <a16:creationId xmlns:a16="http://schemas.microsoft.com/office/drawing/2014/main" id="{33D5A83D-DC62-4308-8CA2-3A17B87839B9}"/>
              </a:ext>
            </a:extLst>
          </p:cNvPr>
          <p:cNvSpPr>
            <a:spLocks noChangeArrowheads="1"/>
          </p:cNvSpPr>
          <p:nvPr/>
        </p:nvSpPr>
        <p:spPr bwMode="auto">
          <a:xfrm>
            <a:off x="446088" y="1290638"/>
            <a:ext cx="24336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Set power level close to total setup power but with good margin for better performance </a:t>
            </a:r>
          </a:p>
        </p:txBody>
      </p:sp>
      <p:sp>
        <p:nvSpPr>
          <p:cNvPr id="103" name="Rectangle 102">
            <a:extLst>
              <a:ext uri="{FF2B5EF4-FFF2-40B4-BE49-F238E27FC236}">
                <a16:creationId xmlns:a16="http://schemas.microsoft.com/office/drawing/2014/main" id="{4F33F582-85B9-4AC8-8AB0-A9498CB26C5A}"/>
              </a:ext>
            </a:extLst>
          </p:cNvPr>
          <p:cNvSpPr>
            <a:spLocks noChangeArrowheads="1"/>
          </p:cNvSpPr>
          <p:nvPr/>
        </p:nvSpPr>
        <p:spPr bwMode="auto">
          <a:xfrm>
            <a:off x="455613" y="2109788"/>
            <a:ext cx="2432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sv-SE" altLang="en-US" sz="1200">
                <a:solidFill>
                  <a:srgbClr val="000000"/>
                </a:solidFill>
              </a:rPr>
              <a:t>These power levels are not necessarily a production calibrated PC</a:t>
            </a:r>
          </a:p>
        </p:txBody>
      </p:sp>
      <p:grpSp>
        <p:nvGrpSpPr>
          <p:cNvPr id="14" name="Group 13">
            <a:extLst>
              <a:ext uri="{FF2B5EF4-FFF2-40B4-BE49-F238E27FC236}">
                <a16:creationId xmlns:a16="http://schemas.microsoft.com/office/drawing/2014/main" id="{84FEF82B-839F-47EB-8B99-82840D74C637}"/>
              </a:ext>
            </a:extLst>
          </p:cNvPr>
          <p:cNvGrpSpPr>
            <a:grpSpLocks/>
          </p:cNvGrpSpPr>
          <p:nvPr/>
        </p:nvGrpSpPr>
        <p:grpSpPr bwMode="auto">
          <a:xfrm>
            <a:off x="8458200" y="808038"/>
            <a:ext cx="106363" cy="4716462"/>
            <a:chOff x="6450876" y="1485253"/>
            <a:chExt cx="106363" cy="4716462"/>
          </a:xfrm>
        </p:grpSpPr>
        <p:sp>
          <p:nvSpPr>
            <p:cNvPr id="133" name="Rectangle 132">
              <a:extLst>
                <a:ext uri="{FF2B5EF4-FFF2-40B4-BE49-F238E27FC236}">
                  <a16:creationId xmlns:a16="http://schemas.microsoft.com/office/drawing/2014/main" id="{8C0375ED-1A5C-4C9A-BC6B-253B1BA7E48F}"/>
                </a:ext>
              </a:extLst>
            </p:cNvPr>
            <p:cNvSpPr/>
            <p:nvPr/>
          </p:nvSpPr>
          <p:spPr bwMode="auto">
            <a:xfrm>
              <a:off x="6452464" y="1485253"/>
              <a:ext cx="101600" cy="4716462"/>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8" name="Oval 127">
              <a:extLst>
                <a:ext uri="{FF2B5EF4-FFF2-40B4-BE49-F238E27FC236}">
                  <a16:creationId xmlns:a16="http://schemas.microsoft.com/office/drawing/2014/main" id="{0453BAF6-F0AB-4A42-A1E9-8A87EC7CB68A}"/>
                </a:ext>
              </a:extLst>
            </p:cNvPr>
            <p:cNvSpPr/>
            <p:nvPr/>
          </p:nvSpPr>
          <p:spPr bwMode="auto">
            <a:xfrm>
              <a:off x="6457226" y="2802878"/>
              <a:ext cx="90488"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9" name="Oval 128">
              <a:extLst>
                <a:ext uri="{FF2B5EF4-FFF2-40B4-BE49-F238E27FC236}">
                  <a16:creationId xmlns:a16="http://schemas.microsoft.com/office/drawing/2014/main" id="{20A9111B-60CD-4CAE-90B8-78EB7DC11F62}"/>
                </a:ext>
              </a:extLst>
            </p:cNvPr>
            <p:cNvSpPr/>
            <p:nvPr/>
          </p:nvSpPr>
          <p:spPr bwMode="auto">
            <a:xfrm>
              <a:off x="6452464" y="3850628"/>
              <a:ext cx="88900"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0" name="Oval 129">
              <a:extLst>
                <a:ext uri="{FF2B5EF4-FFF2-40B4-BE49-F238E27FC236}">
                  <a16:creationId xmlns:a16="http://schemas.microsoft.com/office/drawing/2014/main" id="{DB990662-E7CD-4598-B6FA-A3438EBD0E88}"/>
                </a:ext>
              </a:extLst>
            </p:cNvPr>
            <p:cNvSpPr/>
            <p:nvPr/>
          </p:nvSpPr>
          <p:spPr bwMode="auto">
            <a:xfrm>
              <a:off x="6450876" y="1718615"/>
              <a:ext cx="90488" cy="777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1" name="Oval 130">
              <a:extLst>
                <a:ext uri="{FF2B5EF4-FFF2-40B4-BE49-F238E27FC236}">
                  <a16:creationId xmlns:a16="http://schemas.microsoft.com/office/drawing/2014/main" id="{2806D07F-C899-4A8B-8361-1136560948A4}"/>
                </a:ext>
              </a:extLst>
            </p:cNvPr>
            <p:cNvSpPr/>
            <p:nvPr/>
          </p:nvSpPr>
          <p:spPr bwMode="auto">
            <a:xfrm>
              <a:off x="6466751" y="5977878"/>
              <a:ext cx="90488" cy="7778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2" name="Oval 131">
              <a:extLst>
                <a:ext uri="{FF2B5EF4-FFF2-40B4-BE49-F238E27FC236}">
                  <a16:creationId xmlns:a16="http://schemas.microsoft.com/office/drawing/2014/main" id="{291E1655-0868-4674-A147-B52574CAE7DD}"/>
                </a:ext>
              </a:extLst>
            </p:cNvPr>
            <p:cNvSpPr/>
            <p:nvPr/>
          </p:nvSpPr>
          <p:spPr bwMode="auto">
            <a:xfrm>
              <a:off x="6461989" y="4876153"/>
              <a:ext cx="88900" cy="7937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35" name="Group 134">
            <a:extLst>
              <a:ext uri="{FF2B5EF4-FFF2-40B4-BE49-F238E27FC236}">
                <a16:creationId xmlns:a16="http://schemas.microsoft.com/office/drawing/2014/main" id="{92A1E331-851A-4F4C-A457-868D256D6991}"/>
              </a:ext>
            </a:extLst>
          </p:cNvPr>
          <p:cNvGrpSpPr>
            <a:grpSpLocks/>
          </p:cNvGrpSpPr>
          <p:nvPr/>
        </p:nvGrpSpPr>
        <p:grpSpPr bwMode="auto">
          <a:xfrm>
            <a:off x="8220075" y="803275"/>
            <a:ext cx="106363" cy="4716463"/>
            <a:chOff x="6450876" y="1485253"/>
            <a:chExt cx="106363" cy="4716462"/>
          </a:xfrm>
        </p:grpSpPr>
        <p:sp>
          <p:nvSpPr>
            <p:cNvPr id="136" name="Rectangle 135">
              <a:extLst>
                <a:ext uri="{FF2B5EF4-FFF2-40B4-BE49-F238E27FC236}">
                  <a16:creationId xmlns:a16="http://schemas.microsoft.com/office/drawing/2014/main" id="{4924C069-04A4-4175-B8EB-06406A4A769E}"/>
                </a:ext>
              </a:extLst>
            </p:cNvPr>
            <p:cNvSpPr/>
            <p:nvPr/>
          </p:nvSpPr>
          <p:spPr bwMode="auto">
            <a:xfrm>
              <a:off x="6452464" y="1485253"/>
              <a:ext cx="101600" cy="4716462"/>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7" name="Oval 136">
              <a:extLst>
                <a:ext uri="{FF2B5EF4-FFF2-40B4-BE49-F238E27FC236}">
                  <a16:creationId xmlns:a16="http://schemas.microsoft.com/office/drawing/2014/main" id="{3EC204FB-46C2-43B8-831C-15F7F6627186}"/>
                </a:ext>
              </a:extLst>
            </p:cNvPr>
            <p:cNvSpPr/>
            <p:nvPr/>
          </p:nvSpPr>
          <p:spPr bwMode="auto">
            <a:xfrm>
              <a:off x="6457226" y="2883841"/>
              <a:ext cx="90488"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8" name="Oval 137">
              <a:extLst>
                <a:ext uri="{FF2B5EF4-FFF2-40B4-BE49-F238E27FC236}">
                  <a16:creationId xmlns:a16="http://schemas.microsoft.com/office/drawing/2014/main" id="{C791ECF7-84C1-4781-82DA-C8FEB3D6EE93}"/>
                </a:ext>
              </a:extLst>
            </p:cNvPr>
            <p:cNvSpPr/>
            <p:nvPr/>
          </p:nvSpPr>
          <p:spPr bwMode="auto">
            <a:xfrm>
              <a:off x="6452464" y="3936352"/>
              <a:ext cx="88900"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9" name="Oval 138">
              <a:extLst>
                <a:ext uri="{FF2B5EF4-FFF2-40B4-BE49-F238E27FC236}">
                  <a16:creationId xmlns:a16="http://schemas.microsoft.com/office/drawing/2014/main" id="{FE7CBA24-F734-4181-9C5C-B1574E518F59}"/>
                </a:ext>
              </a:extLst>
            </p:cNvPr>
            <p:cNvSpPr/>
            <p:nvPr/>
          </p:nvSpPr>
          <p:spPr bwMode="auto">
            <a:xfrm>
              <a:off x="6450876" y="1836091"/>
              <a:ext cx="90488" cy="7778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0" name="Oval 139">
              <a:extLst>
                <a:ext uri="{FF2B5EF4-FFF2-40B4-BE49-F238E27FC236}">
                  <a16:creationId xmlns:a16="http://schemas.microsoft.com/office/drawing/2014/main" id="{2E2FC026-14B2-4B41-94D5-EF9ECC6C2823}"/>
                </a:ext>
              </a:extLst>
            </p:cNvPr>
            <p:cNvSpPr/>
            <p:nvPr/>
          </p:nvSpPr>
          <p:spPr bwMode="auto">
            <a:xfrm>
              <a:off x="6466751" y="5901677"/>
              <a:ext cx="90488" cy="777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1" name="Oval 140">
              <a:extLst>
                <a:ext uri="{FF2B5EF4-FFF2-40B4-BE49-F238E27FC236}">
                  <a16:creationId xmlns:a16="http://schemas.microsoft.com/office/drawing/2014/main" id="{B7B4CE9C-7B01-411E-9CCA-C8E86476CF7A}"/>
                </a:ext>
              </a:extLst>
            </p:cNvPr>
            <p:cNvSpPr/>
            <p:nvPr/>
          </p:nvSpPr>
          <p:spPr bwMode="auto">
            <a:xfrm>
              <a:off x="6461989" y="4815827"/>
              <a:ext cx="88900" cy="7937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42" name="Group 141">
            <a:extLst>
              <a:ext uri="{FF2B5EF4-FFF2-40B4-BE49-F238E27FC236}">
                <a16:creationId xmlns:a16="http://schemas.microsoft.com/office/drawing/2014/main" id="{DB97E97B-F715-4E6C-8E81-E3F10BAE3513}"/>
              </a:ext>
            </a:extLst>
          </p:cNvPr>
          <p:cNvGrpSpPr>
            <a:grpSpLocks/>
          </p:cNvGrpSpPr>
          <p:nvPr/>
        </p:nvGrpSpPr>
        <p:grpSpPr bwMode="auto">
          <a:xfrm>
            <a:off x="7972425" y="803275"/>
            <a:ext cx="106363" cy="4716463"/>
            <a:chOff x="6450876" y="1485253"/>
            <a:chExt cx="106363" cy="4716462"/>
          </a:xfrm>
        </p:grpSpPr>
        <p:sp>
          <p:nvSpPr>
            <p:cNvPr id="143" name="Rectangle 142">
              <a:extLst>
                <a:ext uri="{FF2B5EF4-FFF2-40B4-BE49-F238E27FC236}">
                  <a16:creationId xmlns:a16="http://schemas.microsoft.com/office/drawing/2014/main" id="{9BE9C86F-D2E4-45E5-8C79-68DA31A1F531}"/>
                </a:ext>
              </a:extLst>
            </p:cNvPr>
            <p:cNvSpPr/>
            <p:nvPr/>
          </p:nvSpPr>
          <p:spPr bwMode="auto">
            <a:xfrm>
              <a:off x="6452464" y="1485253"/>
              <a:ext cx="101600" cy="4716462"/>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4" name="Oval 143">
              <a:extLst>
                <a:ext uri="{FF2B5EF4-FFF2-40B4-BE49-F238E27FC236}">
                  <a16:creationId xmlns:a16="http://schemas.microsoft.com/office/drawing/2014/main" id="{A9F95DE3-30D4-44BB-BBAF-5FB4EB38DB90}"/>
                </a:ext>
              </a:extLst>
            </p:cNvPr>
            <p:cNvSpPr/>
            <p:nvPr/>
          </p:nvSpPr>
          <p:spPr bwMode="auto">
            <a:xfrm>
              <a:off x="6457226" y="2994966"/>
              <a:ext cx="90488"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5" name="Oval 144">
              <a:extLst>
                <a:ext uri="{FF2B5EF4-FFF2-40B4-BE49-F238E27FC236}">
                  <a16:creationId xmlns:a16="http://schemas.microsoft.com/office/drawing/2014/main" id="{5D6F4413-6743-4BC3-9D2B-3DE3A8C54462}"/>
                </a:ext>
              </a:extLst>
            </p:cNvPr>
            <p:cNvSpPr/>
            <p:nvPr/>
          </p:nvSpPr>
          <p:spPr bwMode="auto">
            <a:xfrm>
              <a:off x="6452464" y="4009377"/>
              <a:ext cx="88900" cy="762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6" name="Oval 145">
              <a:extLst>
                <a:ext uri="{FF2B5EF4-FFF2-40B4-BE49-F238E27FC236}">
                  <a16:creationId xmlns:a16="http://schemas.microsoft.com/office/drawing/2014/main" id="{00720C10-3DE1-4113-B6E6-49A6C87180B1}"/>
                </a:ext>
              </a:extLst>
            </p:cNvPr>
            <p:cNvSpPr/>
            <p:nvPr/>
          </p:nvSpPr>
          <p:spPr bwMode="auto">
            <a:xfrm>
              <a:off x="6450876" y="1942453"/>
              <a:ext cx="90488" cy="7778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7" name="Oval 146">
              <a:extLst>
                <a:ext uri="{FF2B5EF4-FFF2-40B4-BE49-F238E27FC236}">
                  <a16:creationId xmlns:a16="http://schemas.microsoft.com/office/drawing/2014/main" id="{FDEC6958-0526-4C97-9814-776C23413F02}"/>
                </a:ext>
              </a:extLst>
            </p:cNvPr>
            <p:cNvSpPr/>
            <p:nvPr/>
          </p:nvSpPr>
          <p:spPr bwMode="auto">
            <a:xfrm>
              <a:off x="6466751" y="5823890"/>
              <a:ext cx="90488" cy="7778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8" name="Oval 147">
              <a:extLst>
                <a:ext uri="{FF2B5EF4-FFF2-40B4-BE49-F238E27FC236}">
                  <a16:creationId xmlns:a16="http://schemas.microsoft.com/office/drawing/2014/main" id="{23408350-3B09-4C9F-B62D-DAC3ED9645CD}"/>
                </a:ext>
              </a:extLst>
            </p:cNvPr>
            <p:cNvSpPr/>
            <p:nvPr/>
          </p:nvSpPr>
          <p:spPr bwMode="auto">
            <a:xfrm>
              <a:off x="6461989" y="4736452"/>
              <a:ext cx="88900" cy="7937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23" name="Group 22">
            <a:extLst>
              <a:ext uri="{FF2B5EF4-FFF2-40B4-BE49-F238E27FC236}">
                <a16:creationId xmlns:a16="http://schemas.microsoft.com/office/drawing/2014/main" id="{D9B858A9-1107-48BA-9A26-96B045382C88}"/>
              </a:ext>
            </a:extLst>
          </p:cNvPr>
          <p:cNvGrpSpPr>
            <a:grpSpLocks/>
          </p:cNvGrpSpPr>
          <p:nvPr/>
        </p:nvGrpSpPr>
        <p:grpSpPr bwMode="auto">
          <a:xfrm>
            <a:off x="4556125" y="627063"/>
            <a:ext cx="3571875" cy="504825"/>
            <a:chOff x="3318774" y="756045"/>
            <a:chExt cx="3573074" cy="504245"/>
          </a:xfrm>
        </p:grpSpPr>
        <p:sp>
          <p:nvSpPr>
            <p:cNvPr id="6196" name="TextBox 99">
              <a:extLst>
                <a:ext uri="{FF2B5EF4-FFF2-40B4-BE49-F238E27FC236}">
                  <a16:creationId xmlns:a16="http://schemas.microsoft.com/office/drawing/2014/main" id="{8FEA2B7F-8966-4FAE-A94F-DE948C95AA16}"/>
                </a:ext>
              </a:extLst>
            </p:cNvPr>
            <p:cNvSpPr txBox="1">
              <a:spLocks noChangeArrowheads="1"/>
            </p:cNvSpPr>
            <p:nvPr/>
          </p:nvSpPr>
          <p:spPr bwMode="auto">
            <a:xfrm>
              <a:off x="3318774" y="756045"/>
              <a:ext cx="20088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FF0000"/>
                  </a:solidFill>
                </a:rPr>
                <a:t>Many interrupts of traffic, </a:t>
              </a:r>
            </a:p>
            <a:p>
              <a:pPr eaLnBrk="1" hangingPunct="1"/>
              <a:r>
                <a:rPr lang="sv-SE" altLang="en-US" sz="1200">
                  <a:solidFill>
                    <a:srgbClr val="FF0000"/>
                  </a:solidFill>
                </a:rPr>
                <a:t>which is not allowed by RS</a:t>
              </a:r>
              <a:endParaRPr lang="en-US" altLang="en-US" sz="1200">
                <a:solidFill>
                  <a:srgbClr val="FF0000"/>
                </a:solidFill>
              </a:endParaRPr>
            </a:p>
          </p:txBody>
        </p:sp>
        <p:cxnSp>
          <p:nvCxnSpPr>
            <p:cNvPr id="17" name="Straight Arrow Connector 16">
              <a:extLst>
                <a:ext uri="{FF2B5EF4-FFF2-40B4-BE49-F238E27FC236}">
                  <a16:creationId xmlns:a16="http://schemas.microsoft.com/office/drawing/2014/main" id="{94FEBDFD-C96E-4A22-97B0-0D75A45A9241}"/>
                </a:ext>
              </a:extLst>
            </p:cNvPr>
            <p:cNvCxnSpPr/>
            <p:nvPr/>
          </p:nvCxnSpPr>
          <p:spPr>
            <a:xfrm>
              <a:off x="5179949" y="871799"/>
              <a:ext cx="1711899" cy="388491"/>
            </a:xfrm>
            <a:prstGeom prst="curvedConnector3">
              <a:avLst>
                <a:gd name="adj1" fmla="val 75810"/>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4276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580">
                                          <p:stCondLst>
                                            <p:cond delay="0"/>
                                          </p:stCondLst>
                                        </p:cTn>
                                        <p:tgtEl>
                                          <p:spTgt spid="93"/>
                                        </p:tgtEl>
                                      </p:cBhvr>
                                    </p:animEffect>
                                    <p:anim calcmode="lin" valueType="num">
                                      <p:cBhvr>
                                        <p:cTn id="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13" dur="26">
                                          <p:stCondLst>
                                            <p:cond delay="650"/>
                                          </p:stCondLst>
                                        </p:cTn>
                                        <p:tgtEl>
                                          <p:spTgt spid="93"/>
                                        </p:tgtEl>
                                      </p:cBhvr>
                                      <p:to x="100000" y="60000"/>
                                    </p:animScale>
                                    <p:animScale>
                                      <p:cBhvr>
                                        <p:cTn id="14" dur="166" decel="50000">
                                          <p:stCondLst>
                                            <p:cond delay="676"/>
                                          </p:stCondLst>
                                        </p:cTn>
                                        <p:tgtEl>
                                          <p:spTgt spid="93"/>
                                        </p:tgtEl>
                                      </p:cBhvr>
                                      <p:to x="100000" y="100000"/>
                                    </p:animScale>
                                    <p:animScale>
                                      <p:cBhvr>
                                        <p:cTn id="15" dur="26">
                                          <p:stCondLst>
                                            <p:cond delay="1312"/>
                                          </p:stCondLst>
                                        </p:cTn>
                                        <p:tgtEl>
                                          <p:spTgt spid="93"/>
                                        </p:tgtEl>
                                      </p:cBhvr>
                                      <p:to x="100000" y="80000"/>
                                    </p:animScale>
                                    <p:animScale>
                                      <p:cBhvr>
                                        <p:cTn id="16" dur="166" decel="50000">
                                          <p:stCondLst>
                                            <p:cond delay="1338"/>
                                          </p:stCondLst>
                                        </p:cTn>
                                        <p:tgtEl>
                                          <p:spTgt spid="93"/>
                                        </p:tgtEl>
                                      </p:cBhvr>
                                      <p:to x="100000" y="100000"/>
                                    </p:animScale>
                                    <p:animScale>
                                      <p:cBhvr>
                                        <p:cTn id="17" dur="26">
                                          <p:stCondLst>
                                            <p:cond delay="1642"/>
                                          </p:stCondLst>
                                        </p:cTn>
                                        <p:tgtEl>
                                          <p:spTgt spid="93"/>
                                        </p:tgtEl>
                                      </p:cBhvr>
                                      <p:to x="100000" y="90000"/>
                                    </p:animScale>
                                    <p:animScale>
                                      <p:cBhvr>
                                        <p:cTn id="18" dur="166" decel="50000">
                                          <p:stCondLst>
                                            <p:cond delay="1668"/>
                                          </p:stCondLst>
                                        </p:cTn>
                                        <p:tgtEl>
                                          <p:spTgt spid="93"/>
                                        </p:tgtEl>
                                      </p:cBhvr>
                                      <p:to x="100000" y="100000"/>
                                    </p:animScale>
                                    <p:animScale>
                                      <p:cBhvr>
                                        <p:cTn id="19" dur="26">
                                          <p:stCondLst>
                                            <p:cond delay="1808"/>
                                          </p:stCondLst>
                                        </p:cTn>
                                        <p:tgtEl>
                                          <p:spTgt spid="93"/>
                                        </p:tgtEl>
                                      </p:cBhvr>
                                      <p:to x="100000" y="95000"/>
                                    </p:animScale>
                                    <p:animScale>
                                      <p:cBhvr>
                                        <p:cTn id="20" dur="166" decel="50000">
                                          <p:stCondLst>
                                            <p:cond delay="1834"/>
                                          </p:stCondLst>
                                        </p:cTn>
                                        <p:tgtEl>
                                          <p:spTgt spid="93"/>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1000"/>
                                        <p:tgtEl>
                                          <p:spTgt spid="94"/>
                                        </p:tgtEl>
                                      </p:cBhvr>
                                    </p:animEffect>
                                    <p:anim calcmode="lin" valueType="num">
                                      <p:cBhvr>
                                        <p:cTn id="26" dur="1000" fill="hold"/>
                                        <p:tgtEl>
                                          <p:spTgt spid="94"/>
                                        </p:tgtEl>
                                        <p:attrNameLst>
                                          <p:attrName>ppt_x</p:attrName>
                                        </p:attrNameLst>
                                      </p:cBhvr>
                                      <p:tavLst>
                                        <p:tav tm="0">
                                          <p:val>
                                            <p:strVal val="#ppt_x"/>
                                          </p:val>
                                        </p:tav>
                                        <p:tav tm="100000">
                                          <p:val>
                                            <p:strVal val="#ppt_x"/>
                                          </p:val>
                                        </p:tav>
                                      </p:tavLst>
                                    </p:anim>
                                    <p:anim calcmode="lin" valueType="num">
                                      <p:cBhvr>
                                        <p:cTn id="27"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1000"/>
                                        <p:tgtEl>
                                          <p:spTgt spid="102"/>
                                        </p:tgtEl>
                                      </p:cBhvr>
                                    </p:animEffect>
                                    <p:anim calcmode="lin" valueType="num">
                                      <p:cBhvr>
                                        <p:cTn id="33" dur="1000" fill="hold"/>
                                        <p:tgtEl>
                                          <p:spTgt spid="102"/>
                                        </p:tgtEl>
                                        <p:attrNameLst>
                                          <p:attrName>ppt_x</p:attrName>
                                        </p:attrNameLst>
                                      </p:cBhvr>
                                      <p:tavLst>
                                        <p:tav tm="0">
                                          <p:val>
                                            <p:strVal val="#ppt_x"/>
                                          </p:val>
                                        </p:tav>
                                        <p:tav tm="100000">
                                          <p:val>
                                            <p:strVal val="#ppt_x"/>
                                          </p:val>
                                        </p:tav>
                                      </p:tavLst>
                                    </p:anim>
                                    <p:anim calcmode="lin" valueType="num">
                                      <p:cBhvr>
                                        <p:cTn id="34"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1000"/>
                                        <p:tgtEl>
                                          <p:spTgt spid="103"/>
                                        </p:tgtEl>
                                      </p:cBhvr>
                                    </p:animEffect>
                                    <p:anim calcmode="lin" valueType="num">
                                      <p:cBhvr>
                                        <p:cTn id="40" dur="1000" fill="hold"/>
                                        <p:tgtEl>
                                          <p:spTgt spid="103"/>
                                        </p:tgtEl>
                                        <p:attrNameLst>
                                          <p:attrName>ppt_x</p:attrName>
                                        </p:attrNameLst>
                                      </p:cBhvr>
                                      <p:tavLst>
                                        <p:tav tm="0">
                                          <p:val>
                                            <p:strVal val="#ppt_x"/>
                                          </p:val>
                                        </p:tav>
                                        <p:tav tm="100000">
                                          <p:val>
                                            <p:strVal val="#ppt_x"/>
                                          </p:val>
                                        </p:tav>
                                      </p:tavLst>
                                    </p:anim>
                                    <p:anim calcmode="lin" valueType="num">
                                      <p:cBhvr>
                                        <p:cTn id="4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1" presetClass="entr" presetSubtype="1" fill="hold" nodeType="click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wheel(1)">
                                      <p:cBhvr>
                                        <p:cTn id="46" dur="2000"/>
                                        <p:tgtEl>
                                          <p:spTgt spid="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1" presetClass="entr" presetSubtype="1" fill="hold"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heel(1)">
                                      <p:cBhvr>
                                        <p:cTn id="51" dur="2000"/>
                                        <p:tgtEl>
                                          <p:spTgt spid="10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1" presetClass="entr" presetSubtype="1" fill="hold" nodeType="clickEffect">
                                  <p:stCondLst>
                                    <p:cond delay="0"/>
                                  </p:stCondLst>
                                  <p:childTnLst>
                                    <p:set>
                                      <p:cBhvr>
                                        <p:cTn id="55" dur="1" fill="hold">
                                          <p:stCondLst>
                                            <p:cond delay="0"/>
                                          </p:stCondLst>
                                        </p:cTn>
                                        <p:tgtEl>
                                          <p:spTgt spid="142"/>
                                        </p:tgtEl>
                                        <p:attrNameLst>
                                          <p:attrName>style.visibility</p:attrName>
                                        </p:attrNameLst>
                                      </p:cBhvr>
                                      <p:to>
                                        <p:strVal val="visible"/>
                                      </p:to>
                                    </p:set>
                                    <p:animEffect transition="in" filter="wheel(1)">
                                      <p:cBhvr>
                                        <p:cTn id="56" dur="2000"/>
                                        <p:tgtEl>
                                          <p:spTgt spid="142"/>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1" presetClass="entr" presetSubtype="1" fill="hold" nodeType="click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wheel(1)">
                                      <p:cBhvr>
                                        <p:cTn id="61" dur="2000"/>
                                        <p:tgtEl>
                                          <p:spTgt spid="13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1" presetClass="entr" presetSubtype="1"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heel(1)">
                                      <p:cBhvr>
                                        <p:cTn id="66" dur="2000"/>
                                        <p:tgtEl>
                                          <p:spTgt spid="1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1" presetClass="entr" presetSubtype="1"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heel(1)">
                                      <p:cBhvr>
                                        <p:cTn id="7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102" grpId="0"/>
      <p:bldP spid="10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0760E1FA-8206-4898-BC37-A83A975E1A6B}"/>
              </a:ext>
            </a:extLst>
          </p:cNvPr>
          <p:cNvGrpSpPr>
            <a:grpSpLocks/>
          </p:cNvGrpSpPr>
          <p:nvPr/>
        </p:nvGrpSpPr>
        <p:grpSpPr bwMode="auto">
          <a:xfrm>
            <a:off x="8705850" y="801688"/>
            <a:ext cx="100013" cy="5307012"/>
            <a:chOff x="8005631" y="1174887"/>
            <a:chExt cx="101123" cy="5307604"/>
          </a:xfrm>
        </p:grpSpPr>
        <p:sp>
          <p:nvSpPr>
            <p:cNvPr id="206" name="Rectangle 205">
              <a:extLst>
                <a:ext uri="{FF2B5EF4-FFF2-40B4-BE49-F238E27FC236}">
                  <a16:creationId xmlns:a16="http://schemas.microsoft.com/office/drawing/2014/main" id="{C72B7DDC-A59A-4CDE-84E6-704805AE1D9F}"/>
                </a:ext>
              </a:extLst>
            </p:cNvPr>
            <p:cNvSpPr/>
            <p:nvPr/>
          </p:nvSpPr>
          <p:spPr bwMode="auto">
            <a:xfrm>
              <a:off x="8005631" y="1174887"/>
              <a:ext cx="101123" cy="530760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7" name="Oval 206">
              <a:extLst>
                <a:ext uri="{FF2B5EF4-FFF2-40B4-BE49-F238E27FC236}">
                  <a16:creationId xmlns:a16="http://schemas.microsoft.com/office/drawing/2014/main" id="{99A4DBB4-1151-47F8-8C35-DADBB377718B}"/>
                </a:ext>
              </a:extLst>
            </p:cNvPr>
            <p:cNvSpPr/>
            <p:nvPr/>
          </p:nvSpPr>
          <p:spPr bwMode="auto">
            <a:xfrm>
              <a:off x="8015262" y="1922682"/>
              <a:ext cx="88282"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8" name="Oval 207">
              <a:extLst>
                <a:ext uri="{FF2B5EF4-FFF2-40B4-BE49-F238E27FC236}">
                  <a16:creationId xmlns:a16="http://schemas.microsoft.com/office/drawing/2014/main" id="{E85B5CA4-0D1E-4BCF-BC7E-3FFF301D6663}"/>
                </a:ext>
              </a:extLst>
            </p:cNvPr>
            <p:cNvSpPr/>
            <p:nvPr/>
          </p:nvSpPr>
          <p:spPr bwMode="auto">
            <a:xfrm>
              <a:off x="8015262" y="1270148"/>
              <a:ext cx="88282" cy="77796"/>
            </a:xfrm>
            <a:prstGeom prst="ellipse">
              <a:avLst/>
            </a:prstGeom>
            <a:pattFill prst="pct75">
              <a:fgClr>
                <a:srgbClr val="00B0F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209" name="Straight Arrow Connector 208">
              <a:extLst>
                <a:ext uri="{FF2B5EF4-FFF2-40B4-BE49-F238E27FC236}">
                  <a16:creationId xmlns:a16="http://schemas.microsoft.com/office/drawing/2014/main" id="{5B377022-E583-43F7-AE0C-6F2E0A6BD8BD}"/>
                </a:ext>
              </a:extLst>
            </p:cNvPr>
            <p:cNvCxnSpPr>
              <a:stCxn id="207" idx="0"/>
            </p:cNvCxnSpPr>
            <p:nvPr/>
          </p:nvCxnSpPr>
          <p:spPr>
            <a:xfrm flipV="1">
              <a:off x="8058600" y="1349531"/>
              <a:ext cx="0" cy="573151"/>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210" name="Oval 209">
              <a:extLst>
                <a:ext uri="{FF2B5EF4-FFF2-40B4-BE49-F238E27FC236}">
                  <a16:creationId xmlns:a16="http://schemas.microsoft.com/office/drawing/2014/main" id="{36928D27-05B8-49B1-9A73-FE21367AAA0C}"/>
                </a:ext>
              </a:extLst>
            </p:cNvPr>
            <p:cNvSpPr/>
            <p:nvPr/>
          </p:nvSpPr>
          <p:spPr bwMode="auto">
            <a:xfrm>
              <a:off x="8010447" y="3678653"/>
              <a:ext cx="88281"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11" name="Oval 210">
              <a:extLst>
                <a:ext uri="{FF2B5EF4-FFF2-40B4-BE49-F238E27FC236}">
                  <a16:creationId xmlns:a16="http://schemas.microsoft.com/office/drawing/2014/main" id="{663B1FE6-6314-4FBC-8C42-5644C0485242}"/>
                </a:ext>
              </a:extLst>
            </p:cNvPr>
            <p:cNvSpPr/>
            <p:nvPr/>
          </p:nvSpPr>
          <p:spPr bwMode="auto">
            <a:xfrm>
              <a:off x="8008841" y="4813843"/>
              <a:ext cx="88282" cy="7779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12" name="Oval 211">
              <a:extLst>
                <a:ext uri="{FF2B5EF4-FFF2-40B4-BE49-F238E27FC236}">
                  <a16:creationId xmlns:a16="http://schemas.microsoft.com/office/drawing/2014/main" id="{A0AA16AC-55C1-4679-AB4F-96F88813731A}"/>
                </a:ext>
              </a:extLst>
            </p:cNvPr>
            <p:cNvSpPr/>
            <p:nvPr/>
          </p:nvSpPr>
          <p:spPr bwMode="auto">
            <a:xfrm>
              <a:off x="8005631" y="5302847"/>
              <a:ext cx="88282" cy="7779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13" name="Oval 212">
              <a:extLst>
                <a:ext uri="{FF2B5EF4-FFF2-40B4-BE49-F238E27FC236}">
                  <a16:creationId xmlns:a16="http://schemas.microsoft.com/office/drawing/2014/main" id="{2A453FCA-3593-437F-956F-E4BE60FA2AF2}"/>
                </a:ext>
              </a:extLst>
            </p:cNvPr>
            <p:cNvSpPr/>
            <p:nvPr/>
          </p:nvSpPr>
          <p:spPr bwMode="auto">
            <a:xfrm>
              <a:off x="8005631" y="6082396"/>
              <a:ext cx="88282"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96" name="Group 195">
            <a:extLst>
              <a:ext uri="{FF2B5EF4-FFF2-40B4-BE49-F238E27FC236}">
                <a16:creationId xmlns:a16="http://schemas.microsoft.com/office/drawing/2014/main" id="{4BC7936A-129A-4C1E-93D9-F119D5354935}"/>
              </a:ext>
            </a:extLst>
          </p:cNvPr>
          <p:cNvGrpSpPr>
            <a:grpSpLocks/>
          </p:cNvGrpSpPr>
          <p:nvPr/>
        </p:nvGrpSpPr>
        <p:grpSpPr bwMode="auto">
          <a:xfrm>
            <a:off x="8448675" y="863600"/>
            <a:ext cx="101600" cy="5308600"/>
            <a:chOff x="8005631" y="1174887"/>
            <a:chExt cx="101123" cy="5307604"/>
          </a:xfrm>
        </p:grpSpPr>
        <p:sp>
          <p:nvSpPr>
            <p:cNvPr id="197" name="Rectangle 196">
              <a:extLst>
                <a:ext uri="{FF2B5EF4-FFF2-40B4-BE49-F238E27FC236}">
                  <a16:creationId xmlns:a16="http://schemas.microsoft.com/office/drawing/2014/main" id="{AFCC74B5-0B38-4EB5-A837-B13DFF00A579}"/>
                </a:ext>
              </a:extLst>
            </p:cNvPr>
            <p:cNvSpPr/>
            <p:nvPr/>
          </p:nvSpPr>
          <p:spPr bwMode="auto">
            <a:xfrm>
              <a:off x="8005631" y="1174887"/>
              <a:ext cx="101123" cy="530760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8" name="Oval 197">
              <a:extLst>
                <a:ext uri="{FF2B5EF4-FFF2-40B4-BE49-F238E27FC236}">
                  <a16:creationId xmlns:a16="http://schemas.microsoft.com/office/drawing/2014/main" id="{24144CFA-2B1C-44D4-B82F-AA2D5214565D}"/>
                </a:ext>
              </a:extLst>
            </p:cNvPr>
            <p:cNvSpPr/>
            <p:nvPr/>
          </p:nvSpPr>
          <p:spPr bwMode="auto">
            <a:xfrm>
              <a:off x="8015111" y="1946267"/>
              <a:ext cx="88483" cy="7936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9" name="Oval 198">
              <a:extLst>
                <a:ext uri="{FF2B5EF4-FFF2-40B4-BE49-F238E27FC236}">
                  <a16:creationId xmlns:a16="http://schemas.microsoft.com/office/drawing/2014/main" id="{9A9F2793-27D8-436F-AE66-D9E098C60CDE}"/>
                </a:ext>
              </a:extLst>
            </p:cNvPr>
            <p:cNvSpPr/>
            <p:nvPr/>
          </p:nvSpPr>
          <p:spPr bwMode="auto">
            <a:xfrm>
              <a:off x="8015111" y="1270119"/>
              <a:ext cx="88483" cy="77773"/>
            </a:xfrm>
            <a:prstGeom prst="ellipse">
              <a:avLst/>
            </a:prstGeom>
            <a:pattFill prst="pct75">
              <a:fgClr>
                <a:srgbClr val="00B0F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200" name="Straight Arrow Connector 199">
              <a:extLst>
                <a:ext uri="{FF2B5EF4-FFF2-40B4-BE49-F238E27FC236}">
                  <a16:creationId xmlns:a16="http://schemas.microsoft.com/office/drawing/2014/main" id="{6653D3B9-A517-4965-A16F-E16D11412C5C}"/>
                </a:ext>
              </a:extLst>
            </p:cNvPr>
            <p:cNvCxnSpPr>
              <a:stCxn id="198" idx="0"/>
            </p:cNvCxnSpPr>
            <p:nvPr/>
          </p:nvCxnSpPr>
          <p:spPr>
            <a:xfrm flipV="1">
              <a:off x="8059353" y="1374874"/>
              <a:ext cx="0" cy="571393"/>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0F77FD4E-1539-4577-8710-100A09683504}"/>
                </a:ext>
              </a:extLst>
            </p:cNvPr>
            <p:cNvSpPr/>
            <p:nvPr/>
          </p:nvSpPr>
          <p:spPr bwMode="auto">
            <a:xfrm>
              <a:off x="8010372" y="3552516"/>
              <a:ext cx="88483" cy="7777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2" name="Oval 201">
              <a:extLst>
                <a:ext uri="{FF2B5EF4-FFF2-40B4-BE49-F238E27FC236}">
                  <a16:creationId xmlns:a16="http://schemas.microsoft.com/office/drawing/2014/main" id="{6C448B9C-DA15-4110-816A-4F6E727415C1}"/>
                </a:ext>
              </a:extLst>
            </p:cNvPr>
            <p:cNvSpPr/>
            <p:nvPr/>
          </p:nvSpPr>
          <p:spPr bwMode="auto">
            <a:xfrm>
              <a:off x="8008791" y="4684191"/>
              <a:ext cx="88483" cy="777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3" name="Oval 202">
              <a:extLst>
                <a:ext uri="{FF2B5EF4-FFF2-40B4-BE49-F238E27FC236}">
                  <a16:creationId xmlns:a16="http://schemas.microsoft.com/office/drawing/2014/main" id="{0AE6EC1E-2A67-4B02-9701-321259322E1C}"/>
                </a:ext>
              </a:extLst>
            </p:cNvPr>
            <p:cNvSpPr/>
            <p:nvPr/>
          </p:nvSpPr>
          <p:spPr bwMode="auto">
            <a:xfrm>
              <a:off x="8005631" y="5323833"/>
              <a:ext cx="88483" cy="7777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 name="Oval 203">
              <a:extLst>
                <a:ext uri="{FF2B5EF4-FFF2-40B4-BE49-F238E27FC236}">
                  <a16:creationId xmlns:a16="http://schemas.microsoft.com/office/drawing/2014/main" id="{6EEAC852-EB64-455F-8AFB-74BB1C14D59F}"/>
                </a:ext>
              </a:extLst>
            </p:cNvPr>
            <p:cNvSpPr/>
            <p:nvPr/>
          </p:nvSpPr>
          <p:spPr bwMode="auto">
            <a:xfrm>
              <a:off x="8005631" y="6082516"/>
              <a:ext cx="88483" cy="7777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87" name="Group 186">
            <a:extLst>
              <a:ext uri="{FF2B5EF4-FFF2-40B4-BE49-F238E27FC236}">
                <a16:creationId xmlns:a16="http://schemas.microsoft.com/office/drawing/2014/main" id="{4ECC144A-9DEC-4D12-B7C2-3357234D1843}"/>
              </a:ext>
            </a:extLst>
          </p:cNvPr>
          <p:cNvGrpSpPr>
            <a:grpSpLocks/>
          </p:cNvGrpSpPr>
          <p:nvPr/>
        </p:nvGrpSpPr>
        <p:grpSpPr bwMode="auto">
          <a:xfrm>
            <a:off x="8207375" y="976313"/>
            <a:ext cx="101600" cy="5307012"/>
            <a:chOff x="8005631" y="1174887"/>
            <a:chExt cx="101123" cy="5307604"/>
          </a:xfrm>
        </p:grpSpPr>
        <p:sp>
          <p:nvSpPr>
            <p:cNvPr id="188" name="Rectangle 187">
              <a:extLst>
                <a:ext uri="{FF2B5EF4-FFF2-40B4-BE49-F238E27FC236}">
                  <a16:creationId xmlns:a16="http://schemas.microsoft.com/office/drawing/2014/main" id="{1D80CA6B-2ED1-4A42-931F-E0A05D98D220}"/>
                </a:ext>
              </a:extLst>
            </p:cNvPr>
            <p:cNvSpPr/>
            <p:nvPr/>
          </p:nvSpPr>
          <p:spPr bwMode="auto">
            <a:xfrm>
              <a:off x="8005631" y="1174887"/>
              <a:ext cx="101123" cy="530760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9" name="Oval 188">
              <a:extLst>
                <a:ext uri="{FF2B5EF4-FFF2-40B4-BE49-F238E27FC236}">
                  <a16:creationId xmlns:a16="http://schemas.microsoft.com/office/drawing/2014/main" id="{7E7EC481-AB92-4BFD-B9C3-2EEFC20BC6CB}"/>
                </a:ext>
              </a:extLst>
            </p:cNvPr>
            <p:cNvSpPr/>
            <p:nvPr/>
          </p:nvSpPr>
          <p:spPr bwMode="auto">
            <a:xfrm>
              <a:off x="8015111" y="1922682"/>
              <a:ext cx="88483"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0" name="Oval 189">
              <a:extLst>
                <a:ext uri="{FF2B5EF4-FFF2-40B4-BE49-F238E27FC236}">
                  <a16:creationId xmlns:a16="http://schemas.microsoft.com/office/drawing/2014/main" id="{7A46C286-9DA9-4235-AC6E-4ABD4C810EBC}"/>
                </a:ext>
              </a:extLst>
            </p:cNvPr>
            <p:cNvSpPr/>
            <p:nvPr/>
          </p:nvSpPr>
          <p:spPr bwMode="auto">
            <a:xfrm>
              <a:off x="8015111" y="1270148"/>
              <a:ext cx="88483" cy="77796"/>
            </a:xfrm>
            <a:prstGeom prst="ellipse">
              <a:avLst/>
            </a:prstGeom>
            <a:pattFill prst="pct75">
              <a:fgClr>
                <a:srgbClr val="00B0F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91" name="Straight Arrow Connector 190">
              <a:extLst>
                <a:ext uri="{FF2B5EF4-FFF2-40B4-BE49-F238E27FC236}">
                  <a16:creationId xmlns:a16="http://schemas.microsoft.com/office/drawing/2014/main" id="{03C32270-A3D9-44E9-B39A-DB79B2261055}"/>
                </a:ext>
              </a:extLst>
            </p:cNvPr>
            <p:cNvCxnSpPr>
              <a:stCxn id="189" idx="0"/>
            </p:cNvCxnSpPr>
            <p:nvPr/>
          </p:nvCxnSpPr>
          <p:spPr>
            <a:xfrm flipV="1">
              <a:off x="8059353" y="1349531"/>
              <a:ext cx="0" cy="573151"/>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6DD70D8A-D6D1-49DA-B0DD-6A3C0E3D91DB}"/>
                </a:ext>
              </a:extLst>
            </p:cNvPr>
            <p:cNvSpPr/>
            <p:nvPr/>
          </p:nvSpPr>
          <p:spPr bwMode="auto">
            <a:xfrm>
              <a:off x="8010372" y="3362706"/>
              <a:ext cx="88483" cy="7779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3" name="Oval 192">
              <a:extLst>
                <a:ext uri="{FF2B5EF4-FFF2-40B4-BE49-F238E27FC236}">
                  <a16:creationId xmlns:a16="http://schemas.microsoft.com/office/drawing/2014/main" id="{571EB97D-9F8C-4363-BF74-198714141C28}"/>
                </a:ext>
              </a:extLst>
            </p:cNvPr>
            <p:cNvSpPr/>
            <p:nvPr/>
          </p:nvSpPr>
          <p:spPr bwMode="auto">
            <a:xfrm>
              <a:off x="8008791" y="4518535"/>
              <a:ext cx="88483" cy="7779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4" name="Oval 193">
              <a:extLst>
                <a:ext uri="{FF2B5EF4-FFF2-40B4-BE49-F238E27FC236}">
                  <a16:creationId xmlns:a16="http://schemas.microsoft.com/office/drawing/2014/main" id="{DABD68EF-DA86-4077-BE34-BBE85A708873}"/>
                </a:ext>
              </a:extLst>
            </p:cNvPr>
            <p:cNvSpPr/>
            <p:nvPr/>
          </p:nvSpPr>
          <p:spPr bwMode="auto">
            <a:xfrm>
              <a:off x="8005631" y="5269506"/>
              <a:ext cx="88483"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5" name="Oval 194">
              <a:extLst>
                <a:ext uri="{FF2B5EF4-FFF2-40B4-BE49-F238E27FC236}">
                  <a16:creationId xmlns:a16="http://schemas.microsoft.com/office/drawing/2014/main" id="{7CB9DE1F-DE69-446F-9CAE-DCA54FD902A6}"/>
                </a:ext>
              </a:extLst>
            </p:cNvPr>
            <p:cNvSpPr/>
            <p:nvPr/>
          </p:nvSpPr>
          <p:spPr bwMode="auto">
            <a:xfrm>
              <a:off x="8005631" y="6082396"/>
              <a:ext cx="88483" cy="7779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183" name="Rectangle 182">
            <a:extLst>
              <a:ext uri="{FF2B5EF4-FFF2-40B4-BE49-F238E27FC236}">
                <a16:creationId xmlns:a16="http://schemas.microsoft.com/office/drawing/2014/main" id="{4D528094-36ED-4C88-A377-B09DC76B1C1D}"/>
              </a:ext>
            </a:extLst>
          </p:cNvPr>
          <p:cNvSpPr/>
          <p:nvPr/>
        </p:nvSpPr>
        <p:spPr bwMode="auto">
          <a:xfrm>
            <a:off x="8005763" y="1174750"/>
            <a:ext cx="101600" cy="530701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3" name="Rectangle 132">
            <a:extLst>
              <a:ext uri="{FF2B5EF4-FFF2-40B4-BE49-F238E27FC236}">
                <a16:creationId xmlns:a16="http://schemas.microsoft.com/office/drawing/2014/main" id="{25CB0973-8462-41CE-AD29-0A3B98DE4446}"/>
              </a:ext>
            </a:extLst>
          </p:cNvPr>
          <p:cNvSpPr/>
          <p:nvPr/>
        </p:nvSpPr>
        <p:spPr bwMode="auto">
          <a:xfrm>
            <a:off x="7818438" y="804863"/>
            <a:ext cx="92075" cy="140017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7175" name="Group 28">
            <a:extLst>
              <a:ext uri="{FF2B5EF4-FFF2-40B4-BE49-F238E27FC236}">
                <a16:creationId xmlns:a16="http://schemas.microsoft.com/office/drawing/2014/main" id="{46BBBCF6-A075-4200-A9C9-DD55EA213A8F}"/>
              </a:ext>
            </a:extLst>
          </p:cNvPr>
          <p:cNvGrpSpPr>
            <a:grpSpLocks/>
          </p:cNvGrpSpPr>
          <p:nvPr/>
        </p:nvGrpSpPr>
        <p:grpSpPr bwMode="auto">
          <a:xfrm>
            <a:off x="2079625" y="4251325"/>
            <a:ext cx="1335088" cy="1765300"/>
            <a:chOff x="4625082" y="1095250"/>
            <a:chExt cx="1552178" cy="2098801"/>
          </a:xfrm>
        </p:grpSpPr>
        <p:sp>
          <p:nvSpPr>
            <p:cNvPr id="30" name="Rectangle 29">
              <a:extLst>
                <a:ext uri="{FF2B5EF4-FFF2-40B4-BE49-F238E27FC236}">
                  <a16:creationId xmlns:a16="http://schemas.microsoft.com/office/drawing/2014/main" id="{FC9EA167-F858-4826-8DF4-728097208C2F}"/>
                </a:ext>
              </a:extLst>
            </p:cNvPr>
            <p:cNvSpPr/>
            <p:nvPr/>
          </p:nvSpPr>
          <p:spPr>
            <a:xfrm>
              <a:off x="4625082" y="1321739"/>
              <a:ext cx="1552178" cy="18723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317" name="TextBox 45">
              <a:extLst>
                <a:ext uri="{FF2B5EF4-FFF2-40B4-BE49-F238E27FC236}">
                  <a16:creationId xmlns:a16="http://schemas.microsoft.com/office/drawing/2014/main" id="{F89DCCA0-323B-47AD-B56B-746EE73713AE}"/>
                </a:ext>
              </a:extLst>
            </p:cNvPr>
            <p:cNvSpPr txBox="1">
              <a:spLocks noChangeArrowheads="1"/>
            </p:cNvSpPr>
            <p:nvPr/>
          </p:nvSpPr>
          <p:spPr bwMode="auto">
            <a:xfrm>
              <a:off x="4625082" y="1095250"/>
              <a:ext cx="929595"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Inside Warp</a:t>
              </a:r>
              <a:endParaRPr lang="en-US" altLang="en-US" sz="900">
                <a:solidFill>
                  <a:srgbClr val="FF0000"/>
                </a:solidFill>
              </a:endParaRPr>
            </a:p>
          </p:txBody>
        </p:sp>
      </p:grpSp>
      <p:grpSp>
        <p:nvGrpSpPr>
          <p:cNvPr id="7176" name="Group 25">
            <a:extLst>
              <a:ext uri="{FF2B5EF4-FFF2-40B4-BE49-F238E27FC236}">
                <a16:creationId xmlns:a16="http://schemas.microsoft.com/office/drawing/2014/main" id="{CF41171E-54FF-4644-86D2-2CD9C964EA02}"/>
              </a:ext>
            </a:extLst>
          </p:cNvPr>
          <p:cNvGrpSpPr>
            <a:grpSpLocks/>
          </p:cNvGrpSpPr>
          <p:nvPr/>
        </p:nvGrpSpPr>
        <p:grpSpPr bwMode="auto">
          <a:xfrm>
            <a:off x="4678363" y="5797550"/>
            <a:ext cx="1357312" cy="727075"/>
            <a:chOff x="4625082" y="1322389"/>
            <a:chExt cx="1552178" cy="2115927"/>
          </a:xfrm>
        </p:grpSpPr>
        <p:sp>
          <p:nvSpPr>
            <p:cNvPr id="27" name="Rectangle 26">
              <a:extLst>
                <a:ext uri="{FF2B5EF4-FFF2-40B4-BE49-F238E27FC236}">
                  <a16:creationId xmlns:a16="http://schemas.microsoft.com/office/drawing/2014/main" id="{7D4E567A-5745-45A1-B539-40FF36270C73}"/>
                </a:ext>
              </a:extLst>
            </p:cNvPr>
            <p:cNvSpPr/>
            <p:nvPr/>
          </p:nvSpPr>
          <p:spPr>
            <a:xfrm>
              <a:off x="4625082" y="1322389"/>
              <a:ext cx="1552178" cy="18710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315" name="TextBox 45">
              <a:extLst>
                <a:ext uri="{FF2B5EF4-FFF2-40B4-BE49-F238E27FC236}">
                  <a16:creationId xmlns:a16="http://schemas.microsoft.com/office/drawing/2014/main" id="{4A438F55-B746-4F85-9A12-5D40BAF39CC8}"/>
                </a:ext>
              </a:extLst>
            </p:cNvPr>
            <p:cNvSpPr txBox="1">
              <a:spLocks noChangeArrowheads="1"/>
            </p:cNvSpPr>
            <p:nvPr/>
          </p:nvSpPr>
          <p:spPr bwMode="auto">
            <a:xfrm>
              <a:off x="4625082" y="3194051"/>
              <a:ext cx="742511" cy="24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TOR Block</a:t>
              </a:r>
              <a:endParaRPr lang="en-US" altLang="en-US" sz="900">
                <a:solidFill>
                  <a:srgbClr val="FF0000"/>
                </a:solidFill>
              </a:endParaRPr>
            </a:p>
          </p:txBody>
        </p:sp>
      </p:grpSp>
      <p:grpSp>
        <p:nvGrpSpPr>
          <p:cNvPr id="7177" name="Group 22">
            <a:extLst>
              <a:ext uri="{FF2B5EF4-FFF2-40B4-BE49-F238E27FC236}">
                <a16:creationId xmlns:a16="http://schemas.microsoft.com/office/drawing/2014/main" id="{AA281FF3-E1A6-45A3-A0C8-A56F83CD38D6}"/>
              </a:ext>
            </a:extLst>
          </p:cNvPr>
          <p:cNvGrpSpPr>
            <a:grpSpLocks/>
          </p:cNvGrpSpPr>
          <p:nvPr/>
        </p:nvGrpSpPr>
        <p:grpSpPr bwMode="auto">
          <a:xfrm>
            <a:off x="3486150" y="4254500"/>
            <a:ext cx="873125" cy="1768475"/>
            <a:chOff x="4625082" y="1095250"/>
            <a:chExt cx="1552178" cy="2098801"/>
          </a:xfrm>
        </p:grpSpPr>
        <p:sp>
          <p:nvSpPr>
            <p:cNvPr id="24" name="Rectangle 23">
              <a:extLst>
                <a:ext uri="{FF2B5EF4-FFF2-40B4-BE49-F238E27FC236}">
                  <a16:creationId xmlns:a16="http://schemas.microsoft.com/office/drawing/2014/main" id="{422497AA-4BC4-4AD8-A99F-09A8D8179EC6}"/>
                </a:ext>
              </a:extLst>
            </p:cNvPr>
            <p:cNvSpPr/>
            <p:nvPr/>
          </p:nvSpPr>
          <p:spPr>
            <a:xfrm>
              <a:off x="4625082" y="1323217"/>
              <a:ext cx="1552178" cy="18708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313" name="TextBox 45">
              <a:extLst>
                <a:ext uri="{FF2B5EF4-FFF2-40B4-BE49-F238E27FC236}">
                  <a16:creationId xmlns:a16="http://schemas.microsoft.com/office/drawing/2014/main" id="{09E548EE-EFE4-45F5-A15B-55AD400C7623}"/>
                </a:ext>
              </a:extLst>
            </p:cNvPr>
            <p:cNvSpPr txBox="1">
              <a:spLocks noChangeArrowheads="1"/>
            </p:cNvSpPr>
            <p:nvPr/>
          </p:nvSpPr>
          <p:spPr bwMode="auto">
            <a:xfrm>
              <a:off x="4625082" y="1095250"/>
              <a:ext cx="742511"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DPD Block</a:t>
              </a:r>
              <a:endParaRPr lang="en-US" altLang="en-US" sz="900">
                <a:solidFill>
                  <a:srgbClr val="FF0000"/>
                </a:solidFill>
              </a:endParaRPr>
            </a:p>
          </p:txBody>
        </p:sp>
      </p:grpSp>
      <p:grpSp>
        <p:nvGrpSpPr>
          <p:cNvPr id="7178" name="Group 19">
            <a:extLst>
              <a:ext uri="{FF2B5EF4-FFF2-40B4-BE49-F238E27FC236}">
                <a16:creationId xmlns:a16="http://schemas.microsoft.com/office/drawing/2014/main" id="{043727A7-9911-4AD3-A762-9285C5089C4B}"/>
              </a:ext>
            </a:extLst>
          </p:cNvPr>
          <p:cNvGrpSpPr>
            <a:grpSpLocks/>
          </p:cNvGrpSpPr>
          <p:nvPr/>
        </p:nvGrpSpPr>
        <p:grpSpPr bwMode="auto">
          <a:xfrm>
            <a:off x="4813300" y="3957638"/>
            <a:ext cx="1274763" cy="1774825"/>
            <a:chOff x="4689530" y="-1581287"/>
            <a:chExt cx="1552178" cy="2091260"/>
          </a:xfrm>
        </p:grpSpPr>
        <p:sp>
          <p:nvSpPr>
            <p:cNvPr id="21" name="Rectangle 20">
              <a:extLst>
                <a:ext uri="{FF2B5EF4-FFF2-40B4-BE49-F238E27FC236}">
                  <a16:creationId xmlns:a16="http://schemas.microsoft.com/office/drawing/2014/main" id="{D72D6558-7BA2-4B8B-BD0D-BCF983BD9E85}"/>
                </a:ext>
              </a:extLst>
            </p:cNvPr>
            <p:cNvSpPr/>
            <p:nvPr/>
          </p:nvSpPr>
          <p:spPr>
            <a:xfrm>
              <a:off x="4689530" y="-1362435"/>
              <a:ext cx="1552178" cy="187240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311" name="TextBox 45">
              <a:extLst>
                <a:ext uri="{FF2B5EF4-FFF2-40B4-BE49-F238E27FC236}">
                  <a16:creationId xmlns:a16="http://schemas.microsoft.com/office/drawing/2014/main" id="{F2D02662-64ED-4C49-B1E3-67FB271C6CCC}"/>
                </a:ext>
              </a:extLst>
            </p:cNvPr>
            <p:cNvSpPr txBox="1">
              <a:spLocks noChangeArrowheads="1"/>
            </p:cNvSpPr>
            <p:nvPr/>
          </p:nvSpPr>
          <p:spPr bwMode="auto">
            <a:xfrm>
              <a:off x="4689530" y="-1581287"/>
              <a:ext cx="652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PA Block</a:t>
              </a:r>
              <a:endParaRPr lang="en-US" altLang="en-US" sz="900">
                <a:solidFill>
                  <a:srgbClr val="FF0000"/>
                </a:solidFill>
              </a:endParaRPr>
            </a:p>
          </p:txBody>
        </p:sp>
      </p:grpSp>
      <p:sp>
        <p:nvSpPr>
          <p:cNvPr id="7179" name="Rectangle 4">
            <a:extLst>
              <a:ext uri="{FF2B5EF4-FFF2-40B4-BE49-F238E27FC236}">
                <a16:creationId xmlns:a16="http://schemas.microsoft.com/office/drawing/2014/main" id="{AD24E86A-E206-4A65-877F-382D64E13A08}"/>
              </a:ext>
            </a:extLst>
          </p:cNvPr>
          <p:cNvSpPr>
            <a:spLocks noGrp="1" noChangeArrowheads="1"/>
          </p:cNvSpPr>
          <p:nvPr>
            <p:ph type="title"/>
          </p:nvPr>
        </p:nvSpPr>
        <p:spPr>
          <a:xfrm>
            <a:off x="179388" y="274638"/>
            <a:ext cx="8785225" cy="490537"/>
          </a:xfrm>
        </p:spPr>
        <p:txBody>
          <a:bodyPr/>
          <a:lstStyle/>
          <a:p>
            <a:pPr algn="l" eaLnBrk="1" hangingPunct="1"/>
            <a:r>
              <a:rPr lang="en-GB" altLang="en-US" sz="1800"/>
              <a:t>Part 1 Radio Function View: How to achieve a SPLC  </a:t>
            </a:r>
            <a:endParaRPr lang="en-US" altLang="en-US" sz="1800"/>
          </a:p>
        </p:txBody>
      </p:sp>
      <p:sp>
        <p:nvSpPr>
          <p:cNvPr id="7180" name="Rectangle 2">
            <a:extLst>
              <a:ext uri="{FF2B5EF4-FFF2-40B4-BE49-F238E27FC236}">
                <a16:creationId xmlns:a16="http://schemas.microsoft.com/office/drawing/2014/main" id="{7F3F6DBB-055D-4837-93AE-C073B6136D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181" name="Rectangle 4">
            <a:extLst>
              <a:ext uri="{FF2B5EF4-FFF2-40B4-BE49-F238E27FC236}">
                <a16:creationId xmlns:a16="http://schemas.microsoft.com/office/drawing/2014/main" id="{A72514AE-E250-4EBD-A780-5CB48A29B34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7182" name="Object 5">
            <a:extLst>
              <a:ext uri="{FF2B5EF4-FFF2-40B4-BE49-F238E27FC236}">
                <a16:creationId xmlns:a16="http://schemas.microsoft.com/office/drawing/2014/main" id="{5E8A207E-2087-4A4A-A98A-D7C8B8239BE5}"/>
              </a:ext>
            </a:extLst>
          </p:cNvPr>
          <p:cNvGraphicFramePr>
            <a:graphicFrameLocks noChangeAspect="1"/>
          </p:cNvGraphicFramePr>
          <p:nvPr/>
        </p:nvGraphicFramePr>
        <p:xfrm>
          <a:off x="-166688" y="3327400"/>
          <a:ext cx="6861176" cy="3482975"/>
        </p:xfrm>
        <a:graphic>
          <a:graphicData uri="http://schemas.openxmlformats.org/presentationml/2006/ole">
            <mc:AlternateContent xmlns:mc="http://schemas.openxmlformats.org/markup-compatibility/2006">
              <mc:Choice xmlns:v="urn:schemas-microsoft-com:vml" Requires="v">
                <p:oleObj spid="_x0000_s476163" name="Visio" r:id="rId4" imgW="11968834" imgH="6074383" progId="Visio.Drawing.11">
                  <p:embed/>
                </p:oleObj>
              </mc:Choice>
              <mc:Fallback>
                <p:oleObj name="Visio" r:id="rId4" imgW="11968834" imgH="6074383" progId="Visio.Drawing.11">
                  <p:embed/>
                  <p:pic>
                    <p:nvPicPr>
                      <p:cNvPr id="7182" name="Object 5">
                        <a:extLst>
                          <a:ext uri="{FF2B5EF4-FFF2-40B4-BE49-F238E27FC236}">
                            <a16:creationId xmlns:a16="http://schemas.microsoft.com/office/drawing/2014/main" id="{5E8A207E-2087-4A4A-A98A-D7C8B8239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88" y="3327400"/>
                        <a:ext cx="6861176"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Connector 9">
            <a:extLst>
              <a:ext uri="{FF2B5EF4-FFF2-40B4-BE49-F238E27FC236}">
                <a16:creationId xmlns:a16="http://schemas.microsoft.com/office/drawing/2014/main" id="{A2634B30-9B9E-458C-AFF5-4FB8AD10DEEC}"/>
              </a:ext>
            </a:extLst>
          </p:cNvPr>
          <p:cNvCxnSpPr/>
          <p:nvPr/>
        </p:nvCxnSpPr>
        <p:spPr>
          <a:xfrm>
            <a:off x="4140200" y="3735388"/>
            <a:ext cx="0" cy="2670175"/>
          </a:xfrm>
          <a:prstGeom prst="line">
            <a:avLst/>
          </a:prstGeom>
          <a:ln w="2540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7184" name="TextBox 45">
            <a:extLst>
              <a:ext uri="{FF2B5EF4-FFF2-40B4-BE49-F238E27FC236}">
                <a16:creationId xmlns:a16="http://schemas.microsoft.com/office/drawing/2014/main" id="{4CA24FC9-E2FA-4680-9234-205C0520F9DD}"/>
              </a:ext>
            </a:extLst>
          </p:cNvPr>
          <p:cNvSpPr txBox="1">
            <a:spLocks noChangeArrowheads="1"/>
          </p:cNvSpPr>
          <p:nvPr/>
        </p:nvSpPr>
        <p:spPr bwMode="auto">
          <a:xfrm>
            <a:off x="2184400" y="3735388"/>
            <a:ext cx="1684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Digital Domain</a:t>
            </a:r>
            <a:endParaRPr lang="en-US" altLang="en-US">
              <a:solidFill>
                <a:srgbClr val="00B050"/>
              </a:solidFill>
            </a:endParaRPr>
          </a:p>
        </p:txBody>
      </p:sp>
      <p:sp>
        <p:nvSpPr>
          <p:cNvPr id="7185" name="TextBox 45">
            <a:extLst>
              <a:ext uri="{FF2B5EF4-FFF2-40B4-BE49-F238E27FC236}">
                <a16:creationId xmlns:a16="http://schemas.microsoft.com/office/drawing/2014/main" id="{37675E02-D673-42E7-848D-02A209B289C1}"/>
              </a:ext>
            </a:extLst>
          </p:cNvPr>
          <p:cNvSpPr txBox="1">
            <a:spLocks noChangeArrowheads="1"/>
          </p:cNvSpPr>
          <p:nvPr/>
        </p:nvSpPr>
        <p:spPr bwMode="auto">
          <a:xfrm>
            <a:off x="4518025" y="3611563"/>
            <a:ext cx="176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Analog Domain</a:t>
            </a:r>
            <a:endParaRPr lang="en-US" altLang="en-US">
              <a:solidFill>
                <a:srgbClr val="00B050"/>
              </a:solidFill>
            </a:endParaRPr>
          </a:p>
        </p:txBody>
      </p:sp>
      <p:grpSp>
        <p:nvGrpSpPr>
          <p:cNvPr id="44" name="Group 43">
            <a:extLst>
              <a:ext uri="{FF2B5EF4-FFF2-40B4-BE49-F238E27FC236}">
                <a16:creationId xmlns:a16="http://schemas.microsoft.com/office/drawing/2014/main" id="{514C1638-CBBD-4536-861B-321BA9991382}"/>
              </a:ext>
            </a:extLst>
          </p:cNvPr>
          <p:cNvGrpSpPr>
            <a:grpSpLocks/>
          </p:cNvGrpSpPr>
          <p:nvPr/>
        </p:nvGrpSpPr>
        <p:grpSpPr bwMode="auto">
          <a:xfrm>
            <a:off x="6938963" y="5715000"/>
            <a:ext cx="2025650" cy="939800"/>
            <a:chOff x="2896383" y="1493523"/>
            <a:chExt cx="3847660" cy="1311472"/>
          </a:xfrm>
        </p:grpSpPr>
        <p:grpSp>
          <p:nvGrpSpPr>
            <p:cNvPr id="7303" name="Group 68">
              <a:extLst>
                <a:ext uri="{FF2B5EF4-FFF2-40B4-BE49-F238E27FC236}">
                  <a16:creationId xmlns:a16="http://schemas.microsoft.com/office/drawing/2014/main" id="{9E4F0B95-6FB1-4C92-A3A3-EBFE8394D517}"/>
                </a:ext>
              </a:extLst>
            </p:cNvPr>
            <p:cNvGrpSpPr>
              <a:grpSpLocks/>
            </p:cNvGrpSpPr>
            <p:nvPr/>
          </p:nvGrpSpPr>
          <p:grpSpPr bwMode="auto">
            <a:xfrm>
              <a:off x="4111616" y="1493523"/>
              <a:ext cx="2632427" cy="1000671"/>
              <a:chOff x="1259477" y="1416530"/>
              <a:chExt cx="2632427" cy="1000671"/>
            </a:xfrm>
          </p:grpSpPr>
          <p:cxnSp>
            <p:nvCxnSpPr>
              <p:cNvPr id="48" name="Straight Arrow Connector 47">
                <a:extLst>
                  <a:ext uri="{FF2B5EF4-FFF2-40B4-BE49-F238E27FC236}">
                    <a16:creationId xmlns:a16="http://schemas.microsoft.com/office/drawing/2014/main" id="{0FED6908-CAB9-4C12-AFE0-2E68550FCD7F}"/>
                  </a:ext>
                </a:extLst>
              </p:cNvPr>
              <p:cNvCxnSpPr/>
              <p:nvPr/>
            </p:nvCxnSpPr>
            <p:spPr>
              <a:xfrm>
                <a:off x="1259452" y="2324813"/>
                <a:ext cx="2632452"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90BADB3-4248-486B-9ED3-36E78653A292}"/>
                  </a:ext>
                </a:extLst>
              </p:cNvPr>
              <p:cNvCxnSpPr/>
              <p:nvPr/>
            </p:nvCxnSpPr>
            <p:spPr>
              <a:xfrm flipV="1">
                <a:off x="1398161" y="1620340"/>
                <a:ext cx="0" cy="79751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75EDC50-08C4-4A60-BFA6-C24DA444C4AC}"/>
                  </a:ext>
                </a:extLst>
              </p:cNvPr>
              <p:cNvSpPr/>
              <p:nvPr/>
            </p:nvSpPr>
            <p:spPr>
              <a:xfrm>
                <a:off x="1482592" y="2118789"/>
                <a:ext cx="168863" cy="10855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 name="Oval 50">
                <a:extLst>
                  <a:ext uri="{FF2B5EF4-FFF2-40B4-BE49-F238E27FC236}">
                    <a16:creationId xmlns:a16="http://schemas.microsoft.com/office/drawing/2014/main" id="{FF1F69F7-A5A4-4C66-990B-13B52002D981}"/>
                  </a:ext>
                </a:extLst>
              </p:cNvPr>
              <p:cNvSpPr/>
              <p:nvPr/>
            </p:nvSpPr>
            <p:spPr>
              <a:xfrm>
                <a:off x="3472761" y="1416530"/>
                <a:ext cx="168863" cy="10633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7304" name="TextBox 45">
              <a:extLst>
                <a:ext uri="{FF2B5EF4-FFF2-40B4-BE49-F238E27FC236}">
                  <a16:creationId xmlns:a16="http://schemas.microsoft.com/office/drawing/2014/main" id="{8F28AFC8-1F83-480D-8D51-30CCEA196768}"/>
                </a:ext>
              </a:extLst>
            </p:cNvPr>
            <p:cNvSpPr txBox="1">
              <a:spLocks noChangeArrowheads="1"/>
            </p:cNvSpPr>
            <p:nvPr/>
          </p:nvSpPr>
          <p:spPr bwMode="auto">
            <a:xfrm>
              <a:off x="2896383" y="1570703"/>
              <a:ext cx="627835" cy="25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Biasing</a:t>
              </a:r>
              <a:endParaRPr lang="en-US" altLang="en-US" sz="900">
                <a:solidFill>
                  <a:srgbClr val="000000"/>
                </a:solidFill>
              </a:endParaRPr>
            </a:p>
          </p:txBody>
        </p:sp>
        <p:sp>
          <p:nvSpPr>
            <p:cNvPr id="7305" name="TextBox 45">
              <a:extLst>
                <a:ext uri="{FF2B5EF4-FFF2-40B4-BE49-F238E27FC236}">
                  <a16:creationId xmlns:a16="http://schemas.microsoft.com/office/drawing/2014/main" id="{A53FF550-F6F9-44D1-AA2C-20DA76BD4D3E}"/>
                </a:ext>
              </a:extLst>
            </p:cNvPr>
            <p:cNvSpPr txBox="1">
              <a:spLocks noChangeArrowheads="1"/>
            </p:cNvSpPr>
            <p:nvPr/>
          </p:nvSpPr>
          <p:spPr bwMode="auto">
            <a:xfrm>
              <a:off x="5977648" y="2483050"/>
              <a:ext cx="765211"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grpSp>
        <p:nvGrpSpPr>
          <p:cNvPr id="64" name="Group 63">
            <a:extLst>
              <a:ext uri="{FF2B5EF4-FFF2-40B4-BE49-F238E27FC236}">
                <a16:creationId xmlns:a16="http://schemas.microsoft.com/office/drawing/2014/main" id="{1B837A28-DF72-4901-BDD6-6886BD54CDE8}"/>
              </a:ext>
            </a:extLst>
          </p:cNvPr>
          <p:cNvGrpSpPr>
            <a:grpSpLocks/>
          </p:cNvGrpSpPr>
          <p:nvPr/>
        </p:nvGrpSpPr>
        <p:grpSpPr bwMode="auto">
          <a:xfrm>
            <a:off x="6975475" y="4090988"/>
            <a:ext cx="2047875" cy="773112"/>
            <a:chOff x="2934274" y="1696243"/>
            <a:chExt cx="3889056" cy="1079189"/>
          </a:xfrm>
        </p:grpSpPr>
        <p:grpSp>
          <p:nvGrpSpPr>
            <p:cNvPr id="7296" name="Group 53">
              <a:extLst>
                <a:ext uri="{FF2B5EF4-FFF2-40B4-BE49-F238E27FC236}">
                  <a16:creationId xmlns:a16="http://schemas.microsoft.com/office/drawing/2014/main" id="{4257B37E-43A2-4433-861A-DB6C6B816776}"/>
                </a:ext>
              </a:extLst>
            </p:cNvPr>
            <p:cNvGrpSpPr>
              <a:grpSpLocks/>
            </p:cNvGrpSpPr>
            <p:nvPr/>
          </p:nvGrpSpPr>
          <p:grpSpPr bwMode="auto">
            <a:xfrm>
              <a:off x="4111617" y="1696243"/>
              <a:ext cx="2601264" cy="798524"/>
              <a:chOff x="1259478" y="1619250"/>
              <a:chExt cx="2601264" cy="798524"/>
            </a:xfrm>
          </p:grpSpPr>
          <p:cxnSp>
            <p:nvCxnSpPr>
              <p:cNvPr id="85" name="Straight Arrow Connector 84">
                <a:extLst>
                  <a:ext uri="{FF2B5EF4-FFF2-40B4-BE49-F238E27FC236}">
                    <a16:creationId xmlns:a16="http://schemas.microsoft.com/office/drawing/2014/main" id="{1C2F45AA-F5E5-44AC-A363-9F1DEE7465BA}"/>
                  </a:ext>
                </a:extLst>
              </p:cNvPr>
              <p:cNvCxnSpPr/>
              <p:nvPr/>
            </p:nvCxnSpPr>
            <p:spPr>
              <a:xfrm>
                <a:off x="1260912" y="2323936"/>
                <a:ext cx="2598734"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0552A-E309-4A6D-ACD3-C88F1A16E93C}"/>
                  </a:ext>
                </a:extLst>
              </p:cNvPr>
              <p:cNvCxnSpPr/>
              <p:nvPr/>
            </p:nvCxnSpPr>
            <p:spPr>
              <a:xfrm flipV="1">
                <a:off x="1396576" y="1619250"/>
                <a:ext cx="0" cy="797758"/>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DFA7FB1D-793A-4819-9901-33CBDA6D60B3}"/>
                  </a:ext>
                </a:extLst>
              </p:cNvPr>
              <p:cNvSpPr/>
              <p:nvPr/>
            </p:nvSpPr>
            <p:spPr>
              <a:xfrm>
                <a:off x="1480989" y="1769938"/>
                <a:ext cx="168827" cy="1085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8" name="Oval 87">
                <a:extLst>
                  <a:ext uri="{FF2B5EF4-FFF2-40B4-BE49-F238E27FC236}">
                    <a16:creationId xmlns:a16="http://schemas.microsoft.com/office/drawing/2014/main" id="{E1421A76-7F9E-4D2F-9AF1-277EDE55167A}"/>
                  </a:ext>
                </a:extLst>
              </p:cNvPr>
              <p:cNvSpPr/>
              <p:nvPr/>
            </p:nvSpPr>
            <p:spPr>
              <a:xfrm>
                <a:off x="3479785" y="2111201"/>
                <a:ext cx="168827" cy="10636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7297" name="TextBox 45">
              <a:extLst>
                <a:ext uri="{FF2B5EF4-FFF2-40B4-BE49-F238E27FC236}">
                  <a16:creationId xmlns:a16="http://schemas.microsoft.com/office/drawing/2014/main" id="{2F1DF277-A545-4700-8BF5-E0B44A12A833}"/>
                </a:ext>
              </a:extLst>
            </p:cNvPr>
            <p:cNvSpPr txBox="1">
              <a:spLocks noChangeArrowheads="1"/>
            </p:cNvSpPr>
            <p:nvPr/>
          </p:nvSpPr>
          <p:spPr bwMode="auto">
            <a:xfrm>
              <a:off x="2934274" y="1696243"/>
              <a:ext cx="1507452" cy="70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PA0</a:t>
              </a:r>
            </a:p>
            <a:p>
              <a:pPr eaLnBrk="1" hangingPunct="1"/>
              <a:r>
                <a:rPr lang="sv-SE" altLang="en-US" sz="900">
                  <a:solidFill>
                    <a:srgbClr val="000000"/>
                  </a:solidFill>
                </a:rPr>
                <a:t>(existing</a:t>
              </a:r>
            </a:p>
            <a:p>
              <a:pPr eaLnBrk="1" hangingPunct="1"/>
              <a:r>
                <a:rPr lang="sv-SE" altLang="en-US" sz="900">
                  <a:solidFill>
                    <a:srgbClr val="000000"/>
                  </a:solidFill>
                </a:rPr>
                <a:t> enabled cr)</a:t>
              </a:r>
              <a:endParaRPr lang="en-US" altLang="en-US" sz="900">
                <a:solidFill>
                  <a:srgbClr val="000000"/>
                </a:solidFill>
              </a:endParaRPr>
            </a:p>
          </p:txBody>
        </p:sp>
        <p:sp>
          <p:nvSpPr>
            <p:cNvPr id="7298" name="TextBox 45">
              <a:extLst>
                <a:ext uri="{FF2B5EF4-FFF2-40B4-BE49-F238E27FC236}">
                  <a16:creationId xmlns:a16="http://schemas.microsoft.com/office/drawing/2014/main" id="{09D60ED1-8443-46B5-9745-E7CE5FE5007D}"/>
                </a:ext>
              </a:extLst>
            </p:cNvPr>
            <p:cNvSpPr txBox="1">
              <a:spLocks noChangeArrowheads="1"/>
            </p:cNvSpPr>
            <p:nvPr/>
          </p:nvSpPr>
          <p:spPr bwMode="auto">
            <a:xfrm>
              <a:off x="6058119" y="2453256"/>
              <a:ext cx="765211" cy="32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grpSp>
        <p:nvGrpSpPr>
          <p:cNvPr id="66" name="Group 65">
            <a:extLst>
              <a:ext uri="{FF2B5EF4-FFF2-40B4-BE49-F238E27FC236}">
                <a16:creationId xmlns:a16="http://schemas.microsoft.com/office/drawing/2014/main" id="{5911F15D-795C-4F51-BFCB-567F2DA2BE12}"/>
              </a:ext>
            </a:extLst>
          </p:cNvPr>
          <p:cNvGrpSpPr>
            <a:grpSpLocks/>
          </p:cNvGrpSpPr>
          <p:nvPr/>
        </p:nvGrpSpPr>
        <p:grpSpPr bwMode="auto">
          <a:xfrm>
            <a:off x="6911975" y="2947988"/>
            <a:ext cx="2084388" cy="787400"/>
            <a:chOff x="2825047" y="1695635"/>
            <a:chExt cx="3961045" cy="1097293"/>
          </a:xfrm>
        </p:grpSpPr>
        <p:grpSp>
          <p:nvGrpSpPr>
            <p:cNvPr id="7289" name="Group 38">
              <a:extLst>
                <a:ext uri="{FF2B5EF4-FFF2-40B4-BE49-F238E27FC236}">
                  <a16:creationId xmlns:a16="http://schemas.microsoft.com/office/drawing/2014/main" id="{A2480DB4-1A9F-4882-82E9-94124C802375}"/>
                </a:ext>
              </a:extLst>
            </p:cNvPr>
            <p:cNvGrpSpPr>
              <a:grpSpLocks/>
            </p:cNvGrpSpPr>
            <p:nvPr/>
          </p:nvGrpSpPr>
          <p:grpSpPr bwMode="auto">
            <a:xfrm>
              <a:off x="4110892" y="1695635"/>
              <a:ext cx="2614798" cy="799821"/>
              <a:chOff x="1258753" y="1618642"/>
              <a:chExt cx="2614798" cy="799821"/>
            </a:xfrm>
          </p:grpSpPr>
          <p:cxnSp>
            <p:nvCxnSpPr>
              <p:cNvPr id="71" name="Straight Arrow Connector 70">
                <a:extLst>
                  <a:ext uri="{FF2B5EF4-FFF2-40B4-BE49-F238E27FC236}">
                    <a16:creationId xmlns:a16="http://schemas.microsoft.com/office/drawing/2014/main" id="{3A67D38B-F6D7-4894-B25D-35C3BC161A95}"/>
                  </a:ext>
                </a:extLst>
              </p:cNvPr>
              <p:cNvCxnSpPr/>
              <p:nvPr/>
            </p:nvCxnSpPr>
            <p:spPr>
              <a:xfrm>
                <a:off x="1258059" y="2326573"/>
                <a:ext cx="2615556"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9A4AA74-BC7E-4114-9ACC-0DC5B1191B3E}"/>
                  </a:ext>
                </a:extLst>
              </p:cNvPr>
              <p:cNvCxnSpPr/>
              <p:nvPr/>
            </p:nvCxnSpPr>
            <p:spPr>
              <a:xfrm flipV="1">
                <a:off x="1396832" y="1618642"/>
                <a:ext cx="0" cy="800847"/>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DC25D37-0EEB-4470-9DA7-CB84C78B13A3}"/>
                  </a:ext>
                </a:extLst>
              </p:cNvPr>
              <p:cNvSpPr/>
              <p:nvPr/>
            </p:nvSpPr>
            <p:spPr>
              <a:xfrm>
                <a:off x="1481302" y="1707133"/>
                <a:ext cx="168940" cy="10840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4" name="Oval 73">
                <a:extLst>
                  <a:ext uri="{FF2B5EF4-FFF2-40B4-BE49-F238E27FC236}">
                    <a16:creationId xmlns:a16="http://schemas.microsoft.com/office/drawing/2014/main" id="{DD3D2906-D9EB-4AC4-8977-89CC311675DF}"/>
                  </a:ext>
                </a:extLst>
              </p:cNvPr>
              <p:cNvSpPr/>
              <p:nvPr/>
            </p:nvSpPr>
            <p:spPr>
              <a:xfrm>
                <a:off x="3517635" y="2118618"/>
                <a:ext cx="168940" cy="10840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7290" name="TextBox 45">
              <a:extLst>
                <a:ext uri="{FF2B5EF4-FFF2-40B4-BE49-F238E27FC236}">
                  <a16:creationId xmlns:a16="http://schemas.microsoft.com/office/drawing/2014/main" id="{545B15B0-66BE-4180-B325-8F147944AF43}"/>
                </a:ext>
              </a:extLst>
            </p:cNvPr>
            <p:cNvSpPr txBox="1">
              <a:spLocks noChangeArrowheads="1"/>
            </p:cNvSpPr>
            <p:nvPr/>
          </p:nvSpPr>
          <p:spPr bwMode="auto">
            <a:xfrm>
              <a:off x="2825047" y="1778691"/>
              <a:ext cx="1570100" cy="51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Tor </a:t>
              </a:r>
            </a:p>
            <a:p>
              <a:pPr eaLnBrk="1" hangingPunct="1"/>
              <a:r>
                <a:rPr lang="sv-SE" altLang="en-US" sz="900">
                  <a:solidFill>
                    <a:srgbClr val="000000"/>
                  </a:solidFill>
                </a:rPr>
                <a:t>(Gain, Total)</a:t>
              </a:r>
              <a:endParaRPr lang="en-US" altLang="en-US" sz="900">
                <a:solidFill>
                  <a:srgbClr val="000000"/>
                </a:solidFill>
              </a:endParaRPr>
            </a:p>
          </p:txBody>
        </p:sp>
        <p:sp>
          <p:nvSpPr>
            <p:cNvPr id="7291" name="TextBox 45">
              <a:extLst>
                <a:ext uri="{FF2B5EF4-FFF2-40B4-BE49-F238E27FC236}">
                  <a16:creationId xmlns:a16="http://schemas.microsoft.com/office/drawing/2014/main" id="{E72222B7-356E-451F-B84F-F6F4E6D53152}"/>
                </a:ext>
              </a:extLst>
            </p:cNvPr>
            <p:cNvSpPr txBox="1">
              <a:spLocks noChangeArrowheads="1"/>
            </p:cNvSpPr>
            <p:nvPr/>
          </p:nvSpPr>
          <p:spPr bwMode="auto">
            <a:xfrm>
              <a:off x="6020547" y="2470926"/>
              <a:ext cx="765545" cy="32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sp>
        <p:nvSpPr>
          <p:cNvPr id="7189" name="Rectangle 2">
            <a:extLst>
              <a:ext uri="{FF2B5EF4-FFF2-40B4-BE49-F238E27FC236}">
                <a16:creationId xmlns:a16="http://schemas.microsoft.com/office/drawing/2014/main" id="{93F2A890-E969-4ACB-B778-38A21C31784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7190" name="Object 6">
            <a:extLst>
              <a:ext uri="{FF2B5EF4-FFF2-40B4-BE49-F238E27FC236}">
                <a16:creationId xmlns:a16="http://schemas.microsoft.com/office/drawing/2014/main" id="{9DCA5F16-DE8F-49B4-8EE5-92E7AFD22B9A}"/>
              </a:ext>
            </a:extLst>
          </p:cNvPr>
          <p:cNvGraphicFramePr>
            <a:graphicFrameLocks noChangeAspect="1"/>
          </p:cNvGraphicFramePr>
          <p:nvPr/>
        </p:nvGraphicFramePr>
        <p:xfrm>
          <a:off x="2849563" y="2260600"/>
          <a:ext cx="1936750" cy="2155825"/>
        </p:xfrm>
        <a:graphic>
          <a:graphicData uri="http://schemas.openxmlformats.org/presentationml/2006/ole">
            <mc:AlternateContent xmlns:mc="http://schemas.openxmlformats.org/markup-compatibility/2006">
              <mc:Choice xmlns:v="urn:schemas-microsoft-com:vml" Requires="v">
                <p:oleObj spid="_x0000_s476164" name="Visio" r:id="rId6" imgW="5178557" imgH="5763530" progId="Visio.Drawing.11">
                  <p:embed/>
                </p:oleObj>
              </mc:Choice>
              <mc:Fallback>
                <p:oleObj name="Visio" r:id="rId6" imgW="5178557" imgH="5763530" progId="Visio.Drawing.11">
                  <p:embed/>
                  <p:pic>
                    <p:nvPicPr>
                      <p:cNvPr id="7190" name="Object 6">
                        <a:extLst>
                          <a:ext uri="{FF2B5EF4-FFF2-40B4-BE49-F238E27FC236}">
                            <a16:creationId xmlns:a16="http://schemas.microsoft.com/office/drawing/2014/main" id="{9DCA5F16-DE8F-49B4-8EE5-92E7AFD22B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9563" y="2260600"/>
                        <a:ext cx="19367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Group 7">
            <a:extLst>
              <a:ext uri="{FF2B5EF4-FFF2-40B4-BE49-F238E27FC236}">
                <a16:creationId xmlns:a16="http://schemas.microsoft.com/office/drawing/2014/main" id="{9A980FAD-2402-49DE-B39F-CFA3C89FC942}"/>
              </a:ext>
            </a:extLst>
          </p:cNvPr>
          <p:cNvGrpSpPr>
            <a:grpSpLocks/>
          </p:cNvGrpSpPr>
          <p:nvPr/>
        </p:nvGrpSpPr>
        <p:grpSpPr bwMode="auto">
          <a:xfrm>
            <a:off x="317500" y="4176713"/>
            <a:ext cx="1395413" cy="1103312"/>
            <a:chOff x="3323192" y="1086177"/>
            <a:chExt cx="1396536" cy="1102446"/>
          </a:xfrm>
        </p:grpSpPr>
        <p:sp>
          <p:nvSpPr>
            <p:cNvPr id="7287" name="Oval 76">
              <a:extLst>
                <a:ext uri="{FF2B5EF4-FFF2-40B4-BE49-F238E27FC236}">
                  <a16:creationId xmlns:a16="http://schemas.microsoft.com/office/drawing/2014/main" id="{E3977B4C-6210-4AB9-B6C5-86464A3DBF28}"/>
                </a:ext>
              </a:extLst>
            </p:cNvPr>
            <p:cNvSpPr>
              <a:spLocks noChangeArrowheads="1"/>
            </p:cNvSpPr>
            <p:nvPr/>
          </p:nvSpPr>
          <p:spPr bwMode="auto">
            <a:xfrm>
              <a:off x="4008721" y="1766637"/>
              <a:ext cx="244839" cy="421986"/>
            </a:xfrm>
            <a:prstGeom prst="ellipse">
              <a:avLst/>
            </a:prstGeom>
            <a:noFill/>
            <a:ln w="57150">
              <a:solidFill>
                <a:srgbClr val="FF0066"/>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288" name="TextBox 91">
              <a:extLst>
                <a:ext uri="{FF2B5EF4-FFF2-40B4-BE49-F238E27FC236}">
                  <a16:creationId xmlns:a16="http://schemas.microsoft.com/office/drawing/2014/main" id="{D7318225-86CB-48E2-BC43-05D89DFD88FB}"/>
                </a:ext>
              </a:extLst>
            </p:cNvPr>
            <p:cNvSpPr txBox="1">
              <a:spLocks noChangeArrowheads="1"/>
            </p:cNvSpPr>
            <p:nvPr/>
          </p:nvSpPr>
          <p:spPr bwMode="auto">
            <a:xfrm>
              <a:off x="3323192" y="1086177"/>
              <a:ext cx="13965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Phase 1(TxModuleSet):</a:t>
              </a:r>
            </a:p>
            <a:p>
              <a:pPr eaLnBrk="1" hangingPunct="1"/>
              <a:r>
                <a:rPr lang="sv-SE" altLang="en-US" sz="900">
                  <a:solidFill>
                    <a:srgbClr val="0070C0"/>
                  </a:solidFill>
                </a:rPr>
                <a:t>Step 2: Blocking</a:t>
              </a:r>
              <a:endParaRPr lang="en-US" altLang="en-US" sz="900">
                <a:solidFill>
                  <a:srgbClr val="0070C0"/>
                </a:solidFill>
              </a:endParaRPr>
            </a:p>
          </p:txBody>
        </p:sp>
      </p:grpSp>
      <p:grpSp>
        <p:nvGrpSpPr>
          <p:cNvPr id="101" name="Group 100">
            <a:extLst>
              <a:ext uri="{FF2B5EF4-FFF2-40B4-BE49-F238E27FC236}">
                <a16:creationId xmlns:a16="http://schemas.microsoft.com/office/drawing/2014/main" id="{D20431AF-FB53-4AE0-870B-7365A89B1877}"/>
              </a:ext>
            </a:extLst>
          </p:cNvPr>
          <p:cNvGrpSpPr>
            <a:grpSpLocks/>
          </p:cNvGrpSpPr>
          <p:nvPr/>
        </p:nvGrpSpPr>
        <p:grpSpPr bwMode="auto">
          <a:xfrm>
            <a:off x="1296988" y="3171825"/>
            <a:ext cx="3275012" cy="522288"/>
            <a:chOff x="1109535" y="1656596"/>
            <a:chExt cx="3275504" cy="521295"/>
          </a:xfrm>
        </p:grpSpPr>
        <p:sp>
          <p:nvSpPr>
            <p:cNvPr id="7285" name="Oval 76">
              <a:extLst>
                <a:ext uri="{FF2B5EF4-FFF2-40B4-BE49-F238E27FC236}">
                  <a16:creationId xmlns:a16="http://schemas.microsoft.com/office/drawing/2014/main" id="{03333B1B-6166-4CEF-9BE1-6CF8DC2DAFE8}"/>
                </a:ext>
              </a:extLst>
            </p:cNvPr>
            <p:cNvSpPr>
              <a:spLocks noChangeArrowheads="1"/>
            </p:cNvSpPr>
            <p:nvPr/>
          </p:nvSpPr>
          <p:spPr bwMode="auto">
            <a:xfrm>
              <a:off x="4140200" y="1755905"/>
              <a:ext cx="244839" cy="421986"/>
            </a:xfrm>
            <a:prstGeom prst="ellipse">
              <a:avLst/>
            </a:prstGeom>
            <a:noFill/>
            <a:ln w="57150">
              <a:solidFill>
                <a:srgbClr val="FF000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286" name="TextBox 102">
              <a:extLst>
                <a:ext uri="{FF2B5EF4-FFF2-40B4-BE49-F238E27FC236}">
                  <a16:creationId xmlns:a16="http://schemas.microsoft.com/office/drawing/2014/main" id="{BCFCD785-5A51-4CD2-85E1-196A44B50C1B}"/>
                </a:ext>
              </a:extLst>
            </p:cNvPr>
            <p:cNvSpPr txBox="1">
              <a:spLocks noChangeArrowheads="1"/>
            </p:cNvSpPr>
            <p:nvPr/>
          </p:nvSpPr>
          <p:spPr bwMode="auto">
            <a:xfrm>
              <a:off x="1109535" y="1656596"/>
              <a:ext cx="190735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Phase 1(TxModuleSet):</a:t>
              </a:r>
            </a:p>
            <a:p>
              <a:pPr eaLnBrk="1" hangingPunct="1"/>
              <a:r>
                <a:rPr lang="sv-SE" altLang="en-US" sz="900">
                  <a:solidFill>
                    <a:srgbClr val="0070C0"/>
                  </a:solidFill>
                </a:rPr>
                <a:t>Step 1: TxL::pause(</a:t>
              </a:r>
              <a:r>
                <a:rPr lang="sv-SE" altLang="en-US" sz="900">
                  <a:solidFill>
                    <a:srgbClr val="FF0000"/>
                  </a:solidFill>
                </a:rPr>
                <a:t>enable</a:t>
              </a:r>
              <a:r>
                <a:rPr lang="sv-SE" altLang="en-US" sz="900">
                  <a:solidFill>
                    <a:srgbClr val="0070C0"/>
                  </a:solidFill>
                </a:rPr>
                <a:t>) </a:t>
              </a:r>
            </a:p>
            <a:p>
              <a:pPr eaLnBrk="1" hangingPunct="1"/>
              <a:r>
                <a:rPr lang="sv-SE" altLang="en-US" sz="900">
                  <a:solidFill>
                    <a:srgbClr val="0070C0"/>
                  </a:solidFill>
                </a:rPr>
                <a:t>Pause DPD instead of stop()</a:t>
              </a:r>
              <a:endParaRPr lang="en-US" altLang="en-US" sz="900">
                <a:solidFill>
                  <a:srgbClr val="0070C0"/>
                </a:solidFill>
              </a:endParaRPr>
            </a:p>
          </p:txBody>
        </p:sp>
      </p:grpSp>
      <p:grpSp>
        <p:nvGrpSpPr>
          <p:cNvPr id="156" name="Group 155">
            <a:extLst>
              <a:ext uri="{FF2B5EF4-FFF2-40B4-BE49-F238E27FC236}">
                <a16:creationId xmlns:a16="http://schemas.microsoft.com/office/drawing/2014/main" id="{7833E830-D478-4531-9473-CDB67E84CE91}"/>
              </a:ext>
            </a:extLst>
          </p:cNvPr>
          <p:cNvGrpSpPr>
            <a:grpSpLocks/>
          </p:cNvGrpSpPr>
          <p:nvPr/>
        </p:nvGrpSpPr>
        <p:grpSpPr bwMode="auto">
          <a:xfrm>
            <a:off x="6991350" y="4930775"/>
            <a:ext cx="1973263" cy="619125"/>
            <a:chOff x="6991518" y="2863142"/>
            <a:chExt cx="1972970" cy="619117"/>
          </a:xfrm>
        </p:grpSpPr>
        <p:grpSp>
          <p:nvGrpSpPr>
            <p:cNvPr id="7279" name="Group 53">
              <a:extLst>
                <a:ext uri="{FF2B5EF4-FFF2-40B4-BE49-F238E27FC236}">
                  <a16:creationId xmlns:a16="http://schemas.microsoft.com/office/drawing/2014/main" id="{B42328CD-A66F-4153-AB94-42ED1972B645}"/>
                </a:ext>
              </a:extLst>
            </p:cNvPr>
            <p:cNvGrpSpPr>
              <a:grpSpLocks/>
            </p:cNvGrpSpPr>
            <p:nvPr/>
          </p:nvGrpSpPr>
          <p:grpSpPr bwMode="auto">
            <a:xfrm>
              <a:off x="7585757" y="2863142"/>
              <a:ext cx="1378731" cy="619117"/>
              <a:chOff x="1259477" y="1553663"/>
              <a:chExt cx="2620034" cy="864111"/>
            </a:xfrm>
          </p:grpSpPr>
          <p:cxnSp>
            <p:nvCxnSpPr>
              <p:cNvPr id="40" name="Straight Arrow Connector 39">
                <a:extLst>
                  <a:ext uri="{FF2B5EF4-FFF2-40B4-BE49-F238E27FC236}">
                    <a16:creationId xmlns:a16="http://schemas.microsoft.com/office/drawing/2014/main" id="{C48B5DE0-35A8-43D8-BA0E-2E8278CF68F4}"/>
                  </a:ext>
                </a:extLst>
              </p:cNvPr>
              <p:cNvCxnSpPr/>
              <p:nvPr/>
            </p:nvCxnSpPr>
            <p:spPr>
              <a:xfrm>
                <a:off x="1258333" y="2324716"/>
                <a:ext cx="2621178"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7EA355-4784-4DE7-8F95-9851839E83D8}"/>
                  </a:ext>
                </a:extLst>
              </p:cNvPr>
              <p:cNvCxnSpPr/>
              <p:nvPr/>
            </p:nvCxnSpPr>
            <p:spPr>
              <a:xfrm flipV="1">
                <a:off x="1397084" y="1620133"/>
                <a:ext cx="0" cy="79764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1CF1C43-1827-4667-99BB-2CE08B8723C9}"/>
                  </a:ext>
                </a:extLst>
              </p:cNvPr>
              <p:cNvSpPr/>
              <p:nvPr/>
            </p:nvSpPr>
            <p:spPr>
              <a:xfrm>
                <a:off x="1481540" y="2118659"/>
                <a:ext cx="168914" cy="10856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Oval 42">
                <a:extLst>
                  <a:ext uri="{FF2B5EF4-FFF2-40B4-BE49-F238E27FC236}">
                    <a16:creationId xmlns:a16="http://schemas.microsoft.com/office/drawing/2014/main" id="{B8E09EF3-1673-426A-946F-D698A8C96C5F}"/>
                  </a:ext>
                </a:extLst>
              </p:cNvPr>
              <p:cNvSpPr/>
              <p:nvPr/>
            </p:nvSpPr>
            <p:spPr>
              <a:xfrm>
                <a:off x="3499455" y="1553663"/>
                <a:ext cx="168914" cy="10635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7280" name="TextBox 108">
              <a:extLst>
                <a:ext uri="{FF2B5EF4-FFF2-40B4-BE49-F238E27FC236}">
                  <a16:creationId xmlns:a16="http://schemas.microsoft.com/office/drawing/2014/main" id="{96990FB4-C925-4B2D-B695-05EE2950346B}"/>
                </a:ext>
              </a:extLst>
            </p:cNvPr>
            <p:cNvSpPr txBox="1">
              <a:spLocks noChangeArrowheads="1"/>
            </p:cNvSpPr>
            <p:nvPr/>
          </p:nvSpPr>
          <p:spPr bwMode="auto">
            <a:xfrm>
              <a:off x="6991518" y="2980471"/>
              <a:ext cx="3898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Vdd</a:t>
              </a:r>
              <a:endParaRPr lang="en-US" altLang="en-US" sz="900">
                <a:solidFill>
                  <a:srgbClr val="000000"/>
                </a:solidFill>
              </a:endParaRPr>
            </a:p>
          </p:txBody>
        </p:sp>
      </p:grpSp>
      <p:sp>
        <p:nvSpPr>
          <p:cNvPr id="122" name="TextBox 121">
            <a:extLst>
              <a:ext uri="{FF2B5EF4-FFF2-40B4-BE49-F238E27FC236}">
                <a16:creationId xmlns:a16="http://schemas.microsoft.com/office/drawing/2014/main" id="{42FFD9F2-AF4D-4A28-9789-BD15074F4C5F}"/>
              </a:ext>
            </a:extLst>
          </p:cNvPr>
          <p:cNvSpPr txBox="1">
            <a:spLocks noChangeArrowheads="1"/>
          </p:cNvSpPr>
          <p:nvPr/>
        </p:nvSpPr>
        <p:spPr bwMode="auto">
          <a:xfrm>
            <a:off x="5137150" y="752475"/>
            <a:ext cx="16081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Phase 1(TxModuleSet):</a:t>
            </a:r>
          </a:p>
          <a:p>
            <a:pPr eaLnBrk="1" hangingPunct="1"/>
            <a:r>
              <a:rPr lang="sv-SE" altLang="en-US" sz="900">
                <a:solidFill>
                  <a:srgbClr val="0070C0"/>
                </a:solidFill>
              </a:rPr>
              <a:t>Step 3: change TxStepATT</a:t>
            </a:r>
          </a:p>
          <a:p>
            <a:pPr eaLnBrk="1" hangingPunct="1"/>
            <a:r>
              <a:rPr lang="sv-SE" altLang="en-US" sz="900">
                <a:solidFill>
                  <a:srgbClr val="0070C0"/>
                </a:solidFill>
              </a:rPr>
              <a:t>And PostDpd Gain together</a:t>
            </a:r>
            <a:endParaRPr lang="en-US" altLang="en-US" sz="900">
              <a:solidFill>
                <a:srgbClr val="0070C0"/>
              </a:solidFill>
            </a:endParaRPr>
          </a:p>
        </p:txBody>
      </p:sp>
      <p:sp>
        <p:nvSpPr>
          <p:cNvPr id="123" name="Oval 122">
            <a:extLst>
              <a:ext uri="{FF2B5EF4-FFF2-40B4-BE49-F238E27FC236}">
                <a16:creationId xmlns:a16="http://schemas.microsoft.com/office/drawing/2014/main" id="{B18B78FE-140C-454F-B09E-7C6556DF69A1}"/>
              </a:ext>
            </a:extLst>
          </p:cNvPr>
          <p:cNvSpPr/>
          <p:nvPr/>
        </p:nvSpPr>
        <p:spPr bwMode="auto">
          <a:xfrm>
            <a:off x="7826375" y="884238"/>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5" name="Straight Arrow Connector 14">
            <a:extLst>
              <a:ext uri="{FF2B5EF4-FFF2-40B4-BE49-F238E27FC236}">
                <a16:creationId xmlns:a16="http://schemas.microsoft.com/office/drawing/2014/main" id="{649709A5-946D-4F4B-8723-40A0BF9DC2E5}"/>
              </a:ext>
            </a:extLst>
          </p:cNvPr>
          <p:cNvCxnSpPr>
            <a:stCxn id="58" idx="7"/>
            <a:endCxn id="123" idx="4"/>
          </p:cNvCxnSpPr>
          <p:nvPr/>
        </p:nvCxnSpPr>
        <p:spPr>
          <a:xfrm flipV="1">
            <a:off x="7788275" y="962025"/>
            <a:ext cx="82550" cy="425450"/>
          </a:xfrm>
          <a:prstGeom prst="straightConnector1">
            <a:avLst/>
          </a:prstGeom>
          <a:ln>
            <a:solidFill>
              <a:srgbClr val="FF0066"/>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FF337B4-76CB-4CEF-A90D-1549D481C13C}"/>
              </a:ext>
            </a:extLst>
          </p:cNvPr>
          <p:cNvGrpSpPr>
            <a:grpSpLocks/>
          </p:cNvGrpSpPr>
          <p:nvPr/>
        </p:nvGrpSpPr>
        <p:grpSpPr bwMode="auto">
          <a:xfrm>
            <a:off x="6924675" y="612775"/>
            <a:ext cx="2085975" cy="1755775"/>
            <a:chOff x="6924526" y="612474"/>
            <a:chExt cx="2085619" cy="1756789"/>
          </a:xfrm>
        </p:grpSpPr>
        <p:grpSp>
          <p:nvGrpSpPr>
            <p:cNvPr id="7266" name="Group 10">
              <a:extLst>
                <a:ext uri="{FF2B5EF4-FFF2-40B4-BE49-F238E27FC236}">
                  <a16:creationId xmlns:a16="http://schemas.microsoft.com/office/drawing/2014/main" id="{CEE8178A-7B44-486A-BCCF-70AACCAF39F9}"/>
                </a:ext>
              </a:extLst>
            </p:cNvPr>
            <p:cNvGrpSpPr>
              <a:grpSpLocks/>
            </p:cNvGrpSpPr>
            <p:nvPr/>
          </p:nvGrpSpPr>
          <p:grpSpPr bwMode="auto">
            <a:xfrm>
              <a:off x="6924526" y="612474"/>
              <a:ext cx="2085619" cy="1756789"/>
              <a:chOff x="6924526" y="612474"/>
              <a:chExt cx="2085619" cy="1756789"/>
            </a:xfrm>
          </p:grpSpPr>
          <p:sp>
            <p:nvSpPr>
              <p:cNvPr id="7268" name="TextBox 45">
                <a:extLst>
                  <a:ext uri="{FF2B5EF4-FFF2-40B4-BE49-F238E27FC236}">
                    <a16:creationId xmlns:a16="http://schemas.microsoft.com/office/drawing/2014/main" id="{5C56C037-A53F-4E0B-BE75-F6850E267CBD}"/>
                  </a:ext>
                </a:extLst>
              </p:cNvPr>
              <p:cNvSpPr txBox="1">
                <a:spLocks noChangeArrowheads="1"/>
              </p:cNvSpPr>
              <p:nvPr/>
            </p:nvSpPr>
            <p:spPr bwMode="auto">
              <a:xfrm>
                <a:off x="8568272" y="612474"/>
                <a:ext cx="247764" cy="18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40W</a:t>
                </a:r>
                <a:endParaRPr lang="en-US" altLang="en-US" sz="900">
                  <a:solidFill>
                    <a:srgbClr val="000000"/>
                  </a:solidFill>
                </a:endParaRPr>
              </a:p>
            </p:txBody>
          </p:sp>
          <p:sp>
            <p:nvSpPr>
              <p:cNvPr id="7269" name="TextBox 45">
                <a:extLst>
                  <a:ext uri="{FF2B5EF4-FFF2-40B4-BE49-F238E27FC236}">
                    <a16:creationId xmlns:a16="http://schemas.microsoft.com/office/drawing/2014/main" id="{CEA058DF-B9C7-4975-9F36-189DDBD7CD91}"/>
                  </a:ext>
                </a:extLst>
              </p:cNvPr>
              <p:cNvSpPr txBox="1">
                <a:spLocks noChangeArrowheads="1"/>
              </p:cNvSpPr>
              <p:nvPr/>
            </p:nvSpPr>
            <p:spPr bwMode="auto">
              <a:xfrm>
                <a:off x="7623946" y="624979"/>
                <a:ext cx="246832" cy="1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20W</a:t>
                </a:r>
                <a:endParaRPr lang="en-US" altLang="en-US" sz="900">
                  <a:solidFill>
                    <a:srgbClr val="000000"/>
                  </a:solidFill>
                </a:endParaRPr>
              </a:p>
            </p:txBody>
          </p:sp>
          <p:sp>
            <p:nvSpPr>
              <p:cNvPr id="7270" name="TextBox 45">
                <a:extLst>
                  <a:ext uri="{FF2B5EF4-FFF2-40B4-BE49-F238E27FC236}">
                    <a16:creationId xmlns:a16="http://schemas.microsoft.com/office/drawing/2014/main" id="{5AC99FA5-C596-4849-95C3-EADFAF7771EA}"/>
                  </a:ext>
                </a:extLst>
              </p:cNvPr>
              <p:cNvSpPr txBox="1">
                <a:spLocks noChangeArrowheads="1"/>
              </p:cNvSpPr>
              <p:nvPr/>
            </p:nvSpPr>
            <p:spPr bwMode="auto">
              <a:xfrm>
                <a:off x="6924526" y="968948"/>
                <a:ext cx="691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TxStepAtt</a:t>
                </a:r>
              </a:p>
              <a:p>
                <a:pPr eaLnBrk="1" hangingPunct="1"/>
                <a:r>
                  <a:rPr lang="sv-SE" altLang="en-US" sz="900">
                    <a:solidFill>
                      <a:srgbClr val="000000"/>
                    </a:solidFill>
                  </a:rPr>
                  <a:t>(Gain)</a:t>
                </a:r>
                <a:endParaRPr lang="en-US" altLang="en-US" sz="900">
                  <a:solidFill>
                    <a:srgbClr val="000000"/>
                  </a:solidFill>
                </a:endParaRPr>
              </a:p>
            </p:txBody>
          </p:sp>
          <p:grpSp>
            <p:nvGrpSpPr>
              <p:cNvPr id="7271" name="Group 51">
                <a:extLst>
                  <a:ext uri="{FF2B5EF4-FFF2-40B4-BE49-F238E27FC236}">
                    <a16:creationId xmlns:a16="http://schemas.microsoft.com/office/drawing/2014/main" id="{D37B6E8C-0CCD-444E-A64B-F04D612C32F0}"/>
                  </a:ext>
                </a:extLst>
              </p:cNvPr>
              <p:cNvGrpSpPr>
                <a:grpSpLocks/>
              </p:cNvGrpSpPr>
              <p:nvPr/>
            </p:nvGrpSpPr>
            <p:grpSpPr bwMode="auto">
              <a:xfrm>
                <a:off x="7579238" y="863834"/>
                <a:ext cx="1430907" cy="1341031"/>
                <a:chOff x="4110892" y="1534770"/>
                <a:chExt cx="2720378" cy="1870688"/>
              </a:xfrm>
            </p:grpSpPr>
            <p:grpSp>
              <p:nvGrpSpPr>
                <p:cNvPr id="7273" name="Group 38">
                  <a:extLst>
                    <a:ext uri="{FF2B5EF4-FFF2-40B4-BE49-F238E27FC236}">
                      <a16:creationId xmlns:a16="http://schemas.microsoft.com/office/drawing/2014/main" id="{7E344F60-7B38-4707-A706-D9B7CDF30603}"/>
                    </a:ext>
                  </a:extLst>
                </p:cNvPr>
                <p:cNvGrpSpPr>
                  <a:grpSpLocks/>
                </p:cNvGrpSpPr>
                <p:nvPr/>
              </p:nvGrpSpPr>
              <p:grpSpPr bwMode="auto">
                <a:xfrm>
                  <a:off x="4110892" y="1534770"/>
                  <a:ext cx="2633577" cy="1870688"/>
                  <a:chOff x="1258753" y="1457777"/>
                  <a:chExt cx="2633577" cy="1870688"/>
                </a:xfrm>
              </p:grpSpPr>
              <p:cxnSp>
                <p:nvCxnSpPr>
                  <p:cNvPr id="56" name="Straight Arrow Connector 55">
                    <a:extLst>
                      <a:ext uri="{FF2B5EF4-FFF2-40B4-BE49-F238E27FC236}">
                        <a16:creationId xmlns:a16="http://schemas.microsoft.com/office/drawing/2014/main" id="{8093CE2F-2070-4EAB-9227-EC59863A182E}"/>
                      </a:ext>
                    </a:extLst>
                  </p:cNvPr>
                  <p:cNvCxnSpPr/>
                  <p:nvPr/>
                </p:nvCxnSpPr>
                <p:spPr>
                  <a:xfrm>
                    <a:off x="1257282" y="2474277"/>
                    <a:ext cx="2634341"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42B46DD-8978-46DD-9F65-474E5E11FDDE}"/>
                      </a:ext>
                    </a:extLst>
                  </p:cNvPr>
                  <p:cNvCxnSpPr/>
                  <p:nvPr/>
                </p:nvCxnSpPr>
                <p:spPr>
                  <a:xfrm flipV="1">
                    <a:off x="1396090" y="1457233"/>
                    <a:ext cx="0" cy="1872336"/>
                  </a:xfrm>
                  <a:prstGeom prst="straightConnector1">
                    <a:avLst/>
                  </a:prstGeom>
                  <a:ln>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7679D9D6-3C47-4880-B17B-2CFCA69AC8AF}"/>
                      </a:ext>
                    </a:extLst>
                  </p:cNvPr>
                  <p:cNvSpPr/>
                  <p:nvPr/>
                </p:nvSpPr>
                <p:spPr>
                  <a:xfrm>
                    <a:off x="1510758" y="2172931"/>
                    <a:ext cx="168984" cy="108573"/>
                  </a:xfrm>
                  <a:prstGeom prst="ellipse">
                    <a:avLst/>
                  </a:prstGeom>
                  <a:solidFill>
                    <a:srgbClr val="00B0F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9" name="Oval 58">
                    <a:extLst>
                      <a:ext uri="{FF2B5EF4-FFF2-40B4-BE49-F238E27FC236}">
                        <a16:creationId xmlns:a16="http://schemas.microsoft.com/office/drawing/2014/main" id="{F6D738ED-4231-46E8-918F-1FE12007710D}"/>
                      </a:ext>
                    </a:extLst>
                  </p:cNvPr>
                  <p:cNvSpPr/>
                  <p:nvPr/>
                </p:nvSpPr>
                <p:spPr>
                  <a:xfrm>
                    <a:off x="3466144" y="1488254"/>
                    <a:ext cx="172003" cy="10857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7274" name="TextBox 45">
                  <a:extLst>
                    <a:ext uri="{FF2B5EF4-FFF2-40B4-BE49-F238E27FC236}">
                      <a16:creationId xmlns:a16="http://schemas.microsoft.com/office/drawing/2014/main" id="{53A2D44D-33C9-4978-9648-E4DBD59221E3}"/>
                    </a:ext>
                  </a:extLst>
                </p:cNvPr>
                <p:cNvSpPr txBox="1">
                  <a:spLocks noChangeArrowheads="1"/>
                </p:cNvSpPr>
                <p:nvPr/>
              </p:nvSpPr>
              <p:spPr bwMode="auto">
                <a:xfrm>
                  <a:off x="6065724" y="2636394"/>
                  <a:ext cx="765546" cy="32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sp>
            <p:nvSpPr>
              <p:cNvPr id="7272" name="TextBox 45">
                <a:extLst>
                  <a:ext uri="{FF2B5EF4-FFF2-40B4-BE49-F238E27FC236}">
                    <a16:creationId xmlns:a16="http://schemas.microsoft.com/office/drawing/2014/main" id="{6F39E0C1-F4EC-43ED-A873-B5DD15E59A5D}"/>
                  </a:ext>
                </a:extLst>
              </p:cNvPr>
              <p:cNvSpPr txBox="1">
                <a:spLocks noChangeArrowheads="1"/>
              </p:cNvSpPr>
              <p:nvPr/>
            </p:nvSpPr>
            <p:spPr bwMode="auto">
              <a:xfrm>
                <a:off x="6975850" y="1999931"/>
                <a:ext cx="691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Post DPD</a:t>
                </a:r>
              </a:p>
              <a:p>
                <a:pPr eaLnBrk="1" hangingPunct="1"/>
                <a:r>
                  <a:rPr lang="sv-SE" altLang="en-US" sz="900">
                    <a:solidFill>
                      <a:srgbClr val="000000"/>
                    </a:solidFill>
                  </a:rPr>
                  <a:t>Gain</a:t>
                </a:r>
              </a:p>
            </p:txBody>
          </p:sp>
        </p:grpSp>
        <p:sp>
          <p:nvSpPr>
            <p:cNvPr id="124" name="Oval 123">
              <a:extLst>
                <a:ext uri="{FF2B5EF4-FFF2-40B4-BE49-F238E27FC236}">
                  <a16:creationId xmlns:a16="http://schemas.microsoft.com/office/drawing/2014/main" id="{75B95F92-0FC5-4CB2-B8F9-ADFB4E619670}"/>
                </a:ext>
              </a:extLst>
            </p:cNvPr>
            <p:cNvSpPr/>
            <p:nvPr/>
          </p:nvSpPr>
          <p:spPr bwMode="auto">
            <a:xfrm>
              <a:off x="7716554" y="1559170"/>
              <a:ext cx="88885" cy="7783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cxnSp>
        <p:nvCxnSpPr>
          <p:cNvPr id="126" name="Straight Arrow Connector 125">
            <a:extLst>
              <a:ext uri="{FF2B5EF4-FFF2-40B4-BE49-F238E27FC236}">
                <a16:creationId xmlns:a16="http://schemas.microsoft.com/office/drawing/2014/main" id="{1E35C820-FB18-4800-A21D-4F2F475B9950}"/>
              </a:ext>
            </a:extLst>
          </p:cNvPr>
          <p:cNvCxnSpPr>
            <a:endCxn id="127" idx="0"/>
          </p:cNvCxnSpPr>
          <p:nvPr/>
        </p:nvCxnSpPr>
        <p:spPr>
          <a:xfrm>
            <a:off x="7769225" y="1654175"/>
            <a:ext cx="100013" cy="400050"/>
          </a:xfrm>
          <a:prstGeom prst="straightConnector1">
            <a:avLst/>
          </a:prstGeom>
          <a:ln>
            <a:solidFill>
              <a:srgbClr val="FF0066"/>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09864B8D-21C3-45F8-9CBF-F29AD34CE734}"/>
              </a:ext>
            </a:extLst>
          </p:cNvPr>
          <p:cNvSpPr/>
          <p:nvPr/>
        </p:nvSpPr>
        <p:spPr bwMode="auto">
          <a:xfrm>
            <a:off x="7824788" y="2054225"/>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63" name="Straight Connector 62">
            <a:extLst>
              <a:ext uri="{FF2B5EF4-FFF2-40B4-BE49-F238E27FC236}">
                <a16:creationId xmlns:a16="http://schemas.microsoft.com/office/drawing/2014/main" id="{F48C721A-740C-4DFD-87D0-E77F49F8F283}"/>
              </a:ext>
            </a:extLst>
          </p:cNvPr>
          <p:cNvCxnSpPr/>
          <p:nvPr/>
        </p:nvCxnSpPr>
        <p:spPr>
          <a:xfrm flipH="1">
            <a:off x="7856538" y="925513"/>
            <a:ext cx="942975" cy="0"/>
          </a:xfrm>
          <a:prstGeom prst="line">
            <a:avLst/>
          </a:prstGeom>
          <a:ln w="28575" cmpd="sng">
            <a:solidFill>
              <a:srgbClr val="3399FF"/>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E73B13EE-1589-405E-A23F-896D46F589ED}"/>
              </a:ext>
            </a:extLst>
          </p:cNvPr>
          <p:cNvSpPr txBox="1">
            <a:spLocks noChangeArrowheads="1"/>
          </p:cNvSpPr>
          <p:nvPr/>
        </p:nvSpPr>
        <p:spPr bwMode="auto">
          <a:xfrm>
            <a:off x="5159375" y="1427163"/>
            <a:ext cx="14859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What has be achived ???</a:t>
            </a:r>
          </a:p>
        </p:txBody>
      </p:sp>
      <p:sp>
        <p:nvSpPr>
          <p:cNvPr id="130" name="TextBox 129">
            <a:extLst>
              <a:ext uri="{FF2B5EF4-FFF2-40B4-BE49-F238E27FC236}">
                <a16:creationId xmlns:a16="http://schemas.microsoft.com/office/drawing/2014/main" id="{47136E20-3472-4BD4-8BD9-6BF0664A1755}"/>
              </a:ext>
            </a:extLst>
          </p:cNvPr>
          <p:cNvSpPr txBox="1">
            <a:spLocks noChangeArrowheads="1"/>
          </p:cNvSpPr>
          <p:nvPr/>
        </p:nvSpPr>
        <p:spPr bwMode="auto">
          <a:xfrm>
            <a:off x="5140325" y="1662113"/>
            <a:ext cx="196691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dirty="0">
                <a:solidFill>
                  <a:srgbClr val="0070C0"/>
                </a:solidFill>
              </a:rPr>
              <a:t>Changed TxStepAtt with </a:t>
            </a:r>
            <a:r>
              <a:rPr lang="sv-SE" altLang="en-US" sz="900" dirty="0">
                <a:solidFill>
                  <a:srgbClr val="FF0000"/>
                </a:solidFill>
              </a:rPr>
              <a:t>one shot </a:t>
            </a:r>
            <a:r>
              <a:rPr lang="sv-SE" altLang="en-US" sz="900" dirty="0">
                <a:solidFill>
                  <a:srgbClr val="0070C0"/>
                </a:solidFill>
              </a:rPr>
              <a:t>!</a:t>
            </a:r>
          </a:p>
        </p:txBody>
      </p:sp>
      <p:sp>
        <p:nvSpPr>
          <p:cNvPr id="131" name="TextBox 130">
            <a:extLst>
              <a:ext uri="{FF2B5EF4-FFF2-40B4-BE49-F238E27FC236}">
                <a16:creationId xmlns:a16="http://schemas.microsoft.com/office/drawing/2014/main" id="{651F3CFD-7593-44C5-8CA1-1357EF3C1823}"/>
              </a:ext>
            </a:extLst>
          </p:cNvPr>
          <p:cNvSpPr txBox="1">
            <a:spLocks noChangeArrowheads="1"/>
          </p:cNvSpPr>
          <p:nvPr/>
        </p:nvSpPr>
        <p:spPr bwMode="auto">
          <a:xfrm>
            <a:off x="5122863" y="1209675"/>
            <a:ext cx="24415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dirty="0">
                <a:solidFill>
                  <a:srgbClr val="0070C0"/>
                </a:solidFill>
              </a:rPr>
              <a:t>Has pre-PA gain (Warp-to-PA) changed ???</a:t>
            </a:r>
          </a:p>
        </p:txBody>
      </p:sp>
      <p:cxnSp>
        <p:nvCxnSpPr>
          <p:cNvPr id="75" name="Straight Arrow Connector 74">
            <a:extLst>
              <a:ext uri="{FF2B5EF4-FFF2-40B4-BE49-F238E27FC236}">
                <a16:creationId xmlns:a16="http://schemas.microsoft.com/office/drawing/2014/main" id="{6844A283-3B95-4A7F-AB23-8C04C4E876D4}"/>
              </a:ext>
            </a:extLst>
          </p:cNvPr>
          <p:cNvCxnSpPr/>
          <p:nvPr/>
        </p:nvCxnSpPr>
        <p:spPr>
          <a:xfrm>
            <a:off x="7321550" y="1387475"/>
            <a:ext cx="508000" cy="79375"/>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D309B5AA-9487-41A1-BB09-D96A0174D6F8}"/>
              </a:ext>
            </a:extLst>
          </p:cNvPr>
          <p:cNvSpPr/>
          <p:nvPr/>
        </p:nvSpPr>
        <p:spPr bwMode="auto">
          <a:xfrm>
            <a:off x="7821613" y="1376363"/>
            <a:ext cx="88900" cy="77787"/>
          </a:xfrm>
          <a:prstGeom prst="ellipse">
            <a:avLst/>
          </a:prstGeom>
          <a:pattFill prst="pct75">
            <a:fgClr>
              <a:srgbClr val="00B0F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140" name="Group 139">
            <a:extLst>
              <a:ext uri="{FF2B5EF4-FFF2-40B4-BE49-F238E27FC236}">
                <a16:creationId xmlns:a16="http://schemas.microsoft.com/office/drawing/2014/main" id="{F714A86D-ED6F-47E3-8A09-682896FAAAEC}"/>
              </a:ext>
            </a:extLst>
          </p:cNvPr>
          <p:cNvGrpSpPr>
            <a:grpSpLocks/>
          </p:cNvGrpSpPr>
          <p:nvPr/>
        </p:nvGrpSpPr>
        <p:grpSpPr bwMode="auto">
          <a:xfrm>
            <a:off x="1295400" y="2366963"/>
            <a:ext cx="3273425" cy="1320800"/>
            <a:chOff x="1857680" y="2431072"/>
            <a:chExt cx="3274586" cy="1321177"/>
          </a:xfrm>
        </p:grpSpPr>
        <p:sp>
          <p:nvSpPr>
            <p:cNvPr id="7264" name="Oval 76">
              <a:extLst>
                <a:ext uri="{FF2B5EF4-FFF2-40B4-BE49-F238E27FC236}">
                  <a16:creationId xmlns:a16="http://schemas.microsoft.com/office/drawing/2014/main" id="{44E13ECC-2122-463F-B669-995705B1FDB6}"/>
                </a:ext>
              </a:extLst>
            </p:cNvPr>
            <p:cNvSpPr>
              <a:spLocks noChangeArrowheads="1"/>
            </p:cNvSpPr>
            <p:nvPr/>
          </p:nvSpPr>
          <p:spPr bwMode="auto">
            <a:xfrm>
              <a:off x="4887427" y="3330263"/>
              <a:ext cx="244839" cy="421986"/>
            </a:xfrm>
            <a:prstGeom prst="ellipse">
              <a:avLst/>
            </a:prstGeom>
            <a:noFill/>
            <a:ln w="57150">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265" name="TextBox 141">
              <a:extLst>
                <a:ext uri="{FF2B5EF4-FFF2-40B4-BE49-F238E27FC236}">
                  <a16:creationId xmlns:a16="http://schemas.microsoft.com/office/drawing/2014/main" id="{88C9DB2F-D545-4C3C-B33C-8B32368EC0A1}"/>
                </a:ext>
              </a:extLst>
            </p:cNvPr>
            <p:cNvSpPr txBox="1">
              <a:spLocks noChangeArrowheads="1"/>
            </p:cNvSpPr>
            <p:nvPr/>
          </p:nvSpPr>
          <p:spPr bwMode="auto">
            <a:xfrm>
              <a:off x="1857680" y="2431072"/>
              <a:ext cx="190735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Phase 1(TxModuleSet):</a:t>
              </a:r>
            </a:p>
            <a:p>
              <a:pPr eaLnBrk="1" hangingPunct="1"/>
              <a:r>
                <a:rPr lang="sv-SE" altLang="en-US" sz="900">
                  <a:solidFill>
                    <a:srgbClr val="0070C0"/>
                  </a:solidFill>
                </a:rPr>
                <a:t>Step 4: TxL::pause(</a:t>
              </a:r>
              <a:r>
                <a:rPr lang="sv-SE" altLang="en-US" sz="900">
                  <a:solidFill>
                    <a:srgbClr val="FF0000"/>
                  </a:solidFill>
                </a:rPr>
                <a:t>disable</a:t>
              </a:r>
              <a:r>
                <a:rPr lang="sv-SE" altLang="en-US" sz="900">
                  <a:solidFill>
                    <a:srgbClr val="0070C0"/>
                  </a:solidFill>
                </a:rPr>
                <a:t>) </a:t>
              </a:r>
            </a:p>
            <a:p>
              <a:pPr eaLnBrk="1" hangingPunct="1"/>
              <a:r>
                <a:rPr lang="sv-SE" altLang="en-US" sz="900">
                  <a:solidFill>
                    <a:srgbClr val="0070C0"/>
                  </a:solidFill>
                </a:rPr>
                <a:t>Resume DPD in Tuned state.</a:t>
              </a:r>
              <a:endParaRPr lang="en-US" altLang="en-US" sz="900">
                <a:solidFill>
                  <a:srgbClr val="0070C0"/>
                </a:solidFill>
              </a:endParaRPr>
            </a:p>
          </p:txBody>
        </p:sp>
      </p:grpSp>
      <p:grpSp>
        <p:nvGrpSpPr>
          <p:cNvPr id="143" name="Group 142">
            <a:extLst>
              <a:ext uri="{FF2B5EF4-FFF2-40B4-BE49-F238E27FC236}">
                <a16:creationId xmlns:a16="http://schemas.microsoft.com/office/drawing/2014/main" id="{219B60AE-5AA6-4F83-A0D6-79EAB4816AEA}"/>
              </a:ext>
            </a:extLst>
          </p:cNvPr>
          <p:cNvGrpSpPr>
            <a:grpSpLocks/>
          </p:cNvGrpSpPr>
          <p:nvPr/>
        </p:nvGrpSpPr>
        <p:grpSpPr bwMode="auto">
          <a:xfrm>
            <a:off x="317500" y="4856163"/>
            <a:ext cx="1435100" cy="1303337"/>
            <a:chOff x="3323192" y="151338"/>
            <a:chExt cx="1435008" cy="1304171"/>
          </a:xfrm>
        </p:grpSpPr>
        <p:sp>
          <p:nvSpPr>
            <p:cNvPr id="7262" name="Oval 76">
              <a:extLst>
                <a:ext uri="{FF2B5EF4-FFF2-40B4-BE49-F238E27FC236}">
                  <a16:creationId xmlns:a16="http://schemas.microsoft.com/office/drawing/2014/main" id="{302933C1-1704-4F85-A8C9-BC2EDC4AB17B}"/>
                </a:ext>
              </a:extLst>
            </p:cNvPr>
            <p:cNvSpPr>
              <a:spLocks noChangeArrowheads="1"/>
            </p:cNvSpPr>
            <p:nvPr/>
          </p:nvSpPr>
          <p:spPr bwMode="auto">
            <a:xfrm>
              <a:off x="4008720" y="151338"/>
              <a:ext cx="244839" cy="421986"/>
            </a:xfrm>
            <a:prstGeom prst="ellipse">
              <a:avLst/>
            </a:prstGeom>
            <a:noFill/>
            <a:ln w="57150">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263" name="TextBox 144">
              <a:extLst>
                <a:ext uri="{FF2B5EF4-FFF2-40B4-BE49-F238E27FC236}">
                  <a16:creationId xmlns:a16="http://schemas.microsoft.com/office/drawing/2014/main" id="{B9C57383-EA9A-4019-96FE-CE70EC81C568}"/>
                </a:ext>
              </a:extLst>
            </p:cNvPr>
            <p:cNvSpPr txBox="1">
              <a:spLocks noChangeArrowheads="1"/>
            </p:cNvSpPr>
            <p:nvPr/>
          </p:nvSpPr>
          <p:spPr bwMode="auto">
            <a:xfrm>
              <a:off x="3323192" y="1086177"/>
              <a:ext cx="1435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Phase 1(TxModuleSet):</a:t>
              </a:r>
            </a:p>
            <a:p>
              <a:pPr eaLnBrk="1" hangingPunct="1"/>
              <a:r>
                <a:rPr lang="sv-SE" altLang="en-US" sz="900">
                  <a:solidFill>
                    <a:srgbClr val="0070C0"/>
                  </a:solidFill>
                </a:rPr>
                <a:t>Step 5: remove blocking</a:t>
              </a:r>
              <a:endParaRPr lang="en-US" altLang="en-US" sz="900">
                <a:solidFill>
                  <a:srgbClr val="0070C0"/>
                </a:solidFill>
              </a:endParaRPr>
            </a:p>
          </p:txBody>
        </p:sp>
      </p:grpSp>
      <p:grpSp>
        <p:nvGrpSpPr>
          <p:cNvPr id="97" name="Group 96">
            <a:extLst>
              <a:ext uri="{FF2B5EF4-FFF2-40B4-BE49-F238E27FC236}">
                <a16:creationId xmlns:a16="http://schemas.microsoft.com/office/drawing/2014/main" id="{9012BE69-4903-4FD7-95E8-07E3A19E9DAA}"/>
              </a:ext>
            </a:extLst>
          </p:cNvPr>
          <p:cNvGrpSpPr>
            <a:grpSpLocks/>
          </p:cNvGrpSpPr>
          <p:nvPr/>
        </p:nvGrpSpPr>
        <p:grpSpPr bwMode="auto">
          <a:xfrm>
            <a:off x="481013" y="760413"/>
            <a:ext cx="1773237" cy="414337"/>
            <a:chOff x="1034437" y="1389965"/>
            <a:chExt cx="1772122" cy="415498"/>
          </a:xfrm>
        </p:grpSpPr>
        <p:sp>
          <p:nvSpPr>
            <p:cNvPr id="96" name="Rectangular Callout 95">
              <a:extLst>
                <a:ext uri="{FF2B5EF4-FFF2-40B4-BE49-F238E27FC236}">
                  <a16:creationId xmlns:a16="http://schemas.microsoft.com/office/drawing/2014/main" id="{8026BC79-BD61-413A-99EF-C0660D2FDF33}"/>
                </a:ext>
              </a:extLst>
            </p:cNvPr>
            <p:cNvSpPr/>
            <p:nvPr/>
          </p:nvSpPr>
          <p:spPr>
            <a:xfrm>
              <a:off x="1034437" y="1415330"/>
              <a:ext cx="1737363" cy="353636"/>
            </a:xfrm>
            <a:prstGeom prst="wedgeRectCallout">
              <a:avLst/>
            </a:prstGeom>
            <a:solidFill>
              <a:schemeClr val="bg2">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solidFill>
                  <a:srgbClr val="FFFFFF"/>
                </a:solidFill>
              </a:endParaRPr>
            </a:p>
          </p:txBody>
        </p:sp>
        <p:sp>
          <p:nvSpPr>
            <p:cNvPr id="146" name="TextBox 145">
              <a:extLst>
                <a:ext uri="{FF2B5EF4-FFF2-40B4-BE49-F238E27FC236}">
                  <a16:creationId xmlns:a16="http://schemas.microsoft.com/office/drawing/2014/main" id="{73EDE09A-8A7B-4B87-A82E-091519D3A77A}"/>
                </a:ext>
              </a:extLst>
            </p:cNvPr>
            <p:cNvSpPr txBox="1">
              <a:spLocks noChangeArrowheads="1"/>
            </p:cNvSpPr>
            <p:nvPr/>
          </p:nvSpPr>
          <p:spPr bwMode="auto">
            <a:xfrm>
              <a:off x="1034437" y="1389965"/>
              <a:ext cx="1772122" cy="415498"/>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200">
                  <a:solidFill>
                    <a:srgbClr val="FF0000"/>
                  </a:solidFill>
                </a:rPr>
                <a:t>Phase 1: TxModuleSet</a:t>
              </a:r>
            </a:p>
            <a:p>
              <a:pPr eaLnBrk="1" hangingPunct="1">
                <a:defRPr/>
              </a:pPr>
              <a:endParaRPr lang="en-US" sz="900">
                <a:solidFill>
                  <a:srgbClr val="0070C0"/>
                </a:solidFill>
              </a:endParaRPr>
            </a:p>
          </p:txBody>
        </p:sp>
      </p:grpSp>
      <p:grpSp>
        <p:nvGrpSpPr>
          <p:cNvPr id="149" name="Group 148">
            <a:extLst>
              <a:ext uri="{FF2B5EF4-FFF2-40B4-BE49-F238E27FC236}">
                <a16:creationId xmlns:a16="http://schemas.microsoft.com/office/drawing/2014/main" id="{1E8CD612-9002-49C4-99E3-CDFD4FE180B4}"/>
              </a:ext>
            </a:extLst>
          </p:cNvPr>
          <p:cNvGrpSpPr>
            <a:grpSpLocks/>
          </p:cNvGrpSpPr>
          <p:nvPr/>
        </p:nvGrpSpPr>
        <p:grpSpPr bwMode="auto">
          <a:xfrm>
            <a:off x="463550" y="1347788"/>
            <a:ext cx="1773238" cy="415925"/>
            <a:chOff x="1034437" y="1389965"/>
            <a:chExt cx="1772122" cy="415498"/>
          </a:xfrm>
        </p:grpSpPr>
        <p:sp>
          <p:nvSpPr>
            <p:cNvPr id="150" name="Rectangular Callout 149">
              <a:extLst>
                <a:ext uri="{FF2B5EF4-FFF2-40B4-BE49-F238E27FC236}">
                  <a16:creationId xmlns:a16="http://schemas.microsoft.com/office/drawing/2014/main" id="{A5B7D608-28AA-486F-93BD-AC454E77C319}"/>
                </a:ext>
              </a:extLst>
            </p:cNvPr>
            <p:cNvSpPr/>
            <p:nvPr/>
          </p:nvSpPr>
          <p:spPr>
            <a:xfrm>
              <a:off x="1034437" y="1415330"/>
              <a:ext cx="1737363" cy="353636"/>
            </a:xfrm>
            <a:prstGeom prst="wedgeRectCallout">
              <a:avLst/>
            </a:prstGeom>
            <a:solidFill>
              <a:schemeClr val="bg2">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solidFill>
                  <a:srgbClr val="FFFFFF"/>
                </a:solidFill>
              </a:endParaRPr>
            </a:p>
          </p:txBody>
        </p:sp>
        <p:sp>
          <p:nvSpPr>
            <p:cNvPr id="151" name="TextBox 150">
              <a:extLst>
                <a:ext uri="{FF2B5EF4-FFF2-40B4-BE49-F238E27FC236}">
                  <a16:creationId xmlns:a16="http://schemas.microsoft.com/office/drawing/2014/main" id="{422C0E31-33D3-410E-BB22-C971D1505CEF}"/>
                </a:ext>
              </a:extLst>
            </p:cNvPr>
            <p:cNvSpPr txBox="1">
              <a:spLocks noChangeArrowheads="1"/>
            </p:cNvSpPr>
            <p:nvPr/>
          </p:nvSpPr>
          <p:spPr bwMode="auto">
            <a:xfrm>
              <a:off x="1034437" y="1389965"/>
              <a:ext cx="1772122" cy="415498"/>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200">
                  <a:solidFill>
                    <a:srgbClr val="FF0000"/>
                  </a:solidFill>
                </a:rPr>
                <a:t>Phase 2: Scaling</a:t>
              </a:r>
            </a:p>
            <a:p>
              <a:pPr eaLnBrk="1" hangingPunct="1">
                <a:defRPr/>
              </a:pPr>
              <a:endParaRPr lang="en-US" sz="900">
                <a:solidFill>
                  <a:srgbClr val="0070C0"/>
                </a:solidFill>
              </a:endParaRPr>
            </a:p>
          </p:txBody>
        </p:sp>
      </p:grpSp>
      <p:sp>
        <p:nvSpPr>
          <p:cNvPr id="153" name="Right Arrow 152">
            <a:extLst>
              <a:ext uri="{FF2B5EF4-FFF2-40B4-BE49-F238E27FC236}">
                <a16:creationId xmlns:a16="http://schemas.microsoft.com/office/drawing/2014/main" id="{08F6CA55-5DF5-41E0-B2D4-F31BCC9A0FB9}"/>
              </a:ext>
            </a:extLst>
          </p:cNvPr>
          <p:cNvSpPr/>
          <p:nvPr/>
        </p:nvSpPr>
        <p:spPr>
          <a:xfrm rot="-5400000">
            <a:off x="5371306" y="5285582"/>
            <a:ext cx="301625"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4" name="Right Arrow 153">
            <a:extLst>
              <a:ext uri="{FF2B5EF4-FFF2-40B4-BE49-F238E27FC236}">
                <a16:creationId xmlns:a16="http://schemas.microsoft.com/office/drawing/2014/main" id="{3FFE9528-8425-4ED9-8DF1-51D4AB0665DC}"/>
              </a:ext>
            </a:extLst>
          </p:cNvPr>
          <p:cNvSpPr/>
          <p:nvPr/>
        </p:nvSpPr>
        <p:spPr>
          <a:xfrm rot="5400000">
            <a:off x="3901282" y="5218906"/>
            <a:ext cx="273050" cy="119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4" name="Oval 163">
            <a:extLst>
              <a:ext uri="{FF2B5EF4-FFF2-40B4-BE49-F238E27FC236}">
                <a16:creationId xmlns:a16="http://schemas.microsoft.com/office/drawing/2014/main" id="{D5630B7D-9ACC-4A75-8DEF-343F7B554F30}"/>
              </a:ext>
            </a:extLst>
          </p:cNvPr>
          <p:cNvSpPr/>
          <p:nvPr/>
        </p:nvSpPr>
        <p:spPr bwMode="auto">
          <a:xfrm>
            <a:off x="8015288" y="1922463"/>
            <a:ext cx="87312"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5" name="Oval 164">
            <a:extLst>
              <a:ext uri="{FF2B5EF4-FFF2-40B4-BE49-F238E27FC236}">
                <a16:creationId xmlns:a16="http://schemas.microsoft.com/office/drawing/2014/main" id="{21B1B96C-5C94-4D2A-A83F-49738E8CF564}"/>
              </a:ext>
            </a:extLst>
          </p:cNvPr>
          <p:cNvSpPr/>
          <p:nvPr/>
        </p:nvSpPr>
        <p:spPr bwMode="auto">
          <a:xfrm>
            <a:off x="8015288" y="1270000"/>
            <a:ext cx="87312" cy="77788"/>
          </a:xfrm>
          <a:prstGeom prst="ellipse">
            <a:avLst/>
          </a:prstGeom>
          <a:pattFill prst="pct75">
            <a:fgClr>
              <a:srgbClr val="00B0F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67" name="Straight Arrow Connector 166">
            <a:extLst>
              <a:ext uri="{FF2B5EF4-FFF2-40B4-BE49-F238E27FC236}">
                <a16:creationId xmlns:a16="http://schemas.microsoft.com/office/drawing/2014/main" id="{AF5D3C6C-6CF3-49D0-BE4A-DC5E186448CD}"/>
              </a:ext>
            </a:extLst>
          </p:cNvPr>
          <p:cNvCxnSpPr>
            <a:stCxn id="164" idx="0"/>
          </p:cNvCxnSpPr>
          <p:nvPr/>
        </p:nvCxnSpPr>
        <p:spPr>
          <a:xfrm flipV="1">
            <a:off x="8059738" y="1349375"/>
            <a:ext cx="0" cy="573088"/>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D8202620-EFA5-4DEF-BD98-DF8A587CD6BF}"/>
              </a:ext>
            </a:extLst>
          </p:cNvPr>
          <p:cNvSpPr txBox="1">
            <a:spLocks noChangeArrowheads="1"/>
          </p:cNvSpPr>
          <p:nvPr/>
        </p:nvSpPr>
        <p:spPr bwMode="auto">
          <a:xfrm>
            <a:off x="7593013" y="2263775"/>
            <a:ext cx="16208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PostDpdGain adjustment affects pre-PA gain</a:t>
            </a:r>
          </a:p>
          <a:p>
            <a:pPr eaLnBrk="1" hangingPunct="1"/>
            <a:r>
              <a:rPr lang="sv-SE" altLang="en-US" sz="900">
                <a:solidFill>
                  <a:srgbClr val="FF0000"/>
                </a:solidFill>
              </a:rPr>
              <a:t> in the same way as TxStepAtt steps</a:t>
            </a:r>
          </a:p>
        </p:txBody>
      </p:sp>
      <p:sp>
        <p:nvSpPr>
          <p:cNvPr id="173" name="Right Arrow 172">
            <a:extLst>
              <a:ext uri="{FF2B5EF4-FFF2-40B4-BE49-F238E27FC236}">
                <a16:creationId xmlns:a16="http://schemas.microsoft.com/office/drawing/2014/main" id="{AF507614-100F-4CDC-8E7F-B32EF1DA768B}"/>
              </a:ext>
            </a:extLst>
          </p:cNvPr>
          <p:cNvSpPr/>
          <p:nvPr/>
        </p:nvSpPr>
        <p:spPr>
          <a:xfrm rot="-5400000">
            <a:off x="3810000" y="5249863"/>
            <a:ext cx="301625" cy="1206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4" name="Oval 173">
            <a:extLst>
              <a:ext uri="{FF2B5EF4-FFF2-40B4-BE49-F238E27FC236}">
                <a16:creationId xmlns:a16="http://schemas.microsoft.com/office/drawing/2014/main" id="{C7B1F486-A4C0-4794-913C-12C37F194161}"/>
              </a:ext>
            </a:extLst>
          </p:cNvPr>
          <p:cNvSpPr/>
          <p:nvPr/>
        </p:nvSpPr>
        <p:spPr bwMode="auto">
          <a:xfrm>
            <a:off x="8010525" y="3055938"/>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6" name="Right Arrow 175">
            <a:extLst>
              <a:ext uri="{FF2B5EF4-FFF2-40B4-BE49-F238E27FC236}">
                <a16:creationId xmlns:a16="http://schemas.microsoft.com/office/drawing/2014/main" id="{B76E01FD-BE85-435C-925F-9C4EF0FD2ECC}"/>
              </a:ext>
            </a:extLst>
          </p:cNvPr>
          <p:cNvSpPr/>
          <p:nvPr/>
        </p:nvSpPr>
        <p:spPr>
          <a:xfrm rot="5400000">
            <a:off x="5260182" y="6158706"/>
            <a:ext cx="273050" cy="119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7" name="Oval 176">
            <a:extLst>
              <a:ext uri="{FF2B5EF4-FFF2-40B4-BE49-F238E27FC236}">
                <a16:creationId xmlns:a16="http://schemas.microsoft.com/office/drawing/2014/main" id="{C540F378-6B9B-4170-AB56-6E41ADB5F603}"/>
              </a:ext>
            </a:extLst>
          </p:cNvPr>
          <p:cNvSpPr/>
          <p:nvPr/>
        </p:nvSpPr>
        <p:spPr bwMode="auto">
          <a:xfrm>
            <a:off x="8008938" y="4251325"/>
            <a:ext cx="88900" cy="7778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8" name="Right Arrow 177">
            <a:extLst>
              <a:ext uri="{FF2B5EF4-FFF2-40B4-BE49-F238E27FC236}">
                <a16:creationId xmlns:a16="http://schemas.microsoft.com/office/drawing/2014/main" id="{0A2F2FFE-F8C9-48B5-A7DB-EAA3A130F6CC}"/>
              </a:ext>
            </a:extLst>
          </p:cNvPr>
          <p:cNvSpPr/>
          <p:nvPr/>
        </p:nvSpPr>
        <p:spPr>
          <a:xfrm rot="5400000">
            <a:off x="2142332" y="4610893"/>
            <a:ext cx="273050" cy="119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9" name="Oval 178">
            <a:extLst>
              <a:ext uri="{FF2B5EF4-FFF2-40B4-BE49-F238E27FC236}">
                <a16:creationId xmlns:a16="http://schemas.microsoft.com/office/drawing/2014/main" id="{EE88BE66-B50A-48A9-952C-DA063F84BB17}"/>
              </a:ext>
            </a:extLst>
          </p:cNvPr>
          <p:cNvSpPr/>
          <p:nvPr/>
        </p:nvSpPr>
        <p:spPr bwMode="auto">
          <a:xfrm>
            <a:off x="8005763" y="5224463"/>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0" name="Right Arrow 179">
            <a:extLst>
              <a:ext uri="{FF2B5EF4-FFF2-40B4-BE49-F238E27FC236}">
                <a16:creationId xmlns:a16="http://schemas.microsoft.com/office/drawing/2014/main" id="{D72AC755-2E4D-4B13-A978-192082BCF529}"/>
              </a:ext>
            </a:extLst>
          </p:cNvPr>
          <p:cNvSpPr/>
          <p:nvPr/>
        </p:nvSpPr>
        <p:spPr>
          <a:xfrm rot="-5400000">
            <a:off x="5789612" y="4419601"/>
            <a:ext cx="301625" cy="1206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1" name="Oval 180">
            <a:extLst>
              <a:ext uri="{FF2B5EF4-FFF2-40B4-BE49-F238E27FC236}">
                <a16:creationId xmlns:a16="http://schemas.microsoft.com/office/drawing/2014/main" id="{A9DA1429-4993-48AA-B06A-EEDFD3DEF09E}"/>
              </a:ext>
            </a:extLst>
          </p:cNvPr>
          <p:cNvSpPr/>
          <p:nvPr/>
        </p:nvSpPr>
        <p:spPr bwMode="auto">
          <a:xfrm>
            <a:off x="8005763" y="6081713"/>
            <a:ext cx="88900" cy="77787"/>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2" name="Right Arrow 181">
            <a:extLst>
              <a:ext uri="{FF2B5EF4-FFF2-40B4-BE49-F238E27FC236}">
                <a16:creationId xmlns:a16="http://schemas.microsoft.com/office/drawing/2014/main" id="{2A48C4D6-A26B-46CA-8BD3-56FCC275F934}"/>
              </a:ext>
            </a:extLst>
          </p:cNvPr>
          <p:cNvSpPr/>
          <p:nvPr/>
        </p:nvSpPr>
        <p:spPr>
          <a:xfrm rot="-5400000">
            <a:off x="5561012" y="5503863"/>
            <a:ext cx="301625" cy="1206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4" name="TextBox 183">
            <a:extLst>
              <a:ext uri="{FF2B5EF4-FFF2-40B4-BE49-F238E27FC236}">
                <a16:creationId xmlns:a16="http://schemas.microsoft.com/office/drawing/2014/main" id="{FA0B69B4-3041-4C1E-A967-8393AE340515}"/>
              </a:ext>
            </a:extLst>
          </p:cNvPr>
          <p:cNvSpPr txBox="1">
            <a:spLocks noChangeArrowheads="1"/>
          </p:cNvSpPr>
          <p:nvPr/>
        </p:nvSpPr>
        <p:spPr bwMode="auto">
          <a:xfrm>
            <a:off x="5800725" y="6507163"/>
            <a:ext cx="23193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One iteration of scaling cycle completed !</a:t>
            </a:r>
          </a:p>
        </p:txBody>
      </p:sp>
      <p:cxnSp>
        <p:nvCxnSpPr>
          <p:cNvPr id="185" name="Straight Arrow Connector 184">
            <a:extLst>
              <a:ext uri="{FF2B5EF4-FFF2-40B4-BE49-F238E27FC236}">
                <a16:creationId xmlns:a16="http://schemas.microsoft.com/office/drawing/2014/main" id="{FA0A5F19-951D-46F4-8F7C-044361336A40}"/>
              </a:ext>
            </a:extLst>
          </p:cNvPr>
          <p:cNvCxnSpPr/>
          <p:nvPr/>
        </p:nvCxnSpPr>
        <p:spPr>
          <a:xfrm flipV="1">
            <a:off x="7712075" y="6508750"/>
            <a:ext cx="276225" cy="57150"/>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A3E09A71-9B44-4574-982C-C7FEE8E88C31}"/>
              </a:ext>
            </a:extLst>
          </p:cNvPr>
          <p:cNvGrpSpPr>
            <a:grpSpLocks/>
          </p:cNvGrpSpPr>
          <p:nvPr/>
        </p:nvGrpSpPr>
        <p:grpSpPr bwMode="auto">
          <a:xfrm>
            <a:off x="7413625" y="144463"/>
            <a:ext cx="1676400" cy="569912"/>
            <a:chOff x="3542326" y="1057141"/>
            <a:chExt cx="1419709" cy="757129"/>
          </a:xfrm>
        </p:grpSpPr>
        <p:sp>
          <p:nvSpPr>
            <p:cNvPr id="7248" name="TextBox 213">
              <a:extLst>
                <a:ext uri="{FF2B5EF4-FFF2-40B4-BE49-F238E27FC236}">
                  <a16:creationId xmlns:a16="http://schemas.microsoft.com/office/drawing/2014/main" id="{B1785CB1-CC94-4A02-9929-096297E2CB10}"/>
                </a:ext>
              </a:extLst>
            </p:cNvPr>
            <p:cNvSpPr txBox="1">
              <a:spLocks noChangeArrowheads="1"/>
            </p:cNvSpPr>
            <p:nvPr/>
          </p:nvSpPr>
          <p:spPr bwMode="auto">
            <a:xfrm>
              <a:off x="3542326" y="1057141"/>
              <a:ext cx="1419709" cy="75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Not necessarily must be a </a:t>
              </a:r>
            </a:p>
            <a:p>
              <a:pPr eaLnBrk="1" hangingPunct="1"/>
              <a:r>
                <a:rPr lang="sv-SE" altLang="en-US" sz="900">
                  <a:solidFill>
                    <a:srgbClr val="0070C0"/>
                  </a:solidFill>
                </a:rPr>
                <a:t>production calibrated PL!</a:t>
              </a:r>
            </a:p>
          </p:txBody>
        </p:sp>
        <p:cxnSp>
          <p:nvCxnSpPr>
            <p:cNvPr id="215" name="Straight Arrow Connector 214">
              <a:extLst>
                <a:ext uri="{FF2B5EF4-FFF2-40B4-BE49-F238E27FC236}">
                  <a16:creationId xmlns:a16="http://schemas.microsoft.com/office/drawing/2014/main" id="{C97E0A34-E368-4C08-AB20-B6EEED514FFF}"/>
                </a:ext>
              </a:extLst>
            </p:cNvPr>
            <p:cNvCxnSpPr/>
            <p:nvPr/>
          </p:nvCxnSpPr>
          <p:spPr>
            <a:xfrm>
              <a:off x="4460566" y="1470504"/>
              <a:ext cx="244685" cy="223554"/>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222" name="TextBox 221">
            <a:extLst>
              <a:ext uri="{FF2B5EF4-FFF2-40B4-BE49-F238E27FC236}">
                <a16:creationId xmlns:a16="http://schemas.microsoft.com/office/drawing/2014/main" id="{EBDB3064-6D7B-466D-A903-78077C18937C}"/>
              </a:ext>
            </a:extLst>
          </p:cNvPr>
          <p:cNvSpPr txBox="1">
            <a:spLocks noChangeArrowheads="1"/>
          </p:cNvSpPr>
          <p:nvPr/>
        </p:nvSpPr>
        <p:spPr bwMode="auto">
          <a:xfrm>
            <a:off x="1951038" y="6186488"/>
            <a:ext cx="20859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Finalizing. All function blocks which have dependency on PL:</a:t>
            </a:r>
          </a:p>
          <a:p>
            <a:pPr eaLnBrk="1" hangingPunct="1"/>
            <a:r>
              <a:rPr lang="sv-SE" altLang="en-US" sz="900">
                <a:solidFill>
                  <a:srgbClr val="0070C0"/>
                </a:solidFill>
              </a:rPr>
              <a:t>MPL, PA0, CFR and DlPerf.</a:t>
            </a:r>
          </a:p>
        </p:txBody>
      </p:sp>
      <p:grpSp>
        <p:nvGrpSpPr>
          <p:cNvPr id="223" name="Group 222">
            <a:extLst>
              <a:ext uri="{FF2B5EF4-FFF2-40B4-BE49-F238E27FC236}">
                <a16:creationId xmlns:a16="http://schemas.microsoft.com/office/drawing/2014/main" id="{7EEAFD5B-F6F6-41AF-86D2-B6F5F0D7A232}"/>
              </a:ext>
            </a:extLst>
          </p:cNvPr>
          <p:cNvGrpSpPr>
            <a:grpSpLocks/>
          </p:cNvGrpSpPr>
          <p:nvPr/>
        </p:nvGrpSpPr>
        <p:grpSpPr bwMode="auto">
          <a:xfrm>
            <a:off x="446088" y="1935163"/>
            <a:ext cx="1773237" cy="415925"/>
            <a:chOff x="1034437" y="1389965"/>
            <a:chExt cx="1772122" cy="415498"/>
          </a:xfrm>
        </p:grpSpPr>
        <p:sp>
          <p:nvSpPr>
            <p:cNvPr id="224" name="Rectangular Callout 223">
              <a:extLst>
                <a:ext uri="{FF2B5EF4-FFF2-40B4-BE49-F238E27FC236}">
                  <a16:creationId xmlns:a16="http://schemas.microsoft.com/office/drawing/2014/main" id="{062B0932-B3F6-4A14-B154-7A17963851E0}"/>
                </a:ext>
              </a:extLst>
            </p:cNvPr>
            <p:cNvSpPr/>
            <p:nvPr/>
          </p:nvSpPr>
          <p:spPr>
            <a:xfrm>
              <a:off x="1034437" y="1415330"/>
              <a:ext cx="1737363" cy="353636"/>
            </a:xfrm>
            <a:prstGeom prst="wedgeRectCallout">
              <a:avLst/>
            </a:prstGeom>
            <a:solidFill>
              <a:schemeClr val="bg2">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solidFill>
                  <a:srgbClr val="FFFFFF"/>
                </a:solidFill>
              </a:endParaRPr>
            </a:p>
          </p:txBody>
        </p:sp>
        <p:sp>
          <p:nvSpPr>
            <p:cNvPr id="225" name="TextBox 224">
              <a:extLst>
                <a:ext uri="{FF2B5EF4-FFF2-40B4-BE49-F238E27FC236}">
                  <a16:creationId xmlns:a16="http://schemas.microsoft.com/office/drawing/2014/main" id="{43A8EB87-9E61-40B0-A518-FBBFAE9ECFCD}"/>
                </a:ext>
              </a:extLst>
            </p:cNvPr>
            <p:cNvSpPr txBox="1">
              <a:spLocks noChangeArrowheads="1"/>
            </p:cNvSpPr>
            <p:nvPr/>
          </p:nvSpPr>
          <p:spPr bwMode="auto">
            <a:xfrm>
              <a:off x="1034437" y="1389965"/>
              <a:ext cx="1772122" cy="415498"/>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200">
                  <a:solidFill>
                    <a:srgbClr val="FF0000"/>
                  </a:solidFill>
                </a:rPr>
                <a:t>Phase 3: Finalizing</a:t>
              </a:r>
            </a:p>
            <a:p>
              <a:pPr eaLnBrk="1" hangingPunct="1">
                <a:defRPr/>
              </a:pPr>
              <a:endParaRPr lang="en-US" sz="900">
                <a:solidFill>
                  <a:srgbClr val="0070C0"/>
                </a:solidFill>
              </a:endParaRPr>
            </a:p>
          </p:txBody>
        </p:sp>
      </p:grpSp>
      <p:sp>
        <p:nvSpPr>
          <p:cNvPr id="226" name="Right Arrow 225">
            <a:extLst>
              <a:ext uri="{FF2B5EF4-FFF2-40B4-BE49-F238E27FC236}">
                <a16:creationId xmlns:a16="http://schemas.microsoft.com/office/drawing/2014/main" id="{CE3E4A3A-FF7A-47F5-84D7-1464D38D36EE}"/>
              </a:ext>
            </a:extLst>
          </p:cNvPr>
          <p:cNvSpPr/>
          <p:nvPr/>
        </p:nvSpPr>
        <p:spPr>
          <a:xfrm rot="-5400000">
            <a:off x="1298575" y="5457826"/>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7" name="Right Arrow 226">
            <a:extLst>
              <a:ext uri="{FF2B5EF4-FFF2-40B4-BE49-F238E27FC236}">
                <a16:creationId xmlns:a16="http://schemas.microsoft.com/office/drawing/2014/main" id="{7C49C536-628D-4919-82C9-60949D10BB0F}"/>
              </a:ext>
            </a:extLst>
          </p:cNvPr>
          <p:cNvSpPr/>
          <p:nvPr/>
        </p:nvSpPr>
        <p:spPr>
          <a:xfrm rot="-5400000">
            <a:off x="2205037" y="5467351"/>
            <a:ext cx="193675" cy="1651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8" name="Right Arrow 227">
            <a:extLst>
              <a:ext uri="{FF2B5EF4-FFF2-40B4-BE49-F238E27FC236}">
                <a16:creationId xmlns:a16="http://schemas.microsoft.com/office/drawing/2014/main" id="{7C31B76C-E385-4ADF-B5CB-EFFFA5F27AD2}"/>
              </a:ext>
            </a:extLst>
          </p:cNvPr>
          <p:cNvSpPr/>
          <p:nvPr/>
        </p:nvSpPr>
        <p:spPr>
          <a:xfrm rot="-5400000">
            <a:off x="2929731" y="5318920"/>
            <a:ext cx="193675" cy="1635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9" name="Right Arrow 228">
            <a:extLst>
              <a:ext uri="{FF2B5EF4-FFF2-40B4-BE49-F238E27FC236}">
                <a16:creationId xmlns:a16="http://schemas.microsoft.com/office/drawing/2014/main" id="{9DFD9585-DF6D-469A-84BA-C7730986EC46}"/>
              </a:ext>
            </a:extLst>
          </p:cNvPr>
          <p:cNvSpPr/>
          <p:nvPr/>
        </p:nvSpPr>
        <p:spPr>
          <a:xfrm rot="-5400000">
            <a:off x="3235325" y="5324476"/>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3" name="TextBox 232">
            <a:extLst>
              <a:ext uri="{FF2B5EF4-FFF2-40B4-BE49-F238E27FC236}">
                <a16:creationId xmlns:a16="http://schemas.microsoft.com/office/drawing/2014/main" id="{CBDD9251-EACA-4BB5-9827-CFB826052D14}"/>
              </a:ext>
            </a:extLst>
          </p:cNvPr>
          <p:cNvSpPr txBox="1">
            <a:spLocks noChangeArrowheads="1"/>
          </p:cNvSpPr>
          <p:nvPr/>
        </p:nvSpPr>
        <p:spPr bwMode="auto">
          <a:xfrm>
            <a:off x="4568825" y="2795588"/>
            <a:ext cx="10572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TxL::recalibate() </a:t>
            </a:r>
          </a:p>
        </p:txBody>
      </p:sp>
      <p:sp>
        <p:nvSpPr>
          <p:cNvPr id="155" name="TextBox 154">
            <a:extLst>
              <a:ext uri="{FF2B5EF4-FFF2-40B4-BE49-F238E27FC236}">
                <a16:creationId xmlns:a16="http://schemas.microsoft.com/office/drawing/2014/main" id="{4DE162A3-23B2-4D96-9F5F-C6CB477B2E2F}"/>
              </a:ext>
            </a:extLst>
          </p:cNvPr>
          <p:cNvSpPr txBox="1">
            <a:spLocks noChangeArrowheads="1"/>
          </p:cNvSpPr>
          <p:nvPr/>
        </p:nvSpPr>
        <p:spPr bwMode="auto">
          <a:xfrm>
            <a:off x="2479675" y="1223963"/>
            <a:ext cx="27400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B050"/>
                </a:solidFill>
              </a:rPr>
              <a:t>PostDpd Adjustment for example:</a:t>
            </a:r>
          </a:p>
          <a:p>
            <a:pPr eaLnBrk="1" hangingPunct="1">
              <a:defRPr/>
            </a:pPr>
            <a:r>
              <a:rPr lang="sv-SE" sz="900" dirty="0">
                <a:solidFill>
                  <a:srgbClr val="00B050"/>
                </a:solidFill>
              </a:rPr>
              <a:t>Preparation: Inform TxL about the adjustments caused by TxStepAtt, </a:t>
            </a:r>
            <a:r>
              <a:rPr lang="sv-SE" sz="900" dirty="0">
                <a:solidFill>
                  <a:srgbClr val="FF0000"/>
                </a:solidFill>
              </a:rPr>
              <a:t>TxL::initSPLC</a:t>
            </a:r>
            <a:r>
              <a:rPr lang="sv-SE" sz="900" dirty="0">
                <a:solidFill>
                  <a:srgbClr val="0070C0"/>
                </a:solidFill>
              </a:rPr>
              <a:t>(</a:t>
            </a:r>
            <a:r>
              <a:rPr lang="sv-SE" sz="900" dirty="0">
                <a:solidFill>
                  <a:srgbClr val="00B050"/>
                </a:solidFill>
              </a:rPr>
              <a:t>U32</a:t>
            </a:r>
            <a:r>
              <a:rPr lang="sv-SE" sz="900" dirty="0">
                <a:solidFill>
                  <a:srgbClr val="0070C0"/>
                </a:solidFill>
              </a:rPr>
              <a:t> </a:t>
            </a:r>
            <a:r>
              <a:rPr lang="sv-SE" sz="900" dirty="0">
                <a:solidFill>
                  <a:srgbClr val="FF0000"/>
                </a:solidFill>
              </a:rPr>
              <a:t>nIterations</a:t>
            </a:r>
            <a:r>
              <a:rPr lang="sv-SE" sz="900" dirty="0">
                <a:solidFill>
                  <a:srgbClr val="0070C0"/>
                </a:solidFill>
              </a:rPr>
              <a:t>, </a:t>
            </a:r>
            <a:r>
              <a:rPr lang="sv-SE" sz="900" dirty="0">
                <a:solidFill>
                  <a:srgbClr val="00B050"/>
                </a:solidFill>
              </a:rPr>
              <a:t>float</a:t>
            </a:r>
            <a:r>
              <a:rPr lang="sv-SE" sz="900" dirty="0">
                <a:solidFill>
                  <a:srgbClr val="0070C0"/>
                </a:solidFill>
              </a:rPr>
              <a:t> </a:t>
            </a:r>
            <a:r>
              <a:rPr lang="sv-SE" sz="900" dirty="0">
                <a:solidFill>
                  <a:srgbClr val="FF0000"/>
                </a:solidFill>
              </a:rPr>
              <a:t>postDpdGainDiff_dB</a:t>
            </a:r>
            <a:r>
              <a:rPr lang="sv-SE" sz="900" dirty="0">
                <a:solidFill>
                  <a:srgbClr val="0070C0"/>
                </a:solidFill>
              </a:rPr>
              <a:t>), </a:t>
            </a:r>
            <a:r>
              <a:rPr lang="sv-SE" sz="900" dirty="0">
                <a:solidFill>
                  <a:srgbClr val="00B050"/>
                </a:solidFill>
              </a:rPr>
              <a:t>TxL builds up adjustment for each iterations.</a:t>
            </a:r>
          </a:p>
          <a:p>
            <a:pPr eaLnBrk="1" hangingPunct="1">
              <a:defRPr/>
            </a:pPr>
            <a:r>
              <a:rPr lang="sv-SE" sz="900" dirty="0">
                <a:solidFill>
                  <a:srgbClr val="00B050"/>
                </a:solidFill>
              </a:rPr>
              <a:t>Step2 execution: Order TxL to perform an adjustment for a iteration </a:t>
            </a:r>
            <a:r>
              <a:rPr lang="sv-SE" sz="900" dirty="0">
                <a:solidFill>
                  <a:srgbClr val="FF0000"/>
                </a:solidFill>
              </a:rPr>
              <a:t>TxL::setSPLCPostDpdGain</a:t>
            </a:r>
            <a:r>
              <a:rPr lang="sv-SE" sz="900" dirty="0">
                <a:solidFill>
                  <a:srgbClr val="0070C0"/>
                </a:solidFill>
              </a:rPr>
              <a:t>(</a:t>
            </a:r>
            <a:r>
              <a:rPr lang="sv-SE" sz="900" dirty="0">
                <a:solidFill>
                  <a:srgbClr val="FF0000"/>
                </a:solidFill>
              </a:rPr>
              <a:t>void</a:t>
            </a:r>
            <a:r>
              <a:rPr lang="sv-SE" sz="900" dirty="0">
                <a:solidFill>
                  <a:srgbClr val="0070C0"/>
                </a:solidFill>
              </a:rPr>
              <a:t>).</a:t>
            </a:r>
          </a:p>
        </p:txBody>
      </p:sp>
      <p:sp>
        <p:nvSpPr>
          <p:cNvPr id="157" name="TextBox 156">
            <a:extLst>
              <a:ext uri="{FF2B5EF4-FFF2-40B4-BE49-F238E27FC236}">
                <a16:creationId xmlns:a16="http://schemas.microsoft.com/office/drawing/2014/main" id="{04779821-88A6-442D-83E6-F8158FDC5C59}"/>
              </a:ext>
            </a:extLst>
          </p:cNvPr>
          <p:cNvSpPr txBox="1">
            <a:spLocks noChangeArrowheads="1"/>
          </p:cNvSpPr>
          <p:nvPr/>
        </p:nvSpPr>
        <p:spPr bwMode="auto">
          <a:xfrm>
            <a:off x="2419350" y="647700"/>
            <a:ext cx="27400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B050"/>
                </a:solidFill>
              </a:rPr>
              <a:t>Spreaded calculation/decisions among services based on total adjustment and nof iterations: Preparation and Execution</a:t>
            </a:r>
          </a:p>
        </p:txBody>
      </p:sp>
      <p:grpSp>
        <p:nvGrpSpPr>
          <p:cNvPr id="166" name="Group 165">
            <a:extLst>
              <a:ext uri="{FF2B5EF4-FFF2-40B4-BE49-F238E27FC236}">
                <a16:creationId xmlns:a16="http://schemas.microsoft.com/office/drawing/2014/main" id="{87009496-94F7-4FAD-A1F4-4479C90AB091}"/>
              </a:ext>
            </a:extLst>
          </p:cNvPr>
          <p:cNvGrpSpPr>
            <a:grpSpLocks/>
          </p:cNvGrpSpPr>
          <p:nvPr/>
        </p:nvGrpSpPr>
        <p:grpSpPr bwMode="auto">
          <a:xfrm>
            <a:off x="38100" y="1244600"/>
            <a:ext cx="1344613" cy="2236788"/>
            <a:chOff x="3263307" y="1390324"/>
            <a:chExt cx="1345205" cy="2237591"/>
          </a:xfrm>
        </p:grpSpPr>
        <p:grpSp>
          <p:nvGrpSpPr>
            <p:cNvPr id="7238" name="Group 168">
              <a:extLst>
                <a:ext uri="{FF2B5EF4-FFF2-40B4-BE49-F238E27FC236}">
                  <a16:creationId xmlns:a16="http://schemas.microsoft.com/office/drawing/2014/main" id="{58F5E0EC-1845-4525-AAC7-F0AFBD46AFE4}"/>
                </a:ext>
              </a:extLst>
            </p:cNvPr>
            <p:cNvGrpSpPr>
              <a:grpSpLocks/>
            </p:cNvGrpSpPr>
            <p:nvPr/>
          </p:nvGrpSpPr>
          <p:grpSpPr bwMode="auto">
            <a:xfrm>
              <a:off x="3263307" y="2655411"/>
              <a:ext cx="1345205" cy="972504"/>
              <a:chOff x="142225" y="2263776"/>
              <a:chExt cx="1345205" cy="972504"/>
            </a:xfrm>
          </p:grpSpPr>
          <p:sp>
            <p:nvSpPr>
              <p:cNvPr id="172" name="Flowchart: Punched Tape 171">
                <a:extLst>
                  <a:ext uri="{FF2B5EF4-FFF2-40B4-BE49-F238E27FC236}">
                    <a16:creationId xmlns:a16="http://schemas.microsoft.com/office/drawing/2014/main" id="{52E494FC-B98C-4240-B0A0-209E77D5008C}"/>
                  </a:ext>
                </a:extLst>
              </p:cNvPr>
              <p:cNvSpPr/>
              <p:nvPr/>
            </p:nvSpPr>
            <p:spPr>
              <a:xfrm>
                <a:off x="154931" y="2264381"/>
                <a:ext cx="1230855" cy="971899"/>
              </a:xfrm>
              <a:prstGeom prst="flowChartPunchedTape">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241" name="TextBox 91">
                <a:extLst>
                  <a:ext uri="{FF2B5EF4-FFF2-40B4-BE49-F238E27FC236}">
                    <a16:creationId xmlns:a16="http://schemas.microsoft.com/office/drawing/2014/main" id="{7FFC4130-836D-4B1C-B734-FF072F659C9C}"/>
                  </a:ext>
                </a:extLst>
              </p:cNvPr>
              <p:cNvSpPr txBox="1">
                <a:spLocks noChangeArrowheads="1"/>
              </p:cNvSpPr>
              <p:nvPr/>
            </p:nvSpPr>
            <p:spPr bwMode="auto">
              <a:xfrm>
                <a:off x="142225" y="2441343"/>
                <a:ext cx="13452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When decreasing Power</a:t>
                </a:r>
              </a:p>
              <a:p>
                <a:pPr eaLnBrk="1" hangingPunct="1"/>
                <a:r>
                  <a:rPr lang="sv-SE" altLang="en-US" sz="900">
                    <a:solidFill>
                      <a:srgbClr val="FF0000"/>
                    </a:solidFill>
                  </a:rPr>
                  <a:t>Reversed order with </a:t>
                </a:r>
              </a:p>
              <a:p>
                <a:pPr eaLnBrk="1" hangingPunct="1"/>
                <a:r>
                  <a:rPr lang="sv-SE" altLang="en-US" sz="900">
                    <a:solidFill>
                      <a:srgbClr val="FF0000"/>
                    </a:solidFill>
                  </a:rPr>
                  <a:t>Phase 1 and Phase 2.</a:t>
                </a:r>
                <a:endParaRPr lang="en-US" altLang="en-US" sz="900">
                  <a:solidFill>
                    <a:srgbClr val="FF0000"/>
                  </a:solidFill>
                </a:endParaRPr>
              </a:p>
            </p:txBody>
          </p:sp>
        </p:grpSp>
        <p:sp>
          <p:nvSpPr>
            <p:cNvPr id="171" name="Freeform 170">
              <a:extLst>
                <a:ext uri="{FF2B5EF4-FFF2-40B4-BE49-F238E27FC236}">
                  <a16:creationId xmlns:a16="http://schemas.microsoft.com/office/drawing/2014/main" id="{4B3A9C8E-87E5-43C3-94F2-B97ADEB9A335}"/>
                </a:ext>
              </a:extLst>
            </p:cNvPr>
            <p:cNvSpPr/>
            <p:nvPr/>
          </p:nvSpPr>
          <p:spPr>
            <a:xfrm>
              <a:off x="3347482" y="1390324"/>
              <a:ext cx="373226" cy="1429263"/>
            </a:xfrm>
            <a:custGeom>
              <a:avLst/>
              <a:gdLst>
                <a:gd name="connsiteX0" fmla="*/ 203200 w 368300"/>
                <a:gd name="connsiteY0" fmla="*/ 1279531 h 1279531"/>
                <a:gd name="connsiteX1" fmla="*/ 171450 w 368300"/>
                <a:gd name="connsiteY1" fmla="*/ 1241431 h 1279531"/>
                <a:gd name="connsiteX2" fmla="*/ 127000 w 368300"/>
                <a:gd name="connsiteY2" fmla="*/ 1203331 h 1279531"/>
                <a:gd name="connsiteX3" fmla="*/ 82550 w 368300"/>
                <a:gd name="connsiteY3" fmla="*/ 1133481 h 1279531"/>
                <a:gd name="connsiteX4" fmla="*/ 57150 w 368300"/>
                <a:gd name="connsiteY4" fmla="*/ 1101731 h 1279531"/>
                <a:gd name="connsiteX5" fmla="*/ 44450 w 368300"/>
                <a:gd name="connsiteY5" fmla="*/ 1063631 h 1279531"/>
                <a:gd name="connsiteX6" fmla="*/ 38100 w 368300"/>
                <a:gd name="connsiteY6" fmla="*/ 1031881 h 1279531"/>
                <a:gd name="connsiteX7" fmla="*/ 25400 w 368300"/>
                <a:gd name="connsiteY7" fmla="*/ 1006481 h 1279531"/>
                <a:gd name="connsiteX8" fmla="*/ 19050 w 368300"/>
                <a:gd name="connsiteY8" fmla="*/ 962031 h 1279531"/>
                <a:gd name="connsiteX9" fmla="*/ 12700 w 368300"/>
                <a:gd name="connsiteY9" fmla="*/ 904881 h 1279531"/>
                <a:gd name="connsiteX10" fmla="*/ 6350 w 368300"/>
                <a:gd name="connsiteY10" fmla="*/ 885831 h 1279531"/>
                <a:gd name="connsiteX11" fmla="*/ 0 w 368300"/>
                <a:gd name="connsiteY11" fmla="*/ 847731 h 1279531"/>
                <a:gd name="connsiteX12" fmla="*/ 6350 w 368300"/>
                <a:gd name="connsiteY12" fmla="*/ 657231 h 1279531"/>
                <a:gd name="connsiteX13" fmla="*/ 12700 w 368300"/>
                <a:gd name="connsiteY13" fmla="*/ 612781 h 1279531"/>
                <a:gd name="connsiteX14" fmla="*/ 19050 w 368300"/>
                <a:gd name="connsiteY14" fmla="*/ 485781 h 1279531"/>
                <a:gd name="connsiteX15" fmla="*/ 31750 w 368300"/>
                <a:gd name="connsiteY15" fmla="*/ 250831 h 1279531"/>
                <a:gd name="connsiteX16" fmla="*/ 44450 w 368300"/>
                <a:gd name="connsiteY16" fmla="*/ 136531 h 1279531"/>
                <a:gd name="connsiteX17" fmla="*/ 57150 w 368300"/>
                <a:gd name="connsiteY17" fmla="*/ 111131 h 1279531"/>
                <a:gd name="connsiteX18" fmla="*/ 82550 w 368300"/>
                <a:gd name="connsiteY18" fmla="*/ 73031 h 1279531"/>
                <a:gd name="connsiteX19" fmla="*/ 120650 w 368300"/>
                <a:gd name="connsiteY19" fmla="*/ 47631 h 1279531"/>
                <a:gd name="connsiteX20" fmla="*/ 158750 w 368300"/>
                <a:gd name="connsiteY20" fmla="*/ 41281 h 1279531"/>
                <a:gd name="connsiteX21" fmla="*/ 184150 w 368300"/>
                <a:gd name="connsiteY21" fmla="*/ 22231 h 1279531"/>
                <a:gd name="connsiteX22" fmla="*/ 209550 w 368300"/>
                <a:gd name="connsiteY22" fmla="*/ 15881 h 1279531"/>
                <a:gd name="connsiteX23" fmla="*/ 368300 w 368300"/>
                <a:gd name="connsiteY23" fmla="*/ 3181 h 127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8300" h="1279531">
                  <a:moveTo>
                    <a:pt x="203200" y="1279531"/>
                  </a:moveTo>
                  <a:cubicBezTo>
                    <a:pt x="192617" y="1266831"/>
                    <a:pt x="183140" y="1253121"/>
                    <a:pt x="171450" y="1241431"/>
                  </a:cubicBezTo>
                  <a:cubicBezTo>
                    <a:pt x="157651" y="1227632"/>
                    <a:pt x="139406" y="1218395"/>
                    <a:pt x="127000" y="1203331"/>
                  </a:cubicBezTo>
                  <a:cubicBezTo>
                    <a:pt x="109456" y="1182027"/>
                    <a:pt x="99790" y="1155031"/>
                    <a:pt x="82550" y="1133481"/>
                  </a:cubicBezTo>
                  <a:lnTo>
                    <a:pt x="57150" y="1101731"/>
                  </a:lnTo>
                  <a:cubicBezTo>
                    <a:pt x="52917" y="1089031"/>
                    <a:pt x="47972" y="1076546"/>
                    <a:pt x="44450" y="1063631"/>
                  </a:cubicBezTo>
                  <a:cubicBezTo>
                    <a:pt x="41610" y="1053218"/>
                    <a:pt x="41513" y="1042120"/>
                    <a:pt x="38100" y="1031881"/>
                  </a:cubicBezTo>
                  <a:cubicBezTo>
                    <a:pt x="35107" y="1022901"/>
                    <a:pt x="29633" y="1014948"/>
                    <a:pt x="25400" y="1006481"/>
                  </a:cubicBezTo>
                  <a:cubicBezTo>
                    <a:pt x="23283" y="991664"/>
                    <a:pt x="20906" y="976883"/>
                    <a:pt x="19050" y="962031"/>
                  </a:cubicBezTo>
                  <a:cubicBezTo>
                    <a:pt x="16673" y="943012"/>
                    <a:pt x="15851" y="923787"/>
                    <a:pt x="12700" y="904881"/>
                  </a:cubicBezTo>
                  <a:cubicBezTo>
                    <a:pt x="11600" y="898279"/>
                    <a:pt x="7802" y="892365"/>
                    <a:pt x="6350" y="885831"/>
                  </a:cubicBezTo>
                  <a:cubicBezTo>
                    <a:pt x="3557" y="873262"/>
                    <a:pt x="2117" y="860431"/>
                    <a:pt x="0" y="847731"/>
                  </a:cubicBezTo>
                  <a:cubicBezTo>
                    <a:pt x="2117" y="784231"/>
                    <a:pt x="2921" y="720674"/>
                    <a:pt x="6350" y="657231"/>
                  </a:cubicBezTo>
                  <a:cubicBezTo>
                    <a:pt x="7158" y="642286"/>
                    <a:pt x="11594" y="627707"/>
                    <a:pt x="12700" y="612781"/>
                  </a:cubicBezTo>
                  <a:cubicBezTo>
                    <a:pt x="15831" y="570511"/>
                    <a:pt x="17452" y="528137"/>
                    <a:pt x="19050" y="485781"/>
                  </a:cubicBezTo>
                  <a:cubicBezTo>
                    <a:pt x="27575" y="259865"/>
                    <a:pt x="8212" y="344981"/>
                    <a:pt x="31750" y="250831"/>
                  </a:cubicBezTo>
                  <a:cubicBezTo>
                    <a:pt x="34439" y="210500"/>
                    <a:pt x="28901" y="172811"/>
                    <a:pt x="44450" y="136531"/>
                  </a:cubicBezTo>
                  <a:cubicBezTo>
                    <a:pt x="48179" y="127830"/>
                    <a:pt x="53421" y="119832"/>
                    <a:pt x="57150" y="111131"/>
                  </a:cubicBezTo>
                  <a:cubicBezTo>
                    <a:pt x="67746" y="86407"/>
                    <a:pt x="56881" y="92996"/>
                    <a:pt x="82550" y="73031"/>
                  </a:cubicBezTo>
                  <a:cubicBezTo>
                    <a:pt x="94598" y="63660"/>
                    <a:pt x="105594" y="50140"/>
                    <a:pt x="120650" y="47631"/>
                  </a:cubicBezTo>
                  <a:lnTo>
                    <a:pt x="158750" y="41281"/>
                  </a:lnTo>
                  <a:cubicBezTo>
                    <a:pt x="167217" y="34931"/>
                    <a:pt x="174684" y="26964"/>
                    <a:pt x="184150" y="22231"/>
                  </a:cubicBezTo>
                  <a:cubicBezTo>
                    <a:pt x="191956" y="18328"/>
                    <a:pt x="201191" y="18389"/>
                    <a:pt x="209550" y="15881"/>
                  </a:cubicBezTo>
                  <a:cubicBezTo>
                    <a:pt x="294275" y="-9537"/>
                    <a:pt x="208810" y="3181"/>
                    <a:pt x="368300" y="3181"/>
                  </a:cubicBezTo>
                </a:path>
              </a:pathLst>
            </a:custGeom>
            <a:noFill/>
            <a:ln>
              <a:solidFill>
                <a:srgbClr val="00B050"/>
              </a:solidFill>
              <a:prstDash val="dashDot"/>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637463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heel(1)">
                                      <p:cBhvr>
                                        <p:cTn id="7" dur="2000"/>
                                        <p:tgtEl>
                                          <p:spTgt spid="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wipe(down)">
                                      <p:cBhvr>
                                        <p:cTn id="12" dur="580">
                                          <p:stCondLst>
                                            <p:cond delay="0"/>
                                          </p:stCondLst>
                                        </p:cTn>
                                        <p:tgtEl>
                                          <p:spTgt spid="101"/>
                                        </p:tgtEl>
                                      </p:cBhvr>
                                    </p:animEffect>
                                    <p:anim calcmode="lin" valueType="num">
                                      <p:cBhvr>
                                        <p:cTn id="13" dur="1822" tmFilter="0,0; 0.14,0.36; 0.43,0.73; 0.71,0.91; 1.0,1.0">
                                          <p:stCondLst>
                                            <p:cond delay="0"/>
                                          </p:stCondLst>
                                        </p:cTn>
                                        <p:tgtEl>
                                          <p:spTgt spid="10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1"/>
                                        </p:tgtEl>
                                        <p:attrNameLst>
                                          <p:attrName>ppt_y</p:attrName>
                                        </p:attrNameLst>
                                      </p:cBhvr>
                                      <p:tavLst>
                                        <p:tav tm="0" fmla="#ppt_y-sin(pi*$)/81">
                                          <p:val>
                                            <p:fltVal val="0"/>
                                          </p:val>
                                        </p:tav>
                                        <p:tav tm="100000">
                                          <p:val>
                                            <p:fltVal val="1"/>
                                          </p:val>
                                        </p:tav>
                                      </p:tavLst>
                                    </p:anim>
                                    <p:animScale>
                                      <p:cBhvr>
                                        <p:cTn id="18" dur="26">
                                          <p:stCondLst>
                                            <p:cond delay="650"/>
                                          </p:stCondLst>
                                        </p:cTn>
                                        <p:tgtEl>
                                          <p:spTgt spid="101"/>
                                        </p:tgtEl>
                                      </p:cBhvr>
                                      <p:to x="100000" y="60000"/>
                                    </p:animScale>
                                    <p:animScale>
                                      <p:cBhvr>
                                        <p:cTn id="19" dur="166" decel="50000">
                                          <p:stCondLst>
                                            <p:cond delay="676"/>
                                          </p:stCondLst>
                                        </p:cTn>
                                        <p:tgtEl>
                                          <p:spTgt spid="101"/>
                                        </p:tgtEl>
                                      </p:cBhvr>
                                      <p:to x="100000" y="100000"/>
                                    </p:animScale>
                                    <p:animScale>
                                      <p:cBhvr>
                                        <p:cTn id="20" dur="26">
                                          <p:stCondLst>
                                            <p:cond delay="1312"/>
                                          </p:stCondLst>
                                        </p:cTn>
                                        <p:tgtEl>
                                          <p:spTgt spid="101"/>
                                        </p:tgtEl>
                                      </p:cBhvr>
                                      <p:to x="100000" y="80000"/>
                                    </p:animScale>
                                    <p:animScale>
                                      <p:cBhvr>
                                        <p:cTn id="21" dur="166" decel="50000">
                                          <p:stCondLst>
                                            <p:cond delay="1338"/>
                                          </p:stCondLst>
                                        </p:cTn>
                                        <p:tgtEl>
                                          <p:spTgt spid="101"/>
                                        </p:tgtEl>
                                      </p:cBhvr>
                                      <p:to x="100000" y="100000"/>
                                    </p:animScale>
                                    <p:animScale>
                                      <p:cBhvr>
                                        <p:cTn id="22" dur="26">
                                          <p:stCondLst>
                                            <p:cond delay="1642"/>
                                          </p:stCondLst>
                                        </p:cTn>
                                        <p:tgtEl>
                                          <p:spTgt spid="101"/>
                                        </p:tgtEl>
                                      </p:cBhvr>
                                      <p:to x="100000" y="90000"/>
                                    </p:animScale>
                                    <p:animScale>
                                      <p:cBhvr>
                                        <p:cTn id="23" dur="166" decel="50000">
                                          <p:stCondLst>
                                            <p:cond delay="1668"/>
                                          </p:stCondLst>
                                        </p:cTn>
                                        <p:tgtEl>
                                          <p:spTgt spid="101"/>
                                        </p:tgtEl>
                                      </p:cBhvr>
                                      <p:to x="100000" y="100000"/>
                                    </p:animScale>
                                    <p:animScale>
                                      <p:cBhvr>
                                        <p:cTn id="24" dur="26">
                                          <p:stCondLst>
                                            <p:cond delay="1808"/>
                                          </p:stCondLst>
                                        </p:cTn>
                                        <p:tgtEl>
                                          <p:spTgt spid="101"/>
                                        </p:tgtEl>
                                      </p:cBhvr>
                                      <p:to x="100000" y="95000"/>
                                    </p:animScale>
                                    <p:animScale>
                                      <p:cBhvr>
                                        <p:cTn id="25" dur="166" decel="50000">
                                          <p:stCondLst>
                                            <p:cond delay="1834"/>
                                          </p:stCondLst>
                                        </p:cTn>
                                        <p:tgtEl>
                                          <p:spTgt spid="101"/>
                                        </p:tgtEl>
                                      </p:cBhvr>
                                      <p:to x="100000" y="100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26"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21" presetClass="entr" presetSubtype="1" fill="hold"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heel(1)">
                                      <p:cBhvr>
                                        <p:cTn id="48" dur="2000"/>
                                        <p:tgtEl>
                                          <p:spTgt spid="6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22"/>
                                        </p:tgtEl>
                                        <p:attrNameLst>
                                          <p:attrName>style.visibility</p:attrName>
                                        </p:attrNameLst>
                                      </p:cBhvr>
                                      <p:to>
                                        <p:strVal val="visible"/>
                                      </p:to>
                                    </p:set>
                                    <p:animEffect transition="in" filter="fade">
                                      <p:cBhvr>
                                        <p:cTn id="53" dur="2000"/>
                                        <p:tgtEl>
                                          <p:spTgt spid="122"/>
                                        </p:tgtEl>
                                      </p:cBhvr>
                                    </p:animEffect>
                                    <p:anim calcmode="lin" valueType="num">
                                      <p:cBhvr>
                                        <p:cTn id="54" dur="2000" fill="hold"/>
                                        <p:tgtEl>
                                          <p:spTgt spid="122"/>
                                        </p:tgtEl>
                                        <p:attrNameLst>
                                          <p:attrName>ppt_w</p:attrName>
                                        </p:attrNameLst>
                                      </p:cBhvr>
                                      <p:tavLst>
                                        <p:tav tm="0" fmla="#ppt_w*sin(2.5*pi*$)">
                                          <p:val>
                                            <p:fltVal val="0"/>
                                          </p:val>
                                        </p:tav>
                                        <p:tav tm="100000">
                                          <p:val>
                                            <p:fltVal val="1"/>
                                          </p:val>
                                        </p:tav>
                                      </p:tavLst>
                                    </p:anim>
                                    <p:anim calcmode="lin" valueType="num">
                                      <p:cBhvr>
                                        <p:cTn id="55" dur="2000" fill="hold"/>
                                        <p:tgtEl>
                                          <p:spTgt spid="122"/>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6" presetClass="entr" presetSubtype="16"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circle(in)">
                                      <p:cBhvr>
                                        <p:cTn id="60" dur="2000"/>
                                        <p:tgtEl>
                                          <p:spTgt spid="15"/>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fade">
                                      <p:cBhvr>
                                        <p:cTn id="65" dur="1000"/>
                                        <p:tgtEl>
                                          <p:spTgt spid="123"/>
                                        </p:tgtEl>
                                      </p:cBhvr>
                                    </p:animEffect>
                                    <p:anim calcmode="lin" valueType="num">
                                      <p:cBhvr>
                                        <p:cTn id="66" dur="1000" fill="hold"/>
                                        <p:tgtEl>
                                          <p:spTgt spid="123"/>
                                        </p:tgtEl>
                                        <p:attrNameLst>
                                          <p:attrName>ppt_x</p:attrName>
                                        </p:attrNameLst>
                                      </p:cBhvr>
                                      <p:tavLst>
                                        <p:tav tm="0">
                                          <p:val>
                                            <p:strVal val="#ppt_x"/>
                                          </p:val>
                                        </p:tav>
                                        <p:tav tm="100000">
                                          <p:val>
                                            <p:strVal val="#ppt_x"/>
                                          </p:val>
                                        </p:tav>
                                      </p:tavLst>
                                    </p:anim>
                                    <p:anim calcmode="lin" valueType="num">
                                      <p:cBhvr>
                                        <p:cTn id="67" dur="1000" fill="hold"/>
                                        <p:tgtEl>
                                          <p:spTgt spid="123"/>
                                        </p:tgtEl>
                                        <p:attrNameLst>
                                          <p:attrName>ppt_y</p:attrName>
                                        </p:attrNameLst>
                                      </p:cBhvr>
                                      <p:tavLst>
                                        <p:tav tm="0">
                                          <p:val>
                                            <p:strVal val="#ppt_y+.1"/>
                                          </p:val>
                                        </p:tav>
                                        <p:tav tm="100000">
                                          <p:val>
                                            <p:strVal val="#ppt_y"/>
                                          </p:val>
                                        </p:tav>
                                      </p:tavLst>
                                    </p:anim>
                                  </p:childTnLst>
                                </p:cTn>
                              </p:par>
                              <p:par>
                                <p:cTn id="68" presetID="21" presetClass="entr" presetSubtype="1" repeatCount="indefinite" fill="hold" grpId="0" nodeType="withEffect">
                                  <p:stCondLst>
                                    <p:cond delay="0"/>
                                  </p:stCondLst>
                                  <p:endCondLst>
                                    <p:cond evt="onNext" delay="0">
                                      <p:tgtEl>
                                        <p:sldTgt/>
                                      </p:tgtEl>
                                    </p:cond>
                                  </p:endCondLst>
                                  <p:childTnLst>
                                    <p:set>
                                      <p:cBhvr>
                                        <p:cTn id="69" dur="1" fill="hold">
                                          <p:stCondLst>
                                            <p:cond delay="0"/>
                                          </p:stCondLst>
                                        </p:cTn>
                                        <p:tgtEl>
                                          <p:spTgt spid="153"/>
                                        </p:tgtEl>
                                        <p:attrNameLst>
                                          <p:attrName>style.visibility</p:attrName>
                                        </p:attrNameLst>
                                      </p:cBhvr>
                                      <p:to>
                                        <p:strVal val="visible"/>
                                      </p:to>
                                    </p:set>
                                    <p:animEffect transition="in" filter="wheel(1)">
                                      <p:cBhvr>
                                        <p:cTn id="70" dur="2000"/>
                                        <p:tgtEl>
                                          <p:spTgt spid="153"/>
                                        </p:tgtEl>
                                      </p:cBhvr>
                                    </p:animEffect>
                                  </p:childTnLst>
                                  <p:subTnLst>
                                    <p:set>
                                      <p:cBhvr override="childStyle">
                                        <p:cTn dur="1" fill="hold" display="0" masterRel="nextClick" afterEffect="1"/>
                                        <p:tgtEl>
                                          <p:spTgt spid="153"/>
                                        </p:tgtEl>
                                        <p:attrNameLst>
                                          <p:attrName>style.visibility</p:attrName>
                                        </p:attrNameLst>
                                      </p:cBhvr>
                                      <p:to>
                                        <p:strVal val="hidden"/>
                                      </p:to>
                                    </p:set>
                                  </p:sub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4" fill="hold"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wipe(down)">
                                      <p:cBhvr>
                                        <p:cTn id="75" dur="500"/>
                                        <p:tgtEl>
                                          <p:spTgt spid="12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wheel(1)">
                                      <p:cBhvr>
                                        <p:cTn id="80" dur="2000"/>
                                        <p:tgtEl>
                                          <p:spTgt spid="127"/>
                                        </p:tgtEl>
                                      </p:cBhvr>
                                    </p:animEffect>
                                  </p:childTnLst>
                                </p:cTn>
                              </p:par>
                              <p:par>
                                <p:cTn id="81" presetID="21" presetClass="entr" presetSubtype="1" repeatCount="indefinite" fill="hold" grpId="0" nodeType="withEffect">
                                  <p:stCondLst>
                                    <p:cond delay="0"/>
                                  </p:stCondLst>
                                  <p:endCondLst>
                                    <p:cond evt="onNext" delay="0">
                                      <p:tgtEl>
                                        <p:sldTgt/>
                                      </p:tgtEl>
                                    </p:cond>
                                  </p:endCondLst>
                                  <p:childTnLst>
                                    <p:set>
                                      <p:cBhvr>
                                        <p:cTn id="82" dur="1" fill="hold">
                                          <p:stCondLst>
                                            <p:cond delay="0"/>
                                          </p:stCondLst>
                                        </p:cTn>
                                        <p:tgtEl>
                                          <p:spTgt spid="154"/>
                                        </p:tgtEl>
                                        <p:attrNameLst>
                                          <p:attrName>style.visibility</p:attrName>
                                        </p:attrNameLst>
                                      </p:cBhvr>
                                      <p:to>
                                        <p:strVal val="visible"/>
                                      </p:to>
                                    </p:set>
                                    <p:animEffect transition="in" filter="wheel(1)">
                                      <p:cBhvr>
                                        <p:cTn id="83" dur="2000"/>
                                        <p:tgtEl>
                                          <p:spTgt spid="154"/>
                                        </p:tgtEl>
                                      </p:cBhvr>
                                    </p:animEffect>
                                  </p:childTnLst>
                                  <p:subTnLst>
                                    <p:set>
                                      <p:cBhvr override="childStyle">
                                        <p:cTn dur="1" fill="hold" display="0" masterRel="nextClick" afterEffect="1"/>
                                        <p:tgtEl>
                                          <p:spTgt spid="154"/>
                                        </p:tgtEl>
                                        <p:attrNameLst>
                                          <p:attrName>style.visibility</p:attrName>
                                        </p:attrNameLst>
                                      </p:cBhvr>
                                      <p:to>
                                        <p:strVal val="hidden"/>
                                      </p:to>
                                    </p:set>
                                  </p:subTnLst>
                                </p:cTn>
                              </p:par>
                            </p:childTnLst>
                          </p:cTn>
                        </p:par>
                      </p:childTnLst>
                    </p:cTn>
                  </p:par>
                  <p:par>
                    <p:cTn id="84" fill="hold" nodeType="clickPar">
                      <p:stCondLst>
                        <p:cond delay="indefinite"/>
                      </p:stCondLst>
                      <p:childTnLst>
                        <p:par>
                          <p:cTn id="85" fill="hold" nodeType="withGroup">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2000"/>
                                        <p:tgtEl>
                                          <p:spTgt spid="131"/>
                                        </p:tgtEl>
                                      </p:cBhvr>
                                    </p:animEffect>
                                    <p:anim calcmode="lin" valueType="num">
                                      <p:cBhvr>
                                        <p:cTn id="89" dur="2000" fill="hold"/>
                                        <p:tgtEl>
                                          <p:spTgt spid="131"/>
                                        </p:tgtEl>
                                        <p:attrNameLst>
                                          <p:attrName>ppt_w</p:attrName>
                                        </p:attrNameLst>
                                      </p:cBhvr>
                                      <p:tavLst>
                                        <p:tav tm="0" fmla="#ppt_w*sin(2.5*pi*$)">
                                          <p:val>
                                            <p:fltVal val="0"/>
                                          </p:val>
                                        </p:tav>
                                        <p:tav tm="100000">
                                          <p:val>
                                            <p:fltVal val="1"/>
                                          </p:val>
                                        </p:tav>
                                      </p:tavLst>
                                    </p:anim>
                                    <p:anim calcmode="lin" valueType="num">
                                      <p:cBhvr>
                                        <p:cTn id="90" dur="2000" fill="hold"/>
                                        <p:tgtEl>
                                          <p:spTgt spid="131"/>
                                        </p:tgtEl>
                                        <p:attrNameLst>
                                          <p:attrName>ppt_h</p:attrName>
                                        </p:attrNameLst>
                                      </p:cBhvr>
                                      <p:tavLst>
                                        <p:tav tm="0">
                                          <p:val>
                                            <p:strVal val="#ppt_h"/>
                                          </p:val>
                                        </p:tav>
                                        <p:tav tm="100000">
                                          <p:val>
                                            <p:strVal val="#ppt_h"/>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wheel(1)">
                                      <p:cBhvr>
                                        <p:cTn id="95" dur="2000"/>
                                        <p:tgtEl>
                                          <p:spTgt spid="133"/>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1" presetClass="entr" presetSubtype="1" fill="hold" nodeType="click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wheel(1)">
                                      <p:cBhvr>
                                        <p:cTn id="100" dur="2000"/>
                                        <p:tgtEl>
                                          <p:spTgt spid="75"/>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2000"/>
                                        <p:tgtEl>
                                          <p:spTgt spid="135"/>
                                        </p:tgtEl>
                                      </p:cBhvr>
                                    </p:animEffect>
                                    <p:anim calcmode="lin" valueType="num">
                                      <p:cBhvr>
                                        <p:cTn id="106" dur="2000" fill="hold"/>
                                        <p:tgtEl>
                                          <p:spTgt spid="135"/>
                                        </p:tgtEl>
                                        <p:attrNameLst>
                                          <p:attrName>ppt_w</p:attrName>
                                        </p:attrNameLst>
                                      </p:cBhvr>
                                      <p:tavLst>
                                        <p:tav tm="0" fmla="#ppt_w*sin(2.5*pi*$)">
                                          <p:val>
                                            <p:fltVal val="0"/>
                                          </p:val>
                                        </p:tav>
                                        <p:tav tm="100000">
                                          <p:val>
                                            <p:fltVal val="1"/>
                                          </p:val>
                                        </p:tav>
                                      </p:tavLst>
                                    </p:anim>
                                    <p:anim calcmode="lin" valueType="num">
                                      <p:cBhvr>
                                        <p:cTn id="107" dur="2000" fill="hold"/>
                                        <p:tgtEl>
                                          <p:spTgt spid="135"/>
                                        </p:tgtEl>
                                        <p:attrNameLst>
                                          <p:attrName>ppt_h</p:attrName>
                                        </p:attrNameLst>
                                      </p:cBhvr>
                                      <p:tavLst>
                                        <p:tav tm="0">
                                          <p:val>
                                            <p:strVal val="#ppt_h"/>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fade">
                                      <p:cBhvr>
                                        <p:cTn id="112" dur="2000"/>
                                        <p:tgtEl>
                                          <p:spTgt spid="129"/>
                                        </p:tgtEl>
                                      </p:cBhvr>
                                    </p:animEffect>
                                    <p:anim calcmode="lin" valueType="num">
                                      <p:cBhvr>
                                        <p:cTn id="113" dur="2000" fill="hold"/>
                                        <p:tgtEl>
                                          <p:spTgt spid="129"/>
                                        </p:tgtEl>
                                        <p:attrNameLst>
                                          <p:attrName>ppt_w</p:attrName>
                                        </p:attrNameLst>
                                      </p:cBhvr>
                                      <p:tavLst>
                                        <p:tav tm="0" fmla="#ppt_w*sin(2.5*pi*$)">
                                          <p:val>
                                            <p:fltVal val="0"/>
                                          </p:val>
                                        </p:tav>
                                        <p:tav tm="100000">
                                          <p:val>
                                            <p:fltVal val="1"/>
                                          </p:val>
                                        </p:tav>
                                      </p:tavLst>
                                    </p:anim>
                                    <p:anim calcmode="lin" valueType="num">
                                      <p:cBhvr>
                                        <p:cTn id="114" dur="2000" fill="hold"/>
                                        <p:tgtEl>
                                          <p:spTgt spid="129"/>
                                        </p:tgtEl>
                                        <p:attrNameLst>
                                          <p:attrName>ppt_h</p:attrName>
                                        </p:attrNameLst>
                                      </p:cBhvr>
                                      <p:tavLst>
                                        <p:tav tm="0">
                                          <p:val>
                                            <p:strVal val="#ppt_h"/>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6" presetClass="entr" presetSubtype="0" fill="hold" nodeType="click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wipe(down)">
                                      <p:cBhvr>
                                        <p:cTn id="119" dur="580">
                                          <p:stCondLst>
                                            <p:cond delay="0"/>
                                          </p:stCondLst>
                                        </p:cTn>
                                        <p:tgtEl>
                                          <p:spTgt spid="63"/>
                                        </p:tgtEl>
                                      </p:cBhvr>
                                    </p:animEffect>
                                    <p:anim calcmode="lin" valueType="num">
                                      <p:cBhvr>
                                        <p:cTn id="120"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125" dur="26">
                                          <p:stCondLst>
                                            <p:cond delay="650"/>
                                          </p:stCondLst>
                                        </p:cTn>
                                        <p:tgtEl>
                                          <p:spTgt spid="63"/>
                                        </p:tgtEl>
                                      </p:cBhvr>
                                      <p:to x="100000" y="60000"/>
                                    </p:animScale>
                                    <p:animScale>
                                      <p:cBhvr>
                                        <p:cTn id="126" dur="166" decel="50000">
                                          <p:stCondLst>
                                            <p:cond delay="676"/>
                                          </p:stCondLst>
                                        </p:cTn>
                                        <p:tgtEl>
                                          <p:spTgt spid="63"/>
                                        </p:tgtEl>
                                      </p:cBhvr>
                                      <p:to x="100000" y="100000"/>
                                    </p:animScale>
                                    <p:animScale>
                                      <p:cBhvr>
                                        <p:cTn id="127" dur="26">
                                          <p:stCondLst>
                                            <p:cond delay="1312"/>
                                          </p:stCondLst>
                                        </p:cTn>
                                        <p:tgtEl>
                                          <p:spTgt spid="63"/>
                                        </p:tgtEl>
                                      </p:cBhvr>
                                      <p:to x="100000" y="80000"/>
                                    </p:animScale>
                                    <p:animScale>
                                      <p:cBhvr>
                                        <p:cTn id="128" dur="166" decel="50000">
                                          <p:stCondLst>
                                            <p:cond delay="1338"/>
                                          </p:stCondLst>
                                        </p:cTn>
                                        <p:tgtEl>
                                          <p:spTgt spid="63"/>
                                        </p:tgtEl>
                                      </p:cBhvr>
                                      <p:to x="100000" y="100000"/>
                                    </p:animScale>
                                    <p:animScale>
                                      <p:cBhvr>
                                        <p:cTn id="129" dur="26">
                                          <p:stCondLst>
                                            <p:cond delay="1642"/>
                                          </p:stCondLst>
                                        </p:cTn>
                                        <p:tgtEl>
                                          <p:spTgt spid="63"/>
                                        </p:tgtEl>
                                      </p:cBhvr>
                                      <p:to x="100000" y="90000"/>
                                    </p:animScale>
                                    <p:animScale>
                                      <p:cBhvr>
                                        <p:cTn id="130" dur="166" decel="50000">
                                          <p:stCondLst>
                                            <p:cond delay="1668"/>
                                          </p:stCondLst>
                                        </p:cTn>
                                        <p:tgtEl>
                                          <p:spTgt spid="63"/>
                                        </p:tgtEl>
                                      </p:cBhvr>
                                      <p:to x="100000" y="100000"/>
                                    </p:animScale>
                                    <p:animScale>
                                      <p:cBhvr>
                                        <p:cTn id="131" dur="26">
                                          <p:stCondLst>
                                            <p:cond delay="1808"/>
                                          </p:stCondLst>
                                        </p:cTn>
                                        <p:tgtEl>
                                          <p:spTgt spid="63"/>
                                        </p:tgtEl>
                                      </p:cBhvr>
                                      <p:to x="100000" y="95000"/>
                                    </p:animScale>
                                    <p:animScale>
                                      <p:cBhvr>
                                        <p:cTn id="132" dur="166" decel="50000">
                                          <p:stCondLst>
                                            <p:cond delay="1834"/>
                                          </p:stCondLst>
                                        </p:cTn>
                                        <p:tgtEl>
                                          <p:spTgt spid="63"/>
                                        </p:tgtEl>
                                      </p:cBhvr>
                                      <p:to x="100000" y="100000"/>
                                    </p:animScale>
                                  </p:childTnLst>
                                </p:cTn>
                              </p:par>
                            </p:childTnLst>
                          </p:cTn>
                        </p:par>
                      </p:childTnLst>
                    </p:cTn>
                  </p:par>
                  <p:par>
                    <p:cTn id="133" fill="hold" nodeType="clickPar">
                      <p:stCondLst>
                        <p:cond delay="indefinite"/>
                      </p:stCondLst>
                      <p:childTnLst>
                        <p:par>
                          <p:cTn id="134" fill="hold" nodeType="withGroup">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130"/>
                                        </p:tgtEl>
                                        <p:attrNameLst>
                                          <p:attrName>style.visibility</p:attrName>
                                        </p:attrNameLst>
                                      </p:cBhvr>
                                      <p:to>
                                        <p:strVal val="visible"/>
                                      </p:to>
                                    </p:set>
                                    <p:animEffect transition="in" filter="fade">
                                      <p:cBhvr>
                                        <p:cTn id="137" dur="2000"/>
                                        <p:tgtEl>
                                          <p:spTgt spid="130"/>
                                        </p:tgtEl>
                                      </p:cBhvr>
                                    </p:animEffect>
                                    <p:anim calcmode="lin" valueType="num">
                                      <p:cBhvr>
                                        <p:cTn id="138" dur="2000" fill="hold"/>
                                        <p:tgtEl>
                                          <p:spTgt spid="130"/>
                                        </p:tgtEl>
                                        <p:attrNameLst>
                                          <p:attrName>ppt_w</p:attrName>
                                        </p:attrNameLst>
                                      </p:cBhvr>
                                      <p:tavLst>
                                        <p:tav tm="0" fmla="#ppt_w*sin(2.5*pi*$)">
                                          <p:val>
                                            <p:fltVal val="0"/>
                                          </p:val>
                                        </p:tav>
                                        <p:tav tm="100000">
                                          <p:val>
                                            <p:fltVal val="1"/>
                                          </p:val>
                                        </p:tav>
                                      </p:tavLst>
                                    </p:anim>
                                    <p:anim calcmode="lin" valueType="num">
                                      <p:cBhvr>
                                        <p:cTn id="139" dur="2000" fill="hold"/>
                                        <p:tgtEl>
                                          <p:spTgt spid="130"/>
                                        </p:tgtEl>
                                        <p:attrNameLst>
                                          <p:attrName>ppt_h</p:attrName>
                                        </p:attrNameLst>
                                      </p:cBhvr>
                                      <p:tavLst>
                                        <p:tav tm="0">
                                          <p:val>
                                            <p:strVal val="#ppt_h"/>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6" presetClass="entr" presetSubtype="0" fill="hold" nodeType="clickEffect">
                                  <p:stCondLst>
                                    <p:cond delay="0"/>
                                  </p:stCondLst>
                                  <p:childTnLst>
                                    <p:set>
                                      <p:cBhvr>
                                        <p:cTn id="143" dur="1" fill="hold">
                                          <p:stCondLst>
                                            <p:cond delay="0"/>
                                          </p:stCondLst>
                                        </p:cTn>
                                        <p:tgtEl>
                                          <p:spTgt spid="140"/>
                                        </p:tgtEl>
                                        <p:attrNameLst>
                                          <p:attrName>style.visibility</p:attrName>
                                        </p:attrNameLst>
                                      </p:cBhvr>
                                      <p:to>
                                        <p:strVal val="visible"/>
                                      </p:to>
                                    </p:set>
                                    <p:animEffect transition="in" filter="wipe(down)">
                                      <p:cBhvr>
                                        <p:cTn id="144" dur="580">
                                          <p:stCondLst>
                                            <p:cond delay="0"/>
                                          </p:stCondLst>
                                        </p:cTn>
                                        <p:tgtEl>
                                          <p:spTgt spid="140"/>
                                        </p:tgtEl>
                                      </p:cBhvr>
                                    </p:animEffect>
                                    <p:anim calcmode="lin" valueType="num">
                                      <p:cBhvr>
                                        <p:cTn id="145" dur="1822" tmFilter="0,0; 0.14,0.36; 0.43,0.73; 0.71,0.91; 1.0,1.0">
                                          <p:stCondLst>
                                            <p:cond delay="0"/>
                                          </p:stCondLst>
                                        </p:cTn>
                                        <p:tgtEl>
                                          <p:spTgt spid="140"/>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140"/>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140"/>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140"/>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140"/>
                                        </p:tgtEl>
                                        <p:attrNameLst>
                                          <p:attrName>ppt_y</p:attrName>
                                        </p:attrNameLst>
                                      </p:cBhvr>
                                      <p:tavLst>
                                        <p:tav tm="0" fmla="#ppt_y-sin(pi*$)/81">
                                          <p:val>
                                            <p:fltVal val="0"/>
                                          </p:val>
                                        </p:tav>
                                        <p:tav tm="100000">
                                          <p:val>
                                            <p:fltVal val="1"/>
                                          </p:val>
                                        </p:tav>
                                      </p:tavLst>
                                    </p:anim>
                                    <p:animScale>
                                      <p:cBhvr>
                                        <p:cTn id="150" dur="26">
                                          <p:stCondLst>
                                            <p:cond delay="650"/>
                                          </p:stCondLst>
                                        </p:cTn>
                                        <p:tgtEl>
                                          <p:spTgt spid="140"/>
                                        </p:tgtEl>
                                      </p:cBhvr>
                                      <p:to x="100000" y="60000"/>
                                    </p:animScale>
                                    <p:animScale>
                                      <p:cBhvr>
                                        <p:cTn id="151" dur="166" decel="50000">
                                          <p:stCondLst>
                                            <p:cond delay="676"/>
                                          </p:stCondLst>
                                        </p:cTn>
                                        <p:tgtEl>
                                          <p:spTgt spid="140"/>
                                        </p:tgtEl>
                                      </p:cBhvr>
                                      <p:to x="100000" y="100000"/>
                                    </p:animScale>
                                    <p:animScale>
                                      <p:cBhvr>
                                        <p:cTn id="152" dur="26">
                                          <p:stCondLst>
                                            <p:cond delay="1312"/>
                                          </p:stCondLst>
                                        </p:cTn>
                                        <p:tgtEl>
                                          <p:spTgt spid="140"/>
                                        </p:tgtEl>
                                      </p:cBhvr>
                                      <p:to x="100000" y="80000"/>
                                    </p:animScale>
                                    <p:animScale>
                                      <p:cBhvr>
                                        <p:cTn id="153" dur="166" decel="50000">
                                          <p:stCondLst>
                                            <p:cond delay="1338"/>
                                          </p:stCondLst>
                                        </p:cTn>
                                        <p:tgtEl>
                                          <p:spTgt spid="140"/>
                                        </p:tgtEl>
                                      </p:cBhvr>
                                      <p:to x="100000" y="100000"/>
                                    </p:animScale>
                                    <p:animScale>
                                      <p:cBhvr>
                                        <p:cTn id="154" dur="26">
                                          <p:stCondLst>
                                            <p:cond delay="1642"/>
                                          </p:stCondLst>
                                        </p:cTn>
                                        <p:tgtEl>
                                          <p:spTgt spid="140"/>
                                        </p:tgtEl>
                                      </p:cBhvr>
                                      <p:to x="100000" y="90000"/>
                                    </p:animScale>
                                    <p:animScale>
                                      <p:cBhvr>
                                        <p:cTn id="155" dur="166" decel="50000">
                                          <p:stCondLst>
                                            <p:cond delay="1668"/>
                                          </p:stCondLst>
                                        </p:cTn>
                                        <p:tgtEl>
                                          <p:spTgt spid="140"/>
                                        </p:tgtEl>
                                      </p:cBhvr>
                                      <p:to x="100000" y="100000"/>
                                    </p:animScale>
                                    <p:animScale>
                                      <p:cBhvr>
                                        <p:cTn id="156" dur="26">
                                          <p:stCondLst>
                                            <p:cond delay="1808"/>
                                          </p:stCondLst>
                                        </p:cTn>
                                        <p:tgtEl>
                                          <p:spTgt spid="140"/>
                                        </p:tgtEl>
                                      </p:cBhvr>
                                      <p:to x="100000" y="95000"/>
                                    </p:animScale>
                                    <p:animScale>
                                      <p:cBhvr>
                                        <p:cTn id="157" dur="166" decel="50000">
                                          <p:stCondLst>
                                            <p:cond delay="1834"/>
                                          </p:stCondLst>
                                        </p:cTn>
                                        <p:tgtEl>
                                          <p:spTgt spid="140"/>
                                        </p:tgtEl>
                                      </p:cBhvr>
                                      <p:to x="100000" y="100000"/>
                                    </p:animScale>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6" presetClass="entr" presetSubtype="0" fill="hold" nodeType="clickEffect">
                                  <p:stCondLst>
                                    <p:cond delay="0"/>
                                  </p:stCondLst>
                                  <p:childTnLst>
                                    <p:set>
                                      <p:cBhvr>
                                        <p:cTn id="161" dur="1" fill="hold">
                                          <p:stCondLst>
                                            <p:cond delay="0"/>
                                          </p:stCondLst>
                                        </p:cTn>
                                        <p:tgtEl>
                                          <p:spTgt spid="143"/>
                                        </p:tgtEl>
                                        <p:attrNameLst>
                                          <p:attrName>style.visibility</p:attrName>
                                        </p:attrNameLst>
                                      </p:cBhvr>
                                      <p:to>
                                        <p:strVal val="visible"/>
                                      </p:to>
                                    </p:set>
                                    <p:animEffect transition="in" filter="wipe(down)">
                                      <p:cBhvr>
                                        <p:cTn id="162" dur="580">
                                          <p:stCondLst>
                                            <p:cond delay="0"/>
                                          </p:stCondLst>
                                        </p:cTn>
                                        <p:tgtEl>
                                          <p:spTgt spid="143"/>
                                        </p:tgtEl>
                                      </p:cBhvr>
                                    </p:animEffect>
                                    <p:anim calcmode="lin" valueType="num">
                                      <p:cBhvr>
                                        <p:cTn id="163" dur="1822" tmFilter="0,0; 0.14,0.36; 0.43,0.73; 0.71,0.91; 1.0,1.0">
                                          <p:stCondLst>
                                            <p:cond delay="0"/>
                                          </p:stCondLst>
                                        </p:cTn>
                                        <p:tgtEl>
                                          <p:spTgt spid="143"/>
                                        </p:tgtEl>
                                        <p:attrNameLst>
                                          <p:attrName>ppt_x</p:attrName>
                                        </p:attrNameLst>
                                      </p:cBhvr>
                                      <p:tavLst>
                                        <p:tav tm="0">
                                          <p:val>
                                            <p:strVal val="#ppt_x-0.25"/>
                                          </p:val>
                                        </p:tav>
                                        <p:tav tm="100000">
                                          <p:val>
                                            <p:strVal val="#ppt_x"/>
                                          </p:val>
                                        </p:tav>
                                      </p:tavLst>
                                    </p:anim>
                                    <p:anim calcmode="lin" valueType="num">
                                      <p:cBhvr>
                                        <p:cTn id="164" dur="664" tmFilter="0.0,0.0; 0.25,0.07; 0.50,0.2; 0.75,0.467; 1.0,1.0">
                                          <p:stCondLst>
                                            <p:cond delay="0"/>
                                          </p:stCondLst>
                                        </p:cTn>
                                        <p:tgtEl>
                                          <p:spTgt spid="143"/>
                                        </p:tgtEl>
                                        <p:attrNameLst>
                                          <p:attrName>ppt_y</p:attrName>
                                        </p:attrNameLst>
                                      </p:cBhvr>
                                      <p:tavLst>
                                        <p:tav tm="0" fmla="#ppt_y-sin(pi*$)/3">
                                          <p:val>
                                            <p:fltVal val="0.5"/>
                                          </p:val>
                                        </p:tav>
                                        <p:tav tm="100000">
                                          <p:val>
                                            <p:fltVal val="1"/>
                                          </p:val>
                                        </p:tav>
                                      </p:tavLst>
                                    </p:anim>
                                    <p:anim calcmode="lin" valueType="num">
                                      <p:cBhvr>
                                        <p:cTn id="165" dur="664" tmFilter="0, 0; 0.125,0.2665; 0.25,0.4; 0.375,0.465; 0.5,0.5;  0.625,0.535; 0.75,0.6; 0.875,0.7335; 1,1">
                                          <p:stCondLst>
                                            <p:cond delay="664"/>
                                          </p:stCondLst>
                                        </p:cTn>
                                        <p:tgtEl>
                                          <p:spTgt spid="143"/>
                                        </p:tgtEl>
                                        <p:attrNameLst>
                                          <p:attrName>ppt_y</p:attrName>
                                        </p:attrNameLst>
                                      </p:cBhvr>
                                      <p:tavLst>
                                        <p:tav tm="0" fmla="#ppt_y-sin(pi*$)/9">
                                          <p:val>
                                            <p:fltVal val="0"/>
                                          </p:val>
                                        </p:tav>
                                        <p:tav tm="100000">
                                          <p:val>
                                            <p:fltVal val="1"/>
                                          </p:val>
                                        </p:tav>
                                      </p:tavLst>
                                    </p:anim>
                                    <p:anim calcmode="lin" valueType="num">
                                      <p:cBhvr>
                                        <p:cTn id="166" dur="332" tmFilter="0, 0; 0.125,0.2665; 0.25,0.4; 0.375,0.465; 0.5,0.5;  0.625,0.535; 0.75,0.6; 0.875,0.7335; 1,1">
                                          <p:stCondLst>
                                            <p:cond delay="1324"/>
                                          </p:stCondLst>
                                        </p:cTn>
                                        <p:tgtEl>
                                          <p:spTgt spid="143"/>
                                        </p:tgtEl>
                                        <p:attrNameLst>
                                          <p:attrName>ppt_y</p:attrName>
                                        </p:attrNameLst>
                                      </p:cBhvr>
                                      <p:tavLst>
                                        <p:tav tm="0" fmla="#ppt_y-sin(pi*$)/27">
                                          <p:val>
                                            <p:fltVal val="0"/>
                                          </p:val>
                                        </p:tav>
                                        <p:tav tm="100000">
                                          <p:val>
                                            <p:fltVal val="1"/>
                                          </p:val>
                                        </p:tav>
                                      </p:tavLst>
                                    </p:anim>
                                    <p:anim calcmode="lin" valueType="num">
                                      <p:cBhvr>
                                        <p:cTn id="167" dur="164" tmFilter="0, 0; 0.125,0.2665; 0.25,0.4; 0.375,0.465; 0.5,0.5;  0.625,0.535; 0.75,0.6; 0.875,0.7335; 1,1">
                                          <p:stCondLst>
                                            <p:cond delay="1656"/>
                                          </p:stCondLst>
                                        </p:cTn>
                                        <p:tgtEl>
                                          <p:spTgt spid="143"/>
                                        </p:tgtEl>
                                        <p:attrNameLst>
                                          <p:attrName>ppt_y</p:attrName>
                                        </p:attrNameLst>
                                      </p:cBhvr>
                                      <p:tavLst>
                                        <p:tav tm="0" fmla="#ppt_y-sin(pi*$)/81">
                                          <p:val>
                                            <p:fltVal val="0"/>
                                          </p:val>
                                        </p:tav>
                                        <p:tav tm="100000">
                                          <p:val>
                                            <p:fltVal val="1"/>
                                          </p:val>
                                        </p:tav>
                                      </p:tavLst>
                                    </p:anim>
                                    <p:animScale>
                                      <p:cBhvr>
                                        <p:cTn id="168" dur="26">
                                          <p:stCondLst>
                                            <p:cond delay="650"/>
                                          </p:stCondLst>
                                        </p:cTn>
                                        <p:tgtEl>
                                          <p:spTgt spid="143"/>
                                        </p:tgtEl>
                                      </p:cBhvr>
                                      <p:to x="100000" y="60000"/>
                                    </p:animScale>
                                    <p:animScale>
                                      <p:cBhvr>
                                        <p:cTn id="169" dur="166" decel="50000">
                                          <p:stCondLst>
                                            <p:cond delay="676"/>
                                          </p:stCondLst>
                                        </p:cTn>
                                        <p:tgtEl>
                                          <p:spTgt spid="143"/>
                                        </p:tgtEl>
                                      </p:cBhvr>
                                      <p:to x="100000" y="100000"/>
                                    </p:animScale>
                                    <p:animScale>
                                      <p:cBhvr>
                                        <p:cTn id="170" dur="26">
                                          <p:stCondLst>
                                            <p:cond delay="1312"/>
                                          </p:stCondLst>
                                        </p:cTn>
                                        <p:tgtEl>
                                          <p:spTgt spid="143"/>
                                        </p:tgtEl>
                                      </p:cBhvr>
                                      <p:to x="100000" y="80000"/>
                                    </p:animScale>
                                    <p:animScale>
                                      <p:cBhvr>
                                        <p:cTn id="171" dur="166" decel="50000">
                                          <p:stCondLst>
                                            <p:cond delay="1338"/>
                                          </p:stCondLst>
                                        </p:cTn>
                                        <p:tgtEl>
                                          <p:spTgt spid="143"/>
                                        </p:tgtEl>
                                      </p:cBhvr>
                                      <p:to x="100000" y="100000"/>
                                    </p:animScale>
                                    <p:animScale>
                                      <p:cBhvr>
                                        <p:cTn id="172" dur="26">
                                          <p:stCondLst>
                                            <p:cond delay="1642"/>
                                          </p:stCondLst>
                                        </p:cTn>
                                        <p:tgtEl>
                                          <p:spTgt spid="143"/>
                                        </p:tgtEl>
                                      </p:cBhvr>
                                      <p:to x="100000" y="90000"/>
                                    </p:animScale>
                                    <p:animScale>
                                      <p:cBhvr>
                                        <p:cTn id="173" dur="166" decel="50000">
                                          <p:stCondLst>
                                            <p:cond delay="1668"/>
                                          </p:stCondLst>
                                        </p:cTn>
                                        <p:tgtEl>
                                          <p:spTgt spid="143"/>
                                        </p:tgtEl>
                                      </p:cBhvr>
                                      <p:to x="100000" y="100000"/>
                                    </p:animScale>
                                    <p:animScale>
                                      <p:cBhvr>
                                        <p:cTn id="174" dur="26">
                                          <p:stCondLst>
                                            <p:cond delay="1808"/>
                                          </p:stCondLst>
                                        </p:cTn>
                                        <p:tgtEl>
                                          <p:spTgt spid="143"/>
                                        </p:tgtEl>
                                      </p:cBhvr>
                                      <p:to x="100000" y="95000"/>
                                    </p:animScale>
                                    <p:animScale>
                                      <p:cBhvr>
                                        <p:cTn id="175" dur="166" decel="50000">
                                          <p:stCondLst>
                                            <p:cond delay="1834"/>
                                          </p:stCondLst>
                                        </p:cTn>
                                        <p:tgtEl>
                                          <p:spTgt spid="143"/>
                                        </p:tgtEl>
                                      </p:cBhvr>
                                      <p:to x="100000" y="100000"/>
                                    </p:animScale>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1" presetClass="entr" presetSubtype="1" fill="hold" nodeType="clickEffect">
                                  <p:stCondLst>
                                    <p:cond delay="0"/>
                                  </p:stCondLst>
                                  <p:childTnLst>
                                    <p:set>
                                      <p:cBhvr>
                                        <p:cTn id="179" dur="1" fill="hold">
                                          <p:stCondLst>
                                            <p:cond delay="0"/>
                                          </p:stCondLst>
                                        </p:cTn>
                                        <p:tgtEl>
                                          <p:spTgt spid="149"/>
                                        </p:tgtEl>
                                        <p:attrNameLst>
                                          <p:attrName>style.visibility</p:attrName>
                                        </p:attrNameLst>
                                      </p:cBhvr>
                                      <p:to>
                                        <p:strVal val="visible"/>
                                      </p:to>
                                    </p:set>
                                    <p:animEffect transition="in" filter="wheel(1)">
                                      <p:cBhvr>
                                        <p:cTn id="180" dur="2000"/>
                                        <p:tgtEl>
                                          <p:spTgt spid="149"/>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1" presetClass="entr" presetSubtype="1" fill="hold" grpId="0" nodeType="clickEffect">
                                  <p:stCondLst>
                                    <p:cond delay="0"/>
                                  </p:stCondLst>
                                  <p:childTnLst>
                                    <p:set>
                                      <p:cBhvr>
                                        <p:cTn id="184" dur="1" fill="hold">
                                          <p:stCondLst>
                                            <p:cond delay="0"/>
                                          </p:stCondLst>
                                        </p:cTn>
                                        <p:tgtEl>
                                          <p:spTgt spid="164"/>
                                        </p:tgtEl>
                                        <p:attrNameLst>
                                          <p:attrName>style.visibility</p:attrName>
                                        </p:attrNameLst>
                                      </p:cBhvr>
                                      <p:to>
                                        <p:strVal val="visible"/>
                                      </p:to>
                                    </p:set>
                                    <p:animEffect transition="in" filter="wheel(1)">
                                      <p:cBhvr>
                                        <p:cTn id="185" dur="2000"/>
                                        <p:tgtEl>
                                          <p:spTgt spid="164"/>
                                        </p:tgtEl>
                                      </p:cBhvr>
                                    </p:animEffect>
                                  </p:childTnLst>
                                </p:cTn>
                              </p:par>
                              <p:par>
                                <p:cTn id="186" presetID="21" presetClass="entr" presetSubtype="1" repeatCount="indefinite" fill="hold" grpId="0" nodeType="withEffect">
                                  <p:stCondLst>
                                    <p:cond delay="0"/>
                                  </p:stCondLst>
                                  <p:endCondLst>
                                    <p:cond evt="onNext" delay="0">
                                      <p:tgtEl>
                                        <p:sldTgt/>
                                      </p:tgtEl>
                                    </p:cond>
                                  </p:endCondLst>
                                  <p:childTnLst>
                                    <p:set>
                                      <p:cBhvr>
                                        <p:cTn id="187" dur="1" fill="hold">
                                          <p:stCondLst>
                                            <p:cond delay="0"/>
                                          </p:stCondLst>
                                        </p:cTn>
                                        <p:tgtEl>
                                          <p:spTgt spid="173"/>
                                        </p:tgtEl>
                                        <p:attrNameLst>
                                          <p:attrName>style.visibility</p:attrName>
                                        </p:attrNameLst>
                                      </p:cBhvr>
                                      <p:to>
                                        <p:strVal val="visible"/>
                                      </p:to>
                                    </p:set>
                                    <p:animEffect transition="in" filter="wheel(1)">
                                      <p:cBhvr>
                                        <p:cTn id="188" dur="2000"/>
                                        <p:tgtEl>
                                          <p:spTgt spid="173"/>
                                        </p:tgtEl>
                                      </p:cBhvr>
                                    </p:animEffect>
                                  </p:childTnLst>
                                  <p:subTnLst>
                                    <p:set>
                                      <p:cBhvr override="childStyle">
                                        <p:cTn dur="1" fill="hold" display="0" masterRel="nextClick" afterEffect="1"/>
                                        <p:tgtEl>
                                          <p:spTgt spid="173"/>
                                        </p:tgtEl>
                                        <p:attrNameLst>
                                          <p:attrName>style.visibility</p:attrName>
                                        </p:attrNameLst>
                                      </p:cBhvr>
                                      <p:to>
                                        <p:strVal val="hidden"/>
                                      </p:to>
                                    </p:set>
                                  </p:subTnLst>
                                </p:cTn>
                              </p:par>
                            </p:childTnLst>
                          </p:cTn>
                        </p:par>
                      </p:childTnLst>
                    </p:cTn>
                  </p:par>
                  <p:par>
                    <p:cTn id="189" fill="hold" nodeType="clickPar">
                      <p:stCondLst>
                        <p:cond delay="indefinite"/>
                      </p:stCondLst>
                      <p:childTnLst>
                        <p:par>
                          <p:cTn id="190" fill="hold" nodeType="withGroup">
                            <p:stCondLst>
                              <p:cond delay="0"/>
                            </p:stCondLst>
                            <p:childTnLst>
                              <p:par>
                                <p:cTn id="191" presetID="21" presetClass="entr" presetSubtype="1" fill="hold" nodeType="clickEffect">
                                  <p:stCondLst>
                                    <p:cond delay="0"/>
                                  </p:stCondLst>
                                  <p:childTnLst>
                                    <p:set>
                                      <p:cBhvr>
                                        <p:cTn id="192" dur="1" fill="hold">
                                          <p:stCondLst>
                                            <p:cond delay="0"/>
                                          </p:stCondLst>
                                        </p:cTn>
                                        <p:tgtEl>
                                          <p:spTgt spid="167"/>
                                        </p:tgtEl>
                                        <p:attrNameLst>
                                          <p:attrName>style.visibility</p:attrName>
                                        </p:attrNameLst>
                                      </p:cBhvr>
                                      <p:to>
                                        <p:strVal val="visible"/>
                                      </p:to>
                                    </p:set>
                                    <p:animEffect transition="in" filter="wheel(1)">
                                      <p:cBhvr>
                                        <p:cTn id="193" dur="2000"/>
                                        <p:tgtEl>
                                          <p:spTgt spid="167"/>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165"/>
                                        </p:tgtEl>
                                        <p:attrNameLst>
                                          <p:attrName>style.visibility</p:attrName>
                                        </p:attrNameLst>
                                      </p:cBhvr>
                                      <p:to>
                                        <p:strVal val="visible"/>
                                      </p:to>
                                    </p:set>
                                    <p:animEffect transition="in" filter="fade">
                                      <p:cBhvr>
                                        <p:cTn id="198" dur="2000"/>
                                        <p:tgtEl>
                                          <p:spTgt spid="165"/>
                                        </p:tgtEl>
                                      </p:cBhvr>
                                    </p:animEffect>
                                    <p:anim calcmode="lin" valueType="num">
                                      <p:cBhvr>
                                        <p:cTn id="199" dur="2000" fill="hold"/>
                                        <p:tgtEl>
                                          <p:spTgt spid="165"/>
                                        </p:tgtEl>
                                        <p:attrNameLst>
                                          <p:attrName>ppt_w</p:attrName>
                                        </p:attrNameLst>
                                      </p:cBhvr>
                                      <p:tavLst>
                                        <p:tav tm="0" fmla="#ppt_w*sin(2.5*pi*$)">
                                          <p:val>
                                            <p:fltVal val="0"/>
                                          </p:val>
                                        </p:tav>
                                        <p:tav tm="100000">
                                          <p:val>
                                            <p:fltVal val="1"/>
                                          </p:val>
                                        </p:tav>
                                      </p:tavLst>
                                    </p:anim>
                                    <p:anim calcmode="lin" valueType="num">
                                      <p:cBhvr>
                                        <p:cTn id="200" dur="2000" fill="hold"/>
                                        <p:tgtEl>
                                          <p:spTgt spid="165"/>
                                        </p:tgtEl>
                                        <p:attrNameLst>
                                          <p:attrName>ppt_h</p:attrName>
                                        </p:attrNameLst>
                                      </p:cBhvr>
                                      <p:tavLst>
                                        <p:tav tm="0">
                                          <p:val>
                                            <p:strVal val="#ppt_h"/>
                                          </p:val>
                                        </p:tav>
                                        <p:tav tm="100000">
                                          <p:val>
                                            <p:strVal val="#ppt_h"/>
                                          </p:val>
                                        </p:tav>
                                      </p:tavLst>
                                    </p:anim>
                                  </p:childTnLst>
                                </p:cTn>
                              </p:par>
                            </p:childTnLst>
                          </p:cTn>
                        </p:par>
                      </p:childTnLst>
                    </p:cTn>
                  </p:par>
                  <p:par>
                    <p:cTn id="201" fill="hold" nodeType="clickPar">
                      <p:stCondLst>
                        <p:cond delay="indefinite"/>
                      </p:stCondLst>
                      <p:childTnLst>
                        <p:par>
                          <p:cTn id="202" fill="hold" nodeType="withGroup">
                            <p:stCondLst>
                              <p:cond delay="0"/>
                            </p:stCondLst>
                            <p:childTnLst>
                              <p:par>
                                <p:cTn id="203" presetID="45" presetClass="entr" presetSubtype="0" fill="hold" grpId="0" nodeType="clickEffect">
                                  <p:stCondLst>
                                    <p:cond delay="0"/>
                                  </p:stCondLst>
                                  <p:childTnLst>
                                    <p:set>
                                      <p:cBhvr>
                                        <p:cTn id="204" dur="1" fill="hold">
                                          <p:stCondLst>
                                            <p:cond delay="0"/>
                                          </p:stCondLst>
                                        </p:cTn>
                                        <p:tgtEl>
                                          <p:spTgt spid="170"/>
                                        </p:tgtEl>
                                        <p:attrNameLst>
                                          <p:attrName>style.visibility</p:attrName>
                                        </p:attrNameLst>
                                      </p:cBhvr>
                                      <p:to>
                                        <p:strVal val="visible"/>
                                      </p:to>
                                    </p:set>
                                    <p:animEffect transition="in" filter="fade">
                                      <p:cBhvr>
                                        <p:cTn id="205" dur="2000"/>
                                        <p:tgtEl>
                                          <p:spTgt spid="170"/>
                                        </p:tgtEl>
                                      </p:cBhvr>
                                    </p:animEffect>
                                    <p:anim calcmode="lin" valueType="num">
                                      <p:cBhvr>
                                        <p:cTn id="206" dur="2000" fill="hold"/>
                                        <p:tgtEl>
                                          <p:spTgt spid="170"/>
                                        </p:tgtEl>
                                        <p:attrNameLst>
                                          <p:attrName>ppt_w</p:attrName>
                                        </p:attrNameLst>
                                      </p:cBhvr>
                                      <p:tavLst>
                                        <p:tav tm="0" fmla="#ppt_w*sin(2.5*pi*$)">
                                          <p:val>
                                            <p:fltVal val="0"/>
                                          </p:val>
                                        </p:tav>
                                        <p:tav tm="100000">
                                          <p:val>
                                            <p:fltVal val="1"/>
                                          </p:val>
                                        </p:tav>
                                      </p:tavLst>
                                    </p:anim>
                                    <p:anim calcmode="lin" valueType="num">
                                      <p:cBhvr>
                                        <p:cTn id="207" dur="2000" fill="hold"/>
                                        <p:tgtEl>
                                          <p:spTgt spid="170"/>
                                        </p:tgtEl>
                                        <p:attrNameLst>
                                          <p:attrName>ppt_h</p:attrName>
                                        </p:attrNameLst>
                                      </p:cBhvr>
                                      <p:tavLst>
                                        <p:tav tm="0">
                                          <p:val>
                                            <p:strVal val="#ppt_h"/>
                                          </p:val>
                                        </p:tav>
                                        <p:tav tm="100000">
                                          <p:val>
                                            <p:strVal val="#ppt_h"/>
                                          </p:val>
                                        </p:tav>
                                      </p:tavLst>
                                    </p:anim>
                                  </p:childTnLst>
                                </p:cTn>
                              </p:par>
                            </p:childTnLst>
                          </p:cTn>
                        </p:par>
                      </p:childTnLst>
                    </p:cTn>
                  </p:par>
                  <p:par>
                    <p:cTn id="208" fill="hold" nodeType="clickPar">
                      <p:stCondLst>
                        <p:cond delay="indefinite"/>
                      </p:stCondLst>
                      <p:childTnLst>
                        <p:par>
                          <p:cTn id="209" fill="hold" nodeType="withGroup">
                            <p:stCondLst>
                              <p:cond delay="0"/>
                            </p:stCondLst>
                            <p:childTnLst>
                              <p:par>
                                <p:cTn id="210" presetID="21" presetClass="entr" presetSubtype="1" fill="hold" nodeType="clickEffect">
                                  <p:stCondLst>
                                    <p:cond delay="0"/>
                                  </p:stCondLst>
                                  <p:childTnLst>
                                    <p:set>
                                      <p:cBhvr>
                                        <p:cTn id="211" dur="1" fill="hold">
                                          <p:stCondLst>
                                            <p:cond delay="0"/>
                                          </p:stCondLst>
                                        </p:cTn>
                                        <p:tgtEl>
                                          <p:spTgt spid="66"/>
                                        </p:tgtEl>
                                        <p:attrNameLst>
                                          <p:attrName>style.visibility</p:attrName>
                                        </p:attrNameLst>
                                      </p:cBhvr>
                                      <p:to>
                                        <p:strVal val="visible"/>
                                      </p:to>
                                    </p:set>
                                    <p:animEffect transition="in" filter="wheel(1)">
                                      <p:cBhvr>
                                        <p:cTn id="212" dur="2000"/>
                                        <p:tgtEl>
                                          <p:spTgt spid="66"/>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1" presetClass="entr" presetSubtype="1" fill="hold" grpId="0" nodeType="clickEffect">
                                  <p:stCondLst>
                                    <p:cond delay="0"/>
                                  </p:stCondLst>
                                  <p:childTnLst>
                                    <p:set>
                                      <p:cBhvr>
                                        <p:cTn id="216" dur="1" fill="hold">
                                          <p:stCondLst>
                                            <p:cond delay="0"/>
                                          </p:stCondLst>
                                        </p:cTn>
                                        <p:tgtEl>
                                          <p:spTgt spid="174"/>
                                        </p:tgtEl>
                                        <p:attrNameLst>
                                          <p:attrName>style.visibility</p:attrName>
                                        </p:attrNameLst>
                                      </p:cBhvr>
                                      <p:to>
                                        <p:strVal val="visible"/>
                                      </p:to>
                                    </p:set>
                                    <p:animEffect transition="in" filter="wheel(1)">
                                      <p:cBhvr>
                                        <p:cTn id="217" dur="2000"/>
                                        <p:tgtEl>
                                          <p:spTgt spid="174"/>
                                        </p:tgtEl>
                                      </p:cBhvr>
                                    </p:animEffect>
                                  </p:childTnLst>
                                </p:cTn>
                              </p:par>
                              <p:par>
                                <p:cTn id="218" presetID="21" presetClass="entr" presetSubtype="1" repeatCount="indefinite" fill="hold" grpId="0" nodeType="withEffect">
                                  <p:stCondLst>
                                    <p:cond delay="0"/>
                                  </p:stCondLst>
                                  <p:endCondLst>
                                    <p:cond evt="onNext" delay="0">
                                      <p:tgtEl>
                                        <p:sldTgt/>
                                      </p:tgtEl>
                                    </p:cond>
                                  </p:endCondLst>
                                  <p:childTnLst>
                                    <p:set>
                                      <p:cBhvr>
                                        <p:cTn id="219" dur="1" fill="hold">
                                          <p:stCondLst>
                                            <p:cond delay="0"/>
                                          </p:stCondLst>
                                        </p:cTn>
                                        <p:tgtEl>
                                          <p:spTgt spid="176"/>
                                        </p:tgtEl>
                                        <p:attrNameLst>
                                          <p:attrName>style.visibility</p:attrName>
                                        </p:attrNameLst>
                                      </p:cBhvr>
                                      <p:to>
                                        <p:strVal val="visible"/>
                                      </p:to>
                                    </p:set>
                                    <p:animEffect transition="in" filter="wheel(1)">
                                      <p:cBhvr>
                                        <p:cTn id="220" dur="2000"/>
                                        <p:tgtEl>
                                          <p:spTgt spid="176"/>
                                        </p:tgtEl>
                                      </p:cBhvr>
                                    </p:animEffect>
                                  </p:childTnLst>
                                  <p:subTnLst>
                                    <p:set>
                                      <p:cBhvr override="childStyle">
                                        <p:cTn dur="1" fill="hold" display="0" masterRel="nextClick" afterEffect="1"/>
                                        <p:tgtEl>
                                          <p:spTgt spid="176"/>
                                        </p:tgtEl>
                                        <p:attrNameLst>
                                          <p:attrName>style.visibility</p:attrName>
                                        </p:attrNameLst>
                                      </p:cBhvr>
                                      <p:to>
                                        <p:strVal val="hidden"/>
                                      </p:to>
                                    </p:set>
                                  </p:subTnLst>
                                </p:cTn>
                              </p:par>
                            </p:childTnLst>
                          </p:cTn>
                        </p:par>
                      </p:childTnLst>
                    </p:cTn>
                  </p:par>
                  <p:par>
                    <p:cTn id="221" fill="hold" nodeType="clickPar">
                      <p:stCondLst>
                        <p:cond delay="indefinite"/>
                      </p:stCondLst>
                      <p:childTnLst>
                        <p:par>
                          <p:cTn id="222" fill="hold" nodeType="withGroup">
                            <p:stCondLst>
                              <p:cond delay="0"/>
                            </p:stCondLst>
                            <p:childTnLst>
                              <p:par>
                                <p:cTn id="223" presetID="21" presetClass="entr" presetSubtype="1" fill="hold" nodeType="clickEffect">
                                  <p:stCondLst>
                                    <p:cond delay="0"/>
                                  </p:stCondLst>
                                  <p:childTnLst>
                                    <p:set>
                                      <p:cBhvr>
                                        <p:cTn id="224" dur="1" fill="hold">
                                          <p:stCondLst>
                                            <p:cond delay="0"/>
                                          </p:stCondLst>
                                        </p:cTn>
                                        <p:tgtEl>
                                          <p:spTgt spid="64"/>
                                        </p:tgtEl>
                                        <p:attrNameLst>
                                          <p:attrName>style.visibility</p:attrName>
                                        </p:attrNameLst>
                                      </p:cBhvr>
                                      <p:to>
                                        <p:strVal val="visible"/>
                                      </p:to>
                                    </p:set>
                                    <p:animEffect transition="in" filter="wheel(1)">
                                      <p:cBhvr>
                                        <p:cTn id="225" dur="2000"/>
                                        <p:tgtEl>
                                          <p:spTgt spid="64"/>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21" presetClass="entr" presetSubtype="1" fill="hold" grpId="0" nodeType="clickEffect">
                                  <p:stCondLst>
                                    <p:cond delay="0"/>
                                  </p:stCondLst>
                                  <p:childTnLst>
                                    <p:set>
                                      <p:cBhvr>
                                        <p:cTn id="229" dur="1" fill="hold">
                                          <p:stCondLst>
                                            <p:cond delay="0"/>
                                          </p:stCondLst>
                                        </p:cTn>
                                        <p:tgtEl>
                                          <p:spTgt spid="177"/>
                                        </p:tgtEl>
                                        <p:attrNameLst>
                                          <p:attrName>style.visibility</p:attrName>
                                        </p:attrNameLst>
                                      </p:cBhvr>
                                      <p:to>
                                        <p:strVal val="visible"/>
                                      </p:to>
                                    </p:set>
                                    <p:animEffect transition="in" filter="wheel(1)">
                                      <p:cBhvr>
                                        <p:cTn id="230" dur="2000"/>
                                        <p:tgtEl>
                                          <p:spTgt spid="177"/>
                                        </p:tgtEl>
                                      </p:cBhvr>
                                    </p:animEffect>
                                  </p:childTnLst>
                                </p:cTn>
                              </p:par>
                              <p:par>
                                <p:cTn id="231" presetID="21" presetClass="entr" presetSubtype="1" repeatCount="indefinite" fill="hold" grpId="0" nodeType="withEffect">
                                  <p:stCondLst>
                                    <p:cond delay="0"/>
                                  </p:stCondLst>
                                  <p:endCondLst>
                                    <p:cond evt="onNext" delay="0">
                                      <p:tgtEl>
                                        <p:sldTgt/>
                                      </p:tgtEl>
                                    </p:cond>
                                  </p:endCondLst>
                                  <p:childTnLst>
                                    <p:set>
                                      <p:cBhvr>
                                        <p:cTn id="232" dur="1" fill="hold">
                                          <p:stCondLst>
                                            <p:cond delay="0"/>
                                          </p:stCondLst>
                                        </p:cTn>
                                        <p:tgtEl>
                                          <p:spTgt spid="178"/>
                                        </p:tgtEl>
                                        <p:attrNameLst>
                                          <p:attrName>style.visibility</p:attrName>
                                        </p:attrNameLst>
                                      </p:cBhvr>
                                      <p:to>
                                        <p:strVal val="visible"/>
                                      </p:to>
                                    </p:set>
                                    <p:animEffect transition="in" filter="wheel(1)">
                                      <p:cBhvr>
                                        <p:cTn id="233" dur="2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234" fill="hold" nodeType="clickPar">
                      <p:stCondLst>
                        <p:cond delay="indefinite"/>
                      </p:stCondLst>
                      <p:childTnLst>
                        <p:par>
                          <p:cTn id="235" fill="hold" nodeType="withGroup">
                            <p:stCondLst>
                              <p:cond delay="0"/>
                            </p:stCondLst>
                            <p:childTnLst>
                              <p:par>
                                <p:cTn id="236" presetID="21" presetClass="entr" presetSubtype="1" fill="hold" nodeType="clickEffect">
                                  <p:stCondLst>
                                    <p:cond delay="0"/>
                                  </p:stCondLst>
                                  <p:childTnLst>
                                    <p:set>
                                      <p:cBhvr>
                                        <p:cTn id="237" dur="1" fill="hold">
                                          <p:stCondLst>
                                            <p:cond delay="0"/>
                                          </p:stCondLst>
                                        </p:cTn>
                                        <p:tgtEl>
                                          <p:spTgt spid="156"/>
                                        </p:tgtEl>
                                        <p:attrNameLst>
                                          <p:attrName>style.visibility</p:attrName>
                                        </p:attrNameLst>
                                      </p:cBhvr>
                                      <p:to>
                                        <p:strVal val="visible"/>
                                      </p:to>
                                    </p:set>
                                    <p:animEffect transition="in" filter="wheel(1)">
                                      <p:cBhvr>
                                        <p:cTn id="238" dur="2000"/>
                                        <p:tgtEl>
                                          <p:spTgt spid="156"/>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21" presetClass="entr" presetSubtype="1" fill="hold" grpId="0" nodeType="clickEffect">
                                  <p:stCondLst>
                                    <p:cond delay="0"/>
                                  </p:stCondLst>
                                  <p:childTnLst>
                                    <p:set>
                                      <p:cBhvr>
                                        <p:cTn id="242" dur="1" fill="hold">
                                          <p:stCondLst>
                                            <p:cond delay="0"/>
                                          </p:stCondLst>
                                        </p:cTn>
                                        <p:tgtEl>
                                          <p:spTgt spid="179"/>
                                        </p:tgtEl>
                                        <p:attrNameLst>
                                          <p:attrName>style.visibility</p:attrName>
                                        </p:attrNameLst>
                                      </p:cBhvr>
                                      <p:to>
                                        <p:strVal val="visible"/>
                                      </p:to>
                                    </p:set>
                                    <p:animEffect transition="in" filter="wheel(1)">
                                      <p:cBhvr>
                                        <p:cTn id="243" dur="2000"/>
                                        <p:tgtEl>
                                          <p:spTgt spid="179"/>
                                        </p:tgtEl>
                                      </p:cBhvr>
                                    </p:animEffect>
                                  </p:childTnLst>
                                </p:cTn>
                              </p:par>
                              <p:par>
                                <p:cTn id="244" presetID="21" presetClass="entr" presetSubtype="1" repeatCount="indefinite" fill="hold" grpId="0" nodeType="withEffect">
                                  <p:stCondLst>
                                    <p:cond delay="0"/>
                                  </p:stCondLst>
                                  <p:endCondLst>
                                    <p:cond evt="onNext" delay="0">
                                      <p:tgtEl>
                                        <p:sldTgt/>
                                      </p:tgtEl>
                                    </p:cond>
                                  </p:endCondLst>
                                  <p:childTnLst>
                                    <p:set>
                                      <p:cBhvr>
                                        <p:cTn id="245" dur="1" fill="hold">
                                          <p:stCondLst>
                                            <p:cond delay="0"/>
                                          </p:stCondLst>
                                        </p:cTn>
                                        <p:tgtEl>
                                          <p:spTgt spid="180"/>
                                        </p:tgtEl>
                                        <p:attrNameLst>
                                          <p:attrName>style.visibility</p:attrName>
                                        </p:attrNameLst>
                                      </p:cBhvr>
                                      <p:to>
                                        <p:strVal val="visible"/>
                                      </p:to>
                                    </p:set>
                                    <p:animEffect transition="in" filter="wheel(1)">
                                      <p:cBhvr>
                                        <p:cTn id="246" dur="2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247" fill="hold" nodeType="clickPar">
                      <p:stCondLst>
                        <p:cond delay="indefinite"/>
                      </p:stCondLst>
                      <p:childTnLst>
                        <p:par>
                          <p:cTn id="248" fill="hold" nodeType="withGroup">
                            <p:stCondLst>
                              <p:cond delay="0"/>
                            </p:stCondLst>
                            <p:childTnLst>
                              <p:par>
                                <p:cTn id="249" presetID="21" presetClass="entr" presetSubtype="1" fill="hold" nodeType="clickEffect">
                                  <p:stCondLst>
                                    <p:cond delay="0"/>
                                  </p:stCondLst>
                                  <p:childTnLst>
                                    <p:set>
                                      <p:cBhvr>
                                        <p:cTn id="250" dur="1" fill="hold">
                                          <p:stCondLst>
                                            <p:cond delay="0"/>
                                          </p:stCondLst>
                                        </p:cTn>
                                        <p:tgtEl>
                                          <p:spTgt spid="44"/>
                                        </p:tgtEl>
                                        <p:attrNameLst>
                                          <p:attrName>style.visibility</p:attrName>
                                        </p:attrNameLst>
                                      </p:cBhvr>
                                      <p:to>
                                        <p:strVal val="visible"/>
                                      </p:to>
                                    </p:set>
                                    <p:animEffect transition="in" filter="wheel(1)">
                                      <p:cBhvr>
                                        <p:cTn id="251" dur="2000"/>
                                        <p:tgtEl>
                                          <p:spTgt spid="44"/>
                                        </p:tgtEl>
                                      </p:cBhvr>
                                    </p:animEffect>
                                  </p:childTnLst>
                                </p:cTn>
                              </p:par>
                            </p:childTnLst>
                          </p:cTn>
                        </p:par>
                      </p:childTnLst>
                    </p:cTn>
                  </p:par>
                  <p:par>
                    <p:cTn id="252" fill="hold" nodeType="clickPar">
                      <p:stCondLst>
                        <p:cond delay="indefinite"/>
                      </p:stCondLst>
                      <p:childTnLst>
                        <p:par>
                          <p:cTn id="253" fill="hold" nodeType="withGroup">
                            <p:stCondLst>
                              <p:cond delay="0"/>
                            </p:stCondLst>
                            <p:childTnLst>
                              <p:par>
                                <p:cTn id="254" presetID="21" presetClass="entr" presetSubtype="1" fill="hold" grpId="0" nodeType="clickEffect">
                                  <p:stCondLst>
                                    <p:cond delay="0"/>
                                  </p:stCondLst>
                                  <p:childTnLst>
                                    <p:set>
                                      <p:cBhvr>
                                        <p:cTn id="255" dur="1" fill="hold">
                                          <p:stCondLst>
                                            <p:cond delay="0"/>
                                          </p:stCondLst>
                                        </p:cTn>
                                        <p:tgtEl>
                                          <p:spTgt spid="181"/>
                                        </p:tgtEl>
                                        <p:attrNameLst>
                                          <p:attrName>style.visibility</p:attrName>
                                        </p:attrNameLst>
                                      </p:cBhvr>
                                      <p:to>
                                        <p:strVal val="visible"/>
                                      </p:to>
                                    </p:set>
                                    <p:animEffect transition="in" filter="wheel(1)">
                                      <p:cBhvr>
                                        <p:cTn id="256" dur="2000"/>
                                        <p:tgtEl>
                                          <p:spTgt spid="181"/>
                                        </p:tgtEl>
                                      </p:cBhvr>
                                    </p:animEffect>
                                  </p:childTnLst>
                                </p:cTn>
                              </p:par>
                              <p:par>
                                <p:cTn id="257" presetID="21" presetClass="entr" presetSubtype="1" repeatCount="indefinite" fill="hold" grpId="0" nodeType="withEffect">
                                  <p:stCondLst>
                                    <p:cond delay="0"/>
                                  </p:stCondLst>
                                  <p:endCondLst>
                                    <p:cond evt="onNext" delay="0">
                                      <p:tgtEl>
                                        <p:sldTgt/>
                                      </p:tgtEl>
                                    </p:cond>
                                  </p:endCondLst>
                                  <p:childTnLst>
                                    <p:set>
                                      <p:cBhvr>
                                        <p:cTn id="258" dur="1" fill="hold">
                                          <p:stCondLst>
                                            <p:cond delay="0"/>
                                          </p:stCondLst>
                                        </p:cTn>
                                        <p:tgtEl>
                                          <p:spTgt spid="182"/>
                                        </p:tgtEl>
                                        <p:attrNameLst>
                                          <p:attrName>style.visibility</p:attrName>
                                        </p:attrNameLst>
                                      </p:cBhvr>
                                      <p:to>
                                        <p:strVal val="visible"/>
                                      </p:to>
                                    </p:set>
                                    <p:animEffect transition="in" filter="wheel(1)">
                                      <p:cBhvr>
                                        <p:cTn id="259" dur="2000"/>
                                        <p:tgtEl>
                                          <p:spTgt spid="182"/>
                                        </p:tgtEl>
                                      </p:cBhvr>
                                    </p:animEffect>
                                  </p:childTnLst>
                                  <p:subTnLst>
                                    <p:set>
                                      <p:cBhvr override="childStyle">
                                        <p:cTn dur="1" fill="hold" display="0" masterRel="nextClick" afterEffect="1"/>
                                        <p:tgtEl>
                                          <p:spTgt spid="182"/>
                                        </p:tgtEl>
                                        <p:attrNameLst>
                                          <p:attrName>style.visibility</p:attrName>
                                        </p:attrNameLst>
                                      </p:cBhvr>
                                      <p:to>
                                        <p:strVal val="hidden"/>
                                      </p:to>
                                    </p:set>
                                  </p:subTnLst>
                                </p:cTn>
                              </p:par>
                            </p:childTnLst>
                          </p:cTn>
                        </p:par>
                      </p:childTnLst>
                    </p:cTn>
                  </p:par>
                  <p:par>
                    <p:cTn id="260" fill="hold" nodeType="clickPar">
                      <p:stCondLst>
                        <p:cond delay="indefinite"/>
                      </p:stCondLst>
                      <p:childTnLst>
                        <p:par>
                          <p:cTn id="261" fill="hold" nodeType="withGroup">
                            <p:stCondLst>
                              <p:cond delay="0"/>
                            </p:stCondLst>
                            <p:childTnLst>
                              <p:par>
                                <p:cTn id="262" presetID="21" presetClass="entr" presetSubtype="1" fill="hold" grpId="0" nodeType="clickEffect">
                                  <p:stCondLst>
                                    <p:cond delay="0"/>
                                  </p:stCondLst>
                                  <p:childTnLst>
                                    <p:set>
                                      <p:cBhvr>
                                        <p:cTn id="263" dur="1" fill="hold">
                                          <p:stCondLst>
                                            <p:cond delay="0"/>
                                          </p:stCondLst>
                                        </p:cTn>
                                        <p:tgtEl>
                                          <p:spTgt spid="183"/>
                                        </p:tgtEl>
                                        <p:attrNameLst>
                                          <p:attrName>style.visibility</p:attrName>
                                        </p:attrNameLst>
                                      </p:cBhvr>
                                      <p:to>
                                        <p:strVal val="visible"/>
                                      </p:to>
                                    </p:set>
                                    <p:animEffect transition="in" filter="wheel(1)">
                                      <p:cBhvr>
                                        <p:cTn id="264" dur="2000"/>
                                        <p:tgtEl>
                                          <p:spTgt spid="183"/>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45" presetClass="entr" presetSubtype="0" fill="hold" nodeType="clickEffect">
                                  <p:stCondLst>
                                    <p:cond delay="0"/>
                                  </p:stCondLst>
                                  <p:childTnLst>
                                    <p:set>
                                      <p:cBhvr>
                                        <p:cTn id="268" dur="1" fill="hold">
                                          <p:stCondLst>
                                            <p:cond delay="0"/>
                                          </p:stCondLst>
                                        </p:cTn>
                                        <p:tgtEl>
                                          <p:spTgt spid="185"/>
                                        </p:tgtEl>
                                        <p:attrNameLst>
                                          <p:attrName>style.visibility</p:attrName>
                                        </p:attrNameLst>
                                      </p:cBhvr>
                                      <p:to>
                                        <p:strVal val="visible"/>
                                      </p:to>
                                    </p:set>
                                    <p:animEffect transition="in" filter="fade">
                                      <p:cBhvr>
                                        <p:cTn id="269" dur="2000"/>
                                        <p:tgtEl>
                                          <p:spTgt spid="185"/>
                                        </p:tgtEl>
                                      </p:cBhvr>
                                    </p:animEffect>
                                    <p:anim calcmode="lin" valueType="num">
                                      <p:cBhvr>
                                        <p:cTn id="270" dur="2000" fill="hold"/>
                                        <p:tgtEl>
                                          <p:spTgt spid="185"/>
                                        </p:tgtEl>
                                        <p:attrNameLst>
                                          <p:attrName>ppt_w</p:attrName>
                                        </p:attrNameLst>
                                      </p:cBhvr>
                                      <p:tavLst>
                                        <p:tav tm="0" fmla="#ppt_w*sin(2.5*pi*$)">
                                          <p:val>
                                            <p:fltVal val="0"/>
                                          </p:val>
                                        </p:tav>
                                        <p:tav tm="100000">
                                          <p:val>
                                            <p:fltVal val="1"/>
                                          </p:val>
                                        </p:tav>
                                      </p:tavLst>
                                    </p:anim>
                                    <p:anim calcmode="lin" valueType="num">
                                      <p:cBhvr>
                                        <p:cTn id="271" dur="2000" fill="hold"/>
                                        <p:tgtEl>
                                          <p:spTgt spid="185"/>
                                        </p:tgtEl>
                                        <p:attrNameLst>
                                          <p:attrName>ppt_h</p:attrName>
                                        </p:attrNameLst>
                                      </p:cBhvr>
                                      <p:tavLst>
                                        <p:tav tm="0">
                                          <p:val>
                                            <p:strVal val="#ppt_h"/>
                                          </p:val>
                                        </p:tav>
                                        <p:tav tm="100000">
                                          <p:val>
                                            <p:strVal val="#ppt_h"/>
                                          </p:val>
                                        </p:tav>
                                      </p:tavLst>
                                    </p:anim>
                                  </p:childTnLst>
                                </p:cTn>
                              </p:par>
                            </p:childTnLst>
                          </p:cTn>
                        </p:par>
                      </p:childTnLst>
                    </p:cTn>
                  </p:par>
                  <p:par>
                    <p:cTn id="272" fill="hold" nodeType="clickPar">
                      <p:stCondLst>
                        <p:cond delay="indefinite"/>
                      </p:stCondLst>
                      <p:childTnLst>
                        <p:par>
                          <p:cTn id="273" fill="hold" nodeType="withGroup">
                            <p:stCondLst>
                              <p:cond delay="0"/>
                            </p:stCondLst>
                            <p:childTnLst>
                              <p:par>
                                <p:cTn id="274" presetID="26" presetClass="entr" presetSubtype="0" fill="hold" grpId="0" nodeType="clickEffect">
                                  <p:stCondLst>
                                    <p:cond delay="0"/>
                                  </p:stCondLst>
                                  <p:childTnLst>
                                    <p:set>
                                      <p:cBhvr>
                                        <p:cTn id="275" dur="1" fill="hold">
                                          <p:stCondLst>
                                            <p:cond delay="0"/>
                                          </p:stCondLst>
                                        </p:cTn>
                                        <p:tgtEl>
                                          <p:spTgt spid="184"/>
                                        </p:tgtEl>
                                        <p:attrNameLst>
                                          <p:attrName>style.visibility</p:attrName>
                                        </p:attrNameLst>
                                      </p:cBhvr>
                                      <p:to>
                                        <p:strVal val="visible"/>
                                      </p:to>
                                    </p:set>
                                    <p:animEffect transition="in" filter="wipe(down)">
                                      <p:cBhvr>
                                        <p:cTn id="276" dur="580">
                                          <p:stCondLst>
                                            <p:cond delay="0"/>
                                          </p:stCondLst>
                                        </p:cTn>
                                        <p:tgtEl>
                                          <p:spTgt spid="184"/>
                                        </p:tgtEl>
                                      </p:cBhvr>
                                    </p:animEffect>
                                    <p:anim calcmode="lin" valueType="num">
                                      <p:cBhvr>
                                        <p:cTn id="277" dur="1822" tmFilter="0,0; 0.14,0.36; 0.43,0.73; 0.71,0.91; 1.0,1.0">
                                          <p:stCondLst>
                                            <p:cond delay="0"/>
                                          </p:stCondLst>
                                        </p:cTn>
                                        <p:tgtEl>
                                          <p:spTgt spid="184"/>
                                        </p:tgtEl>
                                        <p:attrNameLst>
                                          <p:attrName>ppt_x</p:attrName>
                                        </p:attrNameLst>
                                      </p:cBhvr>
                                      <p:tavLst>
                                        <p:tav tm="0">
                                          <p:val>
                                            <p:strVal val="#ppt_x-0.25"/>
                                          </p:val>
                                        </p:tav>
                                        <p:tav tm="100000">
                                          <p:val>
                                            <p:strVal val="#ppt_x"/>
                                          </p:val>
                                        </p:tav>
                                      </p:tavLst>
                                    </p:anim>
                                    <p:anim calcmode="lin" valueType="num">
                                      <p:cBhvr>
                                        <p:cTn id="278" dur="664" tmFilter="0.0,0.0; 0.25,0.07; 0.50,0.2; 0.75,0.467; 1.0,1.0">
                                          <p:stCondLst>
                                            <p:cond delay="0"/>
                                          </p:stCondLst>
                                        </p:cTn>
                                        <p:tgtEl>
                                          <p:spTgt spid="184"/>
                                        </p:tgtEl>
                                        <p:attrNameLst>
                                          <p:attrName>ppt_y</p:attrName>
                                        </p:attrNameLst>
                                      </p:cBhvr>
                                      <p:tavLst>
                                        <p:tav tm="0" fmla="#ppt_y-sin(pi*$)/3">
                                          <p:val>
                                            <p:fltVal val="0.5"/>
                                          </p:val>
                                        </p:tav>
                                        <p:tav tm="100000">
                                          <p:val>
                                            <p:fltVal val="1"/>
                                          </p:val>
                                        </p:tav>
                                      </p:tavLst>
                                    </p:anim>
                                    <p:anim calcmode="lin" valueType="num">
                                      <p:cBhvr>
                                        <p:cTn id="279" dur="664" tmFilter="0, 0; 0.125,0.2665; 0.25,0.4; 0.375,0.465; 0.5,0.5;  0.625,0.535; 0.75,0.6; 0.875,0.7335; 1,1">
                                          <p:stCondLst>
                                            <p:cond delay="664"/>
                                          </p:stCondLst>
                                        </p:cTn>
                                        <p:tgtEl>
                                          <p:spTgt spid="184"/>
                                        </p:tgtEl>
                                        <p:attrNameLst>
                                          <p:attrName>ppt_y</p:attrName>
                                        </p:attrNameLst>
                                      </p:cBhvr>
                                      <p:tavLst>
                                        <p:tav tm="0" fmla="#ppt_y-sin(pi*$)/9">
                                          <p:val>
                                            <p:fltVal val="0"/>
                                          </p:val>
                                        </p:tav>
                                        <p:tav tm="100000">
                                          <p:val>
                                            <p:fltVal val="1"/>
                                          </p:val>
                                        </p:tav>
                                      </p:tavLst>
                                    </p:anim>
                                    <p:anim calcmode="lin" valueType="num">
                                      <p:cBhvr>
                                        <p:cTn id="280" dur="332" tmFilter="0, 0; 0.125,0.2665; 0.25,0.4; 0.375,0.465; 0.5,0.5;  0.625,0.535; 0.75,0.6; 0.875,0.7335; 1,1">
                                          <p:stCondLst>
                                            <p:cond delay="1324"/>
                                          </p:stCondLst>
                                        </p:cTn>
                                        <p:tgtEl>
                                          <p:spTgt spid="184"/>
                                        </p:tgtEl>
                                        <p:attrNameLst>
                                          <p:attrName>ppt_y</p:attrName>
                                        </p:attrNameLst>
                                      </p:cBhvr>
                                      <p:tavLst>
                                        <p:tav tm="0" fmla="#ppt_y-sin(pi*$)/27">
                                          <p:val>
                                            <p:fltVal val="0"/>
                                          </p:val>
                                        </p:tav>
                                        <p:tav tm="100000">
                                          <p:val>
                                            <p:fltVal val="1"/>
                                          </p:val>
                                        </p:tav>
                                      </p:tavLst>
                                    </p:anim>
                                    <p:anim calcmode="lin" valueType="num">
                                      <p:cBhvr>
                                        <p:cTn id="281" dur="164" tmFilter="0, 0; 0.125,0.2665; 0.25,0.4; 0.375,0.465; 0.5,0.5;  0.625,0.535; 0.75,0.6; 0.875,0.7335; 1,1">
                                          <p:stCondLst>
                                            <p:cond delay="1656"/>
                                          </p:stCondLst>
                                        </p:cTn>
                                        <p:tgtEl>
                                          <p:spTgt spid="184"/>
                                        </p:tgtEl>
                                        <p:attrNameLst>
                                          <p:attrName>ppt_y</p:attrName>
                                        </p:attrNameLst>
                                      </p:cBhvr>
                                      <p:tavLst>
                                        <p:tav tm="0" fmla="#ppt_y-sin(pi*$)/81">
                                          <p:val>
                                            <p:fltVal val="0"/>
                                          </p:val>
                                        </p:tav>
                                        <p:tav tm="100000">
                                          <p:val>
                                            <p:fltVal val="1"/>
                                          </p:val>
                                        </p:tav>
                                      </p:tavLst>
                                    </p:anim>
                                    <p:animScale>
                                      <p:cBhvr>
                                        <p:cTn id="282" dur="26">
                                          <p:stCondLst>
                                            <p:cond delay="650"/>
                                          </p:stCondLst>
                                        </p:cTn>
                                        <p:tgtEl>
                                          <p:spTgt spid="184"/>
                                        </p:tgtEl>
                                      </p:cBhvr>
                                      <p:to x="100000" y="60000"/>
                                    </p:animScale>
                                    <p:animScale>
                                      <p:cBhvr>
                                        <p:cTn id="283" dur="166" decel="50000">
                                          <p:stCondLst>
                                            <p:cond delay="676"/>
                                          </p:stCondLst>
                                        </p:cTn>
                                        <p:tgtEl>
                                          <p:spTgt spid="184"/>
                                        </p:tgtEl>
                                      </p:cBhvr>
                                      <p:to x="100000" y="100000"/>
                                    </p:animScale>
                                    <p:animScale>
                                      <p:cBhvr>
                                        <p:cTn id="284" dur="26">
                                          <p:stCondLst>
                                            <p:cond delay="1312"/>
                                          </p:stCondLst>
                                        </p:cTn>
                                        <p:tgtEl>
                                          <p:spTgt spid="184"/>
                                        </p:tgtEl>
                                      </p:cBhvr>
                                      <p:to x="100000" y="80000"/>
                                    </p:animScale>
                                    <p:animScale>
                                      <p:cBhvr>
                                        <p:cTn id="285" dur="166" decel="50000">
                                          <p:stCondLst>
                                            <p:cond delay="1338"/>
                                          </p:stCondLst>
                                        </p:cTn>
                                        <p:tgtEl>
                                          <p:spTgt spid="184"/>
                                        </p:tgtEl>
                                      </p:cBhvr>
                                      <p:to x="100000" y="100000"/>
                                    </p:animScale>
                                    <p:animScale>
                                      <p:cBhvr>
                                        <p:cTn id="286" dur="26">
                                          <p:stCondLst>
                                            <p:cond delay="1642"/>
                                          </p:stCondLst>
                                        </p:cTn>
                                        <p:tgtEl>
                                          <p:spTgt spid="184"/>
                                        </p:tgtEl>
                                      </p:cBhvr>
                                      <p:to x="100000" y="90000"/>
                                    </p:animScale>
                                    <p:animScale>
                                      <p:cBhvr>
                                        <p:cTn id="287" dur="166" decel="50000">
                                          <p:stCondLst>
                                            <p:cond delay="1668"/>
                                          </p:stCondLst>
                                        </p:cTn>
                                        <p:tgtEl>
                                          <p:spTgt spid="184"/>
                                        </p:tgtEl>
                                      </p:cBhvr>
                                      <p:to x="100000" y="100000"/>
                                    </p:animScale>
                                    <p:animScale>
                                      <p:cBhvr>
                                        <p:cTn id="288" dur="26">
                                          <p:stCondLst>
                                            <p:cond delay="1808"/>
                                          </p:stCondLst>
                                        </p:cTn>
                                        <p:tgtEl>
                                          <p:spTgt spid="184"/>
                                        </p:tgtEl>
                                      </p:cBhvr>
                                      <p:to x="100000" y="95000"/>
                                    </p:animScale>
                                    <p:animScale>
                                      <p:cBhvr>
                                        <p:cTn id="289" dur="166" decel="50000">
                                          <p:stCondLst>
                                            <p:cond delay="1834"/>
                                          </p:stCondLst>
                                        </p:cTn>
                                        <p:tgtEl>
                                          <p:spTgt spid="184"/>
                                        </p:tgtEl>
                                      </p:cBhvr>
                                      <p:to x="100000" y="100000"/>
                                    </p:animScale>
                                  </p:childTnLst>
                                </p:cTn>
                              </p:par>
                            </p:childTnLst>
                          </p:cTn>
                        </p:par>
                      </p:childTnLst>
                    </p:cTn>
                  </p:par>
                  <p:par>
                    <p:cTn id="290" fill="hold" nodeType="clickPar">
                      <p:stCondLst>
                        <p:cond delay="indefinite"/>
                      </p:stCondLst>
                      <p:childTnLst>
                        <p:par>
                          <p:cTn id="291" fill="hold" nodeType="withGroup">
                            <p:stCondLst>
                              <p:cond delay="0"/>
                            </p:stCondLst>
                            <p:childTnLst>
                              <p:par>
                                <p:cTn id="292" presetID="21" presetClass="entr" presetSubtype="1" fill="hold" nodeType="clickEffect">
                                  <p:stCondLst>
                                    <p:cond delay="0"/>
                                  </p:stCondLst>
                                  <p:childTnLst>
                                    <p:set>
                                      <p:cBhvr>
                                        <p:cTn id="293" dur="1" fill="hold">
                                          <p:stCondLst>
                                            <p:cond delay="0"/>
                                          </p:stCondLst>
                                        </p:cTn>
                                        <p:tgtEl>
                                          <p:spTgt spid="187"/>
                                        </p:tgtEl>
                                        <p:attrNameLst>
                                          <p:attrName>style.visibility</p:attrName>
                                        </p:attrNameLst>
                                      </p:cBhvr>
                                      <p:to>
                                        <p:strVal val="visible"/>
                                      </p:to>
                                    </p:set>
                                    <p:animEffect transition="in" filter="wheel(1)">
                                      <p:cBhvr>
                                        <p:cTn id="294" dur="2000"/>
                                        <p:tgtEl>
                                          <p:spTgt spid="187"/>
                                        </p:tgtEl>
                                      </p:cBhvr>
                                    </p:animEffec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21" presetClass="entr" presetSubtype="1" fill="hold" nodeType="clickEffect">
                                  <p:stCondLst>
                                    <p:cond delay="0"/>
                                  </p:stCondLst>
                                  <p:childTnLst>
                                    <p:set>
                                      <p:cBhvr>
                                        <p:cTn id="298" dur="1" fill="hold">
                                          <p:stCondLst>
                                            <p:cond delay="0"/>
                                          </p:stCondLst>
                                        </p:cTn>
                                        <p:tgtEl>
                                          <p:spTgt spid="196"/>
                                        </p:tgtEl>
                                        <p:attrNameLst>
                                          <p:attrName>style.visibility</p:attrName>
                                        </p:attrNameLst>
                                      </p:cBhvr>
                                      <p:to>
                                        <p:strVal val="visible"/>
                                      </p:to>
                                    </p:set>
                                    <p:animEffect transition="in" filter="wheel(1)">
                                      <p:cBhvr>
                                        <p:cTn id="299" dur="2000"/>
                                        <p:tgtEl>
                                          <p:spTgt spid="196"/>
                                        </p:tgtEl>
                                      </p:cBhvr>
                                    </p:animEffect>
                                  </p:childTnLst>
                                </p:cTn>
                              </p:par>
                            </p:childTnLst>
                          </p:cTn>
                        </p:par>
                      </p:childTnLst>
                    </p:cTn>
                  </p:par>
                  <p:par>
                    <p:cTn id="300" fill="hold" nodeType="clickPar">
                      <p:stCondLst>
                        <p:cond delay="indefinite"/>
                      </p:stCondLst>
                      <p:childTnLst>
                        <p:par>
                          <p:cTn id="301" fill="hold" nodeType="withGroup">
                            <p:stCondLst>
                              <p:cond delay="0"/>
                            </p:stCondLst>
                            <p:childTnLst>
                              <p:par>
                                <p:cTn id="302" presetID="21" presetClass="entr" presetSubtype="1" fill="hold" nodeType="clickEffect">
                                  <p:stCondLst>
                                    <p:cond delay="0"/>
                                  </p:stCondLst>
                                  <p:childTnLst>
                                    <p:set>
                                      <p:cBhvr>
                                        <p:cTn id="303" dur="1" fill="hold">
                                          <p:stCondLst>
                                            <p:cond delay="0"/>
                                          </p:stCondLst>
                                        </p:cTn>
                                        <p:tgtEl>
                                          <p:spTgt spid="205"/>
                                        </p:tgtEl>
                                        <p:attrNameLst>
                                          <p:attrName>style.visibility</p:attrName>
                                        </p:attrNameLst>
                                      </p:cBhvr>
                                      <p:to>
                                        <p:strVal val="visible"/>
                                      </p:to>
                                    </p:set>
                                    <p:animEffect transition="in" filter="wheel(1)">
                                      <p:cBhvr>
                                        <p:cTn id="304" dur="2000"/>
                                        <p:tgtEl>
                                          <p:spTgt spid="205"/>
                                        </p:tgtEl>
                                      </p:cBhvr>
                                    </p:animEffect>
                                  </p:childTnLst>
                                </p:cTn>
                              </p:par>
                            </p:childTnLst>
                          </p:cTn>
                        </p:par>
                      </p:childTnLst>
                    </p:cTn>
                  </p:par>
                  <p:par>
                    <p:cTn id="305" fill="hold" nodeType="clickPar">
                      <p:stCondLst>
                        <p:cond delay="indefinite"/>
                      </p:stCondLst>
                      <p:childTnLst>
                        <p:par>
                          <p:cTn id="306" fill="hold" nodeType="withGroup">
                            <p:stCondLst>
                              <p:cond delay="0"/>
                            </p:stCondLst>
                            <p:childTnLst>
                              <p:par>
                                <p:cTn id="307" presetID="45" presetClass="entr" presetSubtype="0" fill="hold" nodeType="clickEffect">
                                  <p:stCondLst>
                                    <p:cond delay="0"/>
                                  </p:stCondLst>
                                  <p:childTnLst>
                                    <p:set>
                                      <p:cBhvr>
                                        <p:cTn id="308" dur="1" fill="hold">
                                          <p:stCondLst>
                                            <p:cond delay="0"/>
                                          </p:stCondLst>
                                        </p:cTn>
                                        <p:tgtEl>
                                          <p:spTgt spid="168"/>
                                        </p:tgtEl>
                                        <p:attrNameLst>
                                          <p:attrName>style.visibility</p:attrName>
                                        </p:attrNameLst>
                                      </p:cBhvr>
                                      <p:to>
                                        <p:strVal val="visible"/>
                                      </p:to>
                                    </p:set>
                                    <p:animEffect transition="in" filter="fade">
                                      <p:cBhvr>
                                        <p:cTn id="309" dur="2000"/>
                                        <p:tgtEl>
                                          <p:spTgt spid="168"/>
                                        </p:tgtEl>
                                      </p:cBhvr>
                                    </p:animEffect>
                                    <p:anim calcmode="lin" valueType="num">
                                      <p:cBhvr>
                                        <p:cTn id="310" dur="2000" fill="hold"/>
                                        <p:tgtEl>
                                          <p:spTgt spid="168"/>
                                        </p:tgtEl>
                                        <p:attrNameLst>
                                          <p:attrName>ppt_w</p:attrName>
                                        </p:attrNameLst>
                                      </p:cBhvr>
                                      <p:tavLst>
                                        <p:tav tm="0" fmla="#ppt_w*sin(2.5*pi*$)">
                                          <p:val>
                                            <p:fltVal val="0"/>
                                          </p:val>
                                        </p:tav>
                                        <p:tav tm="100000">
                                          <p:val>
                                            <p:fltVal val="1"/>
                                          </p:val>
                                        </p:tav>
                                      </p:tavLst>
                                    </p:anim>
                                    <p:anim calcmode="lin" valueType="num">
                                      <p:cBhvr>
                                        <p:cTn id="311" dur="2000" fill="hold"/>
                                        <p:tgtEl>
                                          <p:spTgt spid="168"/>
                                        </p:tgtEl>
                                        <p:attrNameLst>
                                          <p:attrName>ppt_h</p:attrName>
                                        </p:attrNameLst>
                                      </p:cBhvr>
                                      <p:tavLst>
                                        <p:tav tm="0">
                                          <p:val>
                                            <p:strVal val="#ppt_h"/>
                                          </p:val>
                                        </p:tav>
                                        <p:tav tm="100000">
                                          <p:val>
                                            <p:strVal val="#ppt_h"/>
                                          </p:val>
                                        </p:tav>
                                      </p:tavLst>
                                    </p:anim>
                                  </p:childTnLst>
                                </p:cTn>
                              </p:par>
                            </p:childTnLst>
                          </p:cTn>
                        </p:par>
                      </p:childTnLst>
                    </p:cTn>
                  </p:par>
                  <p:par>
                    <p:cTn id="312" fill="hold" nodeType="clickPar">
                      <p:stCondLst>
                        <p:cond delay="indefinite"/>
                      </p:stCondLst>
                      <p:childTnLst>
                        <p:par>
                          <p:cTn id="313" fill="hold" nodeType="withGroup">
                            <p:stCondLst>
                              <p:cond delay="0"/>
                            </p:stCondLst>
                            <p:childTnLst>
                              <p:par>
                                <p:cTn id="314" presetID="45" presetClass="entr" presetSubtype="0" fill="hold" grpId="0" nodeType="clickEffect">
                                  <p:stCondLst>
                                    <p:cond delay="0"/>
                                  </p:stCondLst>
                                  <p:childTnLst>
                                    <p:set>
                                      <p:cBhvr>
                                        <p:cTn id="315" dur="1" fill="hold">
                                          <p:stCondLst>
                                            <p:cond delay="0"/>
                                          </p:stCondLst>
                                        </p:cTn>
                                        <p:tgtEl>
                                          <p:spTgt spid="233"/>
                                        </p:tgtEl>
                                        <p:attrNameLst>
                                          <p:attrName>style.visibility</p:attrName>
                                        </p:attrNameLst>
                                      </p:cBhvr>
                                      <p:to>
                                        <p:strVal val="visible"/>
                                      </p:to>
                                    </p:set>
                                    <p:animEffect transition="in" filter="fade">
                                      <p:cBhvr>
                                        <p:cTn id="316" dur="2000"/>
                                        <p:tgtEl>
                                          <p:spTgt spid="233"/>
                                        </p:tgtEl>
                                      </p:cBhvr>
                                    </p:animEffect>
                                    <p:anim calcmode="lin" valueType="num">
                                      <p:cBhvr>
                                        <p:cTn id="317" dur="2000" fill="hold"/>
                                        <p:tgtEl>
                                          <p:spTgt spid="233"/>
                                        </p:tgtEl>
                                        <p:attrNameLst>
                                          <p:attrName>ppt_w</p:attrName>
                                        </p:attrNameLst>
                                      </p:cBhvr>
                                      <p:tavLst>
                                        <p:tav tm="0" fmla="#ppt_w*sin(2.5*pi*$)">
                                          <p:val>
                                            <p:fltVal val="0"/>
                                          </p:val>
                                        </p:tav>
                                        <p:tav tm="100000">
                                          <p:val>
                                            <p:fltVal val="1"/>
                                          </p:val>
                                        </p:tav>
                                      </p:tavLst>
                                    </p:anim>
                                    <p:anim calcmode="lin" valueType="num">
                                      <p:cBhvr>
                                        <p:cTn id="318" dur="2000" fill="hold"/>
                                        <p:tgtEl>
                                          <p:spTgt spid="233"/>
                                        </p:tgtEl>
                                        <p:attrNameLst>
                                          <p:attrName>ppt_h</p:attrName>
                                        </p:attrNameLst>
                                      </p:cBhvr>
                                      <p:tavLst>
                                        <p:tav tm="0">
                                          <p:val>
                                            <p:strVal val="#ppt_h"/>
                                          </p:val>
                                        </p:tav>
                                        <p:tav tm="100000">
                                          <p:val>
                                            <p:strVal val="#ppt_h"/>
                                          </p:val>
                                        </p:tav>
                                      </p:tavLst>
                                    </p:anim>
                                  </p:childTnLst>
                                </p:cTn>
                              </p:par>
                            </p:childTnLst>
                          </p:cTn>
                        </p:par>
                      </p:childTnLst>
                    </p:cTn>
                  </p:par>
                  <p:par>
                    <p:cTn id="319" fill="hold" nodeType="clickPar">
                      <p:stCondLst>
                        <p:cond delay="indefinite"/>
                      </p:stCondLst>
                      <p:childTnLst>
                        <p:par>
                          <p:cTn id="320" fill="hold" nodeType="withGroup">
                            <p:stCondLst>
                              <p:cond delay="0"/>
                            </p:stCondLst>
                            <p:childTnLst>
                              <p:par>
                                <p:cTn id="321" presetID="21" presetClass="entr" presetSubtype="1" fill="hold" nodeType="clickEffect">
                                  <p:stCondLst>
                                    <p:cond delay="0"/>
                                  </p:stCondLst>
                                  <p:childTnLst>
                                    <p:set>
                                      <p:cBhvr>
                                        <p:cTn id="322" dur="1" fill="hold">
                                          <p:stCondLst>
                                            <p:cond delay="0"/>
                                          </p:stCondLst>
                                        </p:cTn>
                                        <p:tgtEl>
                                          <p:spTgt spid="223"/>
                                        </p:tgtEl>
                                        <p:attrNameLst>
                                          <p:attrName>style.visibility</p:attrName>
                                        </p:attrNameLst>
                                      </p:cBhvr>
                                      <p:to>
                                        <p:strVal val="visible"/>
                                      </p:to>
                                    </p:set>
                                    <p:animEffect transition="in" filter="wheel(1)">
                                      <p:cBhvr>
                                        <p:cTn id="323" dur="2000"/>
                                        <p:tgtEl>
                                          <p:spTgt spid="223"/>
                                        </p:tgtEl>
                                      </p:cBhvr>
                                    </p:animEffect>
                                  </p:childTnLst>
                                </p:cTn>
                              </p:par>
                            </p:childTnLst>
                          </p:cTn>
                        </p:par>
                      </p:childTnLst>
                    </p:cTn>
                  </p:par>
                  <p:par>
                    <p:cTn id="324" fill="hold" nodeType="clickPar">
                      <p:stCondLst>
                        <p:cond delay="indefinite"/>
                      </p:stCondLst>
                      <p:childTnLst>
                        <p:par>
                          <p:cTn id="325" fill="hold" nodeType="withGroup">
                            <p:stCondLst>
                              <p:cond delay="0"/>
                            </p:stCondLst>
                            <p:childTnLst>
                              <p:par>
                                <p:cTn id="326" presetID="45" presetClass="entr" presetSubtype="0" fill="hold" grpId="0" nodeType="clickEffect">
                                  <p:stCondLst>
                                    <p:cond delay="0"/>
                                  </p:stCondLst>
                                  <p:childTnLst>
                                    <p:set>
                                      <p:cBhvr>
                                        <p:cTn id="327" dur="1" fill="hold">
                                          <p:stCondLst>
                                            <p:cond delay="0"/>
                                          </p:stCondLst>
                                        </p:cTn>
                                        <p:tgtEl>
                                          <p:spTgt spid="222"/>
                                        </p:tgtEl>
                                        <p:attrNameLst>
                                          <p:attrName>style.visibility</p:attrName>
                                        </p:attrNameLst>
                                      </p:cBhvr>
                                      <p:to>
                                        <p:strVal val="visible"/>
                                      </p:to>
                                    </p:set>
                                    <p:animEffect transition="in" filter="fade">
                                      <p:cBhvr>
                                        <p:cTn id="328" dur="2000"/>
                                        <p:tgtEl>
                                          <p:spTgt spid="222"/>
                                        </p:tgtEl>
                                      </p:cBhvr>
                                    </p:animEffect>
                                    <p:anim calcmode="lin" valueType="num">
                                      <p:cBhvr>
                                        <p:cTn id="329" dur="2000" fill="hold"/>
                                        <p:tgtEl>
                                          <p:spTgt spid="222"/>
                                        </p:tgtEl>
                                        <p:attrNameLst>
                                          <p:attrName>ppt_w</p:attrName>
                                        </p:attrNameLst>
                                      </p:cBhvr>
                                      <p:tavLst>
                                        <p:tav tm="0" fmla="#ppt_w*sin(2.5*pi*$)">
                                          <p:val>
                                            <p:fltVal val="0"/>
                                          </p:val>
                                        </p:tav>
                                        <p:tav tm="100000">
                                          <p:val>
                                            <p:fltVal val="1"/>
                                          </p:val>
                                        </p:tav>
                                      </p:tavLst>
                                    </p:anim>
                                    <p:anim calcmode="lin" valueType="num">
                                      <p:cBhvr>
                                        <p:cTn id="330" dur="2000" fill="hold"/>
                                        <p:tgtEl>
                                          <p:spTgt spid="222"/>
                                        </p:tgtEl>
                                        <p:attrNameLst>
                                          <p:attrName>ppt_h</p:attrName>
                                        </p:attrNameLst>
                                      </p:cBhvr>
                                      <p:tavLst>
                                        <p:tav tm="0">
                                          <p:val>
                                            <p:strVal val="#ppt_h"/>
                                          </p:val>
                                        </p:tav>
                                        <p:tav tm="100000">
                                          <p:val>
                                            <p:strVal val="#ppt_h"/>
                                          </p:val>
                                        </p:tav>
                                      </p:tavLst>
                                    </p:anim>
                                  </p:childTnLst>
                                </p:cTn>
                              </p:par>
                              <p:par>
                                <p:cTn id="331" presetID="21" presetClass="entr" presetSubtype="1" repeatCount="indefinite" fill="hold" grpId="0" nodeType="withEffect">
                                  <p:stCondLst>
                                    <p:cond delay="0"/>
                                  </p:stCondLst>
                                  <p:endCondLst>
                                    <p:cond evt="onNext" delay="0">
                                      <p:tgtEl>
                                        <p:sldTgt/>
                                      </p:tgtEl>
                                    </p:cond>
                                  </p:endCondLst>
                                  <p:childTnLst>
                                    <p:set>
                                      <p:cBhvr>
                                        <p:cTn id="332" dur="1" fill="hold">
                                          <p:stCondLst>
                                            <p:cond delay="0"/>
                                          </p:stCondLst>
                                        </p:cTn>
                                        <p:tgtEl>
                                          <p:spTgt spid="226"/>
                                        </p:tgtEl>
                                        <p:attrNameLst>
                                          <p:attrName>style.visibility</p:attrName>
                                        </p:attrNameLst>
                                      </p:cBhvr>
                                      <p:to>
                                        <p:strVal val="visible"/>
                                      </p:to>
                                    </p:set>
                                    <p:animEffect transition="in" filter="wheel(1)">
                                      <p:cBhvr>
                                        <p:cTn id="333" dur="2000"/>
                                        <p:tgtEl>
                                          <p:spTgt spid="226"/>
                                        </p:tgtEl>
                                      </p:cBhvr>
                                    </p:animEffect>
                                  </p:childTnLst>
                                  <p:subTnLst>
                                    <p:set>
                                      <p:cBhvr override="childStyle">
                                        <p:cTn dur="1" fill="hold" display="0" masterRel="nextClick" afterEffect="1"/>
                                        <p:tgtEl>
                                          <p:spTgt spid="226"/>
                                        </p:tgtEl>
                                        <p:attrNameLst>
                                          <p:attrName>style.visibility</p:attrName>
                                        </p:attrNameLst>
                                      </p:cBhvr>
                                      <p:to>
                                        <p:strVal val="hidden"/>
                                      </p:to>
                                    </p:set>
                                  </p:subTnLst>
                                </p:cTn>
                              </p:par>
                              <p:par>
                                <p:cTn id="334" presetID="21" presetClass="entr" presetSubtype="1" repeatCount="indefinite" fill="hold" grpId="0" nodeType="withEffect">
                                  <p:stCondLst>
                                    <p:cond delay="0"/>
                                  </p:stCondLst>
                                  <p:endCondLst>
                                    <p:cond evt="onNext" delay="0">
                                      <p:tgtEl>
                                        <p:sldTgt/>
                                      </p:tgtEl>
                                    </p:cond>
                                  </p:endCondLst>
                                  <p:childTnLst>
                                    <p:set>
                                      <p:cBhvr>
                                        <p:cTn id="335" dur="1" fill="hold">
                                          <p:stCondLst>
                                            <p:cond delay="0"/>
                                          </p:stCondLst>
                                        </p:cTn>
                                        <p:tgtEl>
                                          <p:spTgt spid="227"/>
                                        </p:tgtEl>
                                        <p:attrNameLst>
                                          <p:attrName>style.visibility</p:attrName>
                                        </p:attrNameLst>
                                      </p:cBhvr>
                                      <p:to>
                                        <p:strVal val="visible"/>
                                      </p:to>
                                    </p:set>
                                    <p:animEffect transition="in" filter="wheel(1)">
                                      <p:cBhvr>
                                        <p:cTn id="336" dur="2000"/>
                                        <p:tgtEl>
                                          <p:spTgt spid="227"/>
                                        </p:tgtEl>
                                      </p:cBhvr>
                                    </p:animEffect>
                                  </p:childTnLst>
                                  <p:subTnLst>
                                    <p:set>
                                      <p:cBhvr override="childStyle">
                                        <p:cTn dur="1" fill="hold" display="0" masterRel="nextClick" afterEffect="1"/>
                                        <p:tgtEl>
                                          <p:spTgt spid="227"/>
                                        </p:tgtEl>
                                        <p:attrNameLst>
                                          <p:attrName>style.visibility</p:attrName>
                                        </p:attrNameLst>
                                      </p:cBhvr>
                                      <p:to>
                                        <p:strVal val="hidden"/>
                                      </p:to>
                                    </p:set>
                                  </p:subTnLst>
                                </p:cTn>
                              </p:par>
                              <p:par>
                                <p:cTn id="337" presetID="21" presetClass="entr" presetSubtype="1" repeatCount="indefinite" fill="hold" grpId="0" nodeType="withEffect">
                                  <p:stCondLst>
                                    <p:cond delay="0"/>
                                  </p:stCondLst>
                                  <p:endCondLst>
                                    <p:cond evt="onNext" delay="0">
                                      <p:tgtEl>
                                        <p:sldTgt/>
                                      </p:tgtEl>
                                    </p:cond>
                                  </p:endCondLst>
                                  <p:childTnLst>
                                    <p:set>
                                      <p:cBhvr>
                                        <p:cTn id="338" dur="1" fill="hold">
                                          <p:stCondLst>
                                            <p:cond delay="0"/>
                                          </p:stCondLst>
                                        </p:cTn>
                                        <p:tgtEl>
                                          <p:spTgt spid="228"/>
                                        </p:tgtEl>
                                        <p:attrNameLst>
                                          <p:attrName>style.visibility</p:attrName>
                                        </p:attrNameLst>
                                      </p:cBhvr>
                                      <p:to>
                                        <p:strVal val="visible"/>
                                      </p:to>
                                    </p:set>
                                    <p:animEffect transition="in" filter="wheel(1)">
                                      <p:cBhvr>
                                        <p:cTn id="339" dur="2000"/>
                                        <p:tgtEl>
                                          <p:spTgt spid="228"/>
                                        </p:tgtEl>
                                      </p:cBhvr>
                                    </p:animEffect>
                                  </p:childTnLst>
                                  <p:subTnLst>
                                    <p:set>
                                      <p:cBhvr override="childStyle">
                                        <p:cTn dur="1" fill="hold" display="0" masterRel="nextClick" afterEffect="1"/>
                                        <p:tgtEl>
                                          <p:spTgt spid="228"/>
                                        </p:tgtEl>
                                        <p:attrNameLst>
                                          <p:attrName>style.visibility</p:attrName>
                                        </p:attrNameLst>
                                      </p:cBhvr>
                                      <p:to>
                                        <p:strVal val="hidden"/>
                                      </p:to>
                                    </p:set>
                                  </p:subTnLst>
                                </p:cTn>
                              </p:par>
                              <p:par>
                                <p:cTn id="340" presetID="21" presetClass="entr" presetSubtype="1" repeatCount="indefinite" fill="hold" grpId="0" nodeType="withEffect">
                                  <p:stCondLst>
                                    <p:cond delay="0"/>
                                  </p:stCondLst>
                                  <p:endCondLst>
                                    <p:cond evt="onNext" delay="0">
                                      <p:tgtEl>
                                        <p:sldTgt/>
                                      </p:tgtEl>
                                    </p:cond>
                                  </p:endCondLst>
                                  <p:childTnLst>
                                    <p:set>
                                      <p:cBhvr>
                                        <p:cTn id="341" dur="1" fill="hold">
                                          <p:stCondLst>
                                            <p:cond delay="0"/>
                                          </p:stCondLst>
                                        </p:cTn>
                                        <p:tgtEl>
                                          <p:spTgt spid="229"/>
                                        </p:tgtEl>
                                        <p:attrNameLst>
                                          <p:attrName>style.visibility</p:attrName>
                                        </p:attrNameLst>
                                      </p:cBhvr>
                                      <p:to>
                                        <p:strVal val="visible"/>
                                      </p:to>
                                    </p:set>
                                    <p:animEffect transition="in" filter="wheel(1)">
                                      <p:cBhvr>
                                        <p:cTn id="342" dur="2000"/>
                                        <p:tgtEl>
                                          <p:spTgt spid="229"/>
                                        </p:tgtEl>
                                      </p:cBhvr>
                                    </p:animEffect>
                                  </p:childTnLst>
                                  <p:subTnLst>
                                    <p:set>
                                      <p:cBhvr override="childStyle">
                                        <p:cTn dur="1" fill="hold" display="0" masterRel="nextClick" afterEffect="1"/>
                                        <p:tgtEl>
                                          <p:spTgt spid="229"/>
                                        </p:tgtEl>
                                        <p:attrNameLst>
                                          <p:attrName>style.visibility</p:attrName>
                                        </p:attrNameLst>
                                      </p:cBhvr>
                                      <p:to>
                                        <p:strVal val="hidden"/>
                                      </p:to>
                                    </p:set>
                                  </p:subTnLst>
                                </p:cTn>
                              </p:par>
                            </p:childTnLst>
                          </p:cTn>
                        </p:par>
                      </p:childTnLst>
                    </p:cTn>
                  </p:par>
                  <p:par>
                    <p:cTn id="343" fill="hold" nodeType="clickPar">
                      <p:stCondLst>
                        <p:cond delay="indefinite"/>
                      </p:stCondLst>
                      <p:childTnLst>
                        <p:par>
                          <p:cTn id="344" fill="hold" nodeType="withGroup">
                            <p:stCondLst>
                              <p:cond delay="0"/>
                            </p:stCondLst>
                            <p:childTnLst>
                              <p:par>
                                <p:cTn id="345" presetID="21" presetClass="entr" presetSubtype="1" fill="hold" grpId="0" nodeType="clickEffect">
                                  <p:stCondLst>
                                    <p:cond delay="0"/>
                                  </p:stCondLst>
                                  <p:childTnLst>
                                    <p:set>
                                      <p:cBhvr>
                                        <p:cTn id="346" dur="1" fill="hold">
                                          <p:stCondLst>
                                            <p:cond delay="0"/>
                                          </p:stCondLst>
                                        </p:cTn>
                                        <p:tgtEl>
                                          <p:spTgt spid="157"/>
                                        </p:tgtEl>
                                        <p:attrNameLst>
                                          <p:attrName>style.visibility</p:attrName>
                                        </p:attrNameLst>
                                      </p:cBhvr>
                                      <p:to>
                                        <p:strVal val="visible"/>
                                      </p:to>
                                    </p:set>
                                    <p:animEffect transition="in" filter="wheel(1)">
                                      <p:cBhvr>
                                        <p:cTn id="347" dur="2000"/>
                                        <p:tgtEl>
                                          <p:spTgt spid="157"/>
                                        </p:tgtEl>
                                      </p:cBhvr>
                                    </p:animEffect>
                                  </p:childTnLst>
                                </p:cTn>
                              </p:par>
                            </p:childTnLst>
                          </p:cTn>
                        </p:par>
                      </p:childTnLst>
                    </p:cTn>
                  </p:par>
                  <p:par>
                    <p:cTn id="348" fill="hold" nodeType="clickPar">
                      <p:stCondLst>
                        <p:cond delay="indefinite"/>
                      </p:stCondLst>
                      <p:childTnLst>
                        <p:par>
                          <p:cTn id="349" fill="hold" nodeType="withGroup">
                            <p:stCondLst>
                              <p:cond delay="0"/>
                            </p:stCondLst>
                            <p:childTnLst>
                              <p:par>
                                <p:cTn id="350" presetID="21" presetClass="entr" presetSubtype="1" fill="hold" grpId="0" nodeType="clickEffect">
                                  <p:stCondLst>
                                    <p:cond delay="0"/>
                                  </p:stCondLst>
                                  <p:childTnLst>
                                    <p:set>
                                      <p:cBhvr>
                                        <p:cTn id="351" dur="1" fill="hold">
                                          <p:stCondLst>
                                            <p:cond delay="0"/>
                                          </p:stCondLst>
                                        </p:cTn>
                                        <p:tgtEl>
                                          <p:spTgt spid="155"/>
                                        </p:tgtEl>
                                        <p:attrNameLst>
                                          <p:attrName>style.visibility</p:attrName>
                                        </p:attrNameLst>
                                      </p:cBhvr>
                                      <p:to>
                                        <p:strVal val="visible"/>
                                      </p:to>
                                    </p:set>
                                    <p:animEffect transition="in" filter="wheel(1)">
                                      <p:cBhvr>
                                        <p:cTn id="352" dur="2000"/>
                                        <p:tgtEl>
                                          <p:spTgt spid="155"/>
                                        </p:tgtEl>
                                      </p:cBhvr>
                                    </p:animEffect>
                                  </p:childTnLst>
                                </p:cTn>
                              </p:par>
                            </p:childTnLst>
                          </p:cTn>
                        </p:par>
                      </p:childTnLst>
                    </p:cTn>
                  </p:par>
                  <p:par>
                    <p:cTn id="353" fill="hold" nodeType="clickPar">
                      <p:stCondLst>
                        <p:cond delay="indefinite"/>
                      </p:stCondLst>
                      <p:childTnLst>
                        <p:par>
                          <p:cTn id="354" fill="hold" nodeType="withGroup">
                            <p:stCondLst>
                              <p:cond delay="0"/>
                            </p:stCondLst>
                            <p:childTnLst>
                              <p:par>
                                <p:cTn id="355" presetID="21" presetClass="entr" presetSubtype="1" fill="hold" nodeType="clickEffect">
                                  <p:stCondLst>
                                    <p:cond delay="0"/>
                                  </p:stCondLst>
                                  <p:childTnLst>
                                    <p:set>
                                      <p:cBhvr>
                                        <p:cTn id="356" dur="1" fill="hold">
                                          <p:stCondLst>
                                            <p:cond delay="0"/>
                                          </p:stCondLst>
                                        </p:cTn>
                                        <p:tgtEl>
                                          <p:spTgt spid="166"/>
                                        </p:tgtEl>
                                        <p:attrNameLst>
                                          <p:attrName>style.visibility</p:attrName>
                                        </p:attrNameLst>
                                      </p:cBhvr>
                                      <p:to>
                                        <p:strVal val="visible"/>
                                      </p:to>
                                    </p:set>
                                    <p:animEffect transition="in" filter="wheel(1)">
                                      <p:cBhvr>
                                        <p:cTn id="357" dur="20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33" grpId="0" animBg="1"/>
      <p:bldP spid="122" grpId="0"/>
      <p:bldP spid="123" grpId="0" animBg="1"/>
      <p:bldP spid="127" grpId="0" animBg="1"/>
      <p:bldP spid="129" grpId="0"/>
      <p:bldP spid="130" grpId="0"/>
      <p:bldP spid="131" grpId="0"/>
      <p:bldP spid="135" grpId="0" animBg="1"/>
      <p:bldP spid="153" grpId="0" animBg="1"/>
      <p:bldP spid="154" grpId="0" animBg="1"/>
      <p:bldP spid="164" grpId="0" animBg="1"/>
      <p:bldP spid="165" grpId="0" animBg="1"/>
      <p:bldP spid="170" grpId="0"/>
      <p:bldP spid="173" grpId="0" animBg="1"/>
      <p:bldP spid="174" grpId="0" animBg="1"/>
      <p:bldP spid="176" grpId="0" animBg="1"/>
      <p:bldP spid="177" grpId="0" animBg="1"/>
      <p:bldP spid="178" grpId="0" animBg="1"/>
      <p:bldP spid="179" grpId="0" animBg="1"/>
      <p:bldP spid="180" grpId="0" animBg="1"/>
      <p:bldP spid="181" grpId="0" animBg="1"/>
      <p:bldP spid="182" grpId="0" animBg="1"/>
      <p:bldP spid="184" grpId="0"/>
      <p:bldP spid="222" grpId="0"/>
      <p:bldP spid="226" grpId="0" animBg="1"/>
      <p:bldP spid="227" grpId="0" animBg="1"/>
      <p:bldP spid="228" grpId="0" animBg="1"/>
      <p:bldP spid="229" grpId="0" animBg="1"/>
      <p:bldP spid="233" grpId="0"/>
      <p:bldP spid="155" grpId="0"/>
      <p:bldP spid="157"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0FAC4A75-57A0-4EB5-A0B8-8909F20F8D6A}"/>
              </a:ext>
            </a:extLst>
          </p:cNvPr>
          <p:cNvSpPr>
            <a:spLocks noGrp="1" noChangeArrowheads="1"/>
          </p:cNvSpPr>
          <p:nvPr>
            <p:ph type="title"/>
          </p:nvPr>
        </p:nvSpPr>
        <p:spPr>
          <a:xfrm>
            <a:off x="179388" y="274638"/>
            <a:ext cx="8785225" cy="490537"/>
          </a:xfrm>
        </p:spPr>
        <p:txBody>
          <a:bodyPr/>
          <a:lstStyle/>
          <a:p>
            <a:pPr algn="l" eaLnBrk="1" hangingPunct="1"/>
            <a:r>
              <a:rPr lang="en-GB" altLang="en-US" sz="1800"/>
              <a:t>Part 1 Radio Function View: TxLO Moving</a:t>
            </a:r>
            <a:endParaRPr lang="en-US" altLang="en-US" sz="1800"/>
          </a:p>
        </p:txBody>
      </p:sp>
      <p:sp>
        <p:nvSpPr>
          <p:cNvPr id="8195" name="Rectangle 2">
            <a:extLst>
              <a:ext uri="{FF2B5EF4-FFF2-40B4-BE49-F238E27FC236}">
                <a16:creationId xmlns:a16="http://schemas.microsoft.com/office/drawing/2014/main" id="{0A93305D-A2EF-44C2-83E0-43FE6AA0AD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8196" name="Rectangle 4">
            <a:extLst>
              <a:ext uri="{FF2B5EF4-FFF2-40B4-BE49-F238E27FC236}">
                <a16:creationId xmlns:a16="http://schemas.microsoft.com/office/drawing/2014/main" id="{8FFEE1FA-0CBA-45BE-AFD9-F191DF5CBFD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8197" name="Rectangle 2">
            <a:extLst>
              <a:ext uri="{FF2B5EF4-FFF2-40B4-BE49-F238E27FC236}">
                <a16:creationId xmlns:a16="http://schemas.microsoft.com/office/drawing/2014/main" id="{149F6F6B-3747-4B5E-8E27-4CA0AF7C659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8199" name="Rectangle 2">
            <a:extLst>
              <a:ext uri="{FF2B5EF4-FFF2-40B4-BE49-F238E27FC236}">
                <a16:creationId xmlns:a16="http://schemas.microsoft.com/office/drawing/2014/main" id="{D39B5DDD-D685-4700-B8ED-986D5A46B3F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200" name="Rectangle 4">
            <a:extLst>
              <a:ext uri="{FF2B5EF4-FFF2-40B4-BE49-F238E27FC236}">
                <a16:creationId xmlns:a16="http://schemas.microsoft.com/office/drawing/2014/main" id="{EAC570B2-1F3A-4668-A1D8-6B7854C2BB3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8201" name="Object 8">
            <a:extLst>
              <a:ext uri="{FF2B5EF4-FFF2-40B4-BE49-F238E27FC236}">
                <a16:creationId xmlns:a16="http://schemas.microsoft.com/office/drawing/2014/main" id="{A35F0811-8051-4AE0-ADE2-28180886C4C3}"/>
              </a:ext>
            </a:extLst>
          </p:cNvPr>
          <p:cNvGraphicFramePr>
            <a:graphicFrameLocks noChangeAspect="1"/>
          </p:cNvGraphicFramePr>
          <p:nvPr/>
        </p:nvGraphicFramePr>
        <p:xfrm>
          <a:off x="5453063" y="3933825"/>
          <a:ext cx="3660775" cy="2663825"/>
        </p:xfrm>
        <a:graphic>
          <a:graphicData uri="http://schemas.openxmlformats.org/presentationml/2006/ole">
            <mc:AlternateContent xmlns:mc="http://schemas.openxmlformats.org/markup-compatibility/2006">
              <mc:Choice xmlns:v="urn:schemas-microsoft-com:vml" Requires="v">
                <p:oleObj spid="_x0000_s478215" name="Visio" r:id="rId4" imgW="4527685" imgH="3288219" progId="Visio.Drawing.11">
                  <p:embed/>
                </p:oleObj>
              </mc:Choice>
              <mc:Fallback>
                <p:oleObj name="Visio" r:id="rId4" imgW="4527685" imgH="3288219" progId="Visio.Drawing.11">
                  <p:embed/>
                  <p:pic>
                    <p:nvPicPr>
                      <p:cNvPr id="8201" name="Object 8">
                        <a:extLst>
                          <a:ext uri="{FF2B5EF4-FFF2-40B4-BE49-F238E27FC236}">
                            <a16:creationId xmlns:a16="http://schemas.microsoft.com/office/drawing/2014/main" id="{A35F0811-8051-4AE0-ADE2-28180886C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063" y="3933825"/>
                        <a:ext cx="366077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Rectangle 6">
            <a:extLst>
              <a:ext uri="{FF2B5EF4-FFF2-40B4-BE49-F238E27FC236}">
                <a16:creationId xmlns:a16="http://schemas.microsoft.com/office/drawing/2014/main" id="{F9605F25-1094-4176-AEBC-FCDF650E879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8203" name="Object 11">
            <a:extLst>
              <a:ext uri="{FF2B5EF4-FFF2-40B4-BE49-F238E27FC236}">
                <a16:creationId xmlns:a16="http://schemas.microsoft.com/office/drawing/2014/main" id="{E2A0BF31-6B82-4F51-9942-1B13720846C6}"/>
              </a:ext>
            </a:extLst>
          </p:cNvPr>
          <p:cNvGraphicFramePr>
            <a:graphicFrameLocks noChangeAspect="1"/>
          </p:cNvGraphicFramePr>
          <p:nvPr/>
        </p:nvGraphicFramePr>
        <p:xfrm>
          <a:off x="0" y="3789363"/>
          <a:ext cx="6145213" cy="2509837"/>
        </p:xfrm>
        <a:graphic>
          <a:graphicData uri="http://schemas.openxmlformats.org/presentationml/2006/ole">
            <mc:AlternateContent xmlns:mc="http://schemas.openxmlformats.org/markup-compatibility/2006">
              <mc:Choice xmlns:v="urn:schemas-microsoft-com:vml" Requires="v">
                <p:oleObj spid="_x0000_s478216" name="Visio" r:id="rId6" imgW="14121470" imgH="5776933" progId="Visio.Drawing.11">
                  <p:embed/>
                </p:oleObj>
              </mc:Choice>
              <mc:Fallback>
                <p:oleObj name="Visio" r:id="rId6" imgW="14121470" imgH="5776933" progId="Visio.Drawing.11">
                  <p:embed/>
                  <p:pic>
                    <p:nvPicPr>
                      <p:cNvPr id="8203" name="Object 11">
                        <a:extLst>
                          <a:ext uri="{FF2B5EF4-FFF2-40B4-BE49-F238E27FC236}">
                            <a16:creationId xmlns:a16="http://schemas.microsoft.com/office/drawing/2014/main" id="{E2A0BF31-6B82-4F51-9942-1B13720846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789363"/>
                        <a:ext cx="6145213"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204" name="Group 13">
            <a:extLst>
              <a:ext uri="{FF2B5EF4-FFF2-40B4-BE49-F238E27FC236}">
                <a16:creationId xmlns:a16="http://schemas.microsoft.com/office/drawing/2014/main" id="{BB7C4D32-B1CF-4122-B1E6-C81251A763AA}"/>
              </a:ext>
            </a:extLst>
          </p:cNvPr>
          <p:cNvGrpSpPr>
            <a:grpSpLocks/>
          </p:cNvGrpSpPr>
          <p:nvPr/>
        </p:nvGrpSpPr>
        <p:grpSpPr bwMode="auto">
          <a:xfrm>
            <a:off x="107950" y="741363"/>
            <a:ext cx="4837113" cy="1368425"/>
            <a:chOff x="107504" y="741910"/>
            <a:chExt cx="4838200" cy="1368536"/>
          </a:xfrm>
        </p:grpSpPr>
        <p:grpSp>
          <p:nvGrpSpPr>
            <p:cNvPr id="8241" name="Group 60">
              <a:extLst>
                <a:ext uri="{FF2B5EF4-FFF2-40B4-BE49-F238E27FC236}">
                  <a16:creationId xmlns:a16="http://schemas.microsoft.com/office/drawing/2014/main" id="{EE607379-A136-4C3F-B79E-13FDD96AD3DD}"/>
                </a:ext>
              </a:extLst>
            </p:cNvPr>
            <p:cNvGrpSpPr>
              <a:grpSpLocks/>
            </p:cNvGrpSpPr>
            <p:nvPr/>
          </p:nvGrpSpPr>
          <p:grpSpPr bwMode="auto">
            <a:xfrm>
              <a:off x="300261" y="980729"/>
              <a:ext cx="4645443" cy="1129717"/>
              <a:chOff x="4111591" y="1697333"/>
              <a:chExt cx="15745847" cy="967622"/>
            </a:xfrm>
          </p:grpSpPr>
          <p:grpSp>
            <p:nvGrpSpPr>
              <p:cNvPr id="8243" name="Group 68">
                <a:extLst>
                  <a:ext uri="{FF2B5EF4-FFF2-40B4-BE49-F238E27FC236}">
                    <a16:creationId xmlns:a16="http://schemas.microsoft.com/office/drawing/2014/main" id="{D713FEBC-261D-4E50-B492-F462848218CF}"/>
                  </a:ext>
                </a:extLst>
              </p:cNvPr>
              <p:cNvGrpSpPr>
                <a:grpSpLocks/>
              </p:cNvGrpSpPr>
              <p:nvPr/>
            </p:nvGrpSpPr>
            <p:grpSpPr bwMode="auto">
              <a:xfrm>
                <a:off x="4111591" y="1697333"/>
                <a:ext cx="14738197" cy="797517"/>
                <a:chOff x="1259452" y="1620340"/>
                <a:chExt cx="14738197" cy="797517"/>
              </a:xfrm>
            </p:grpSpPr>
            <p:cxnSp>
              <p:nvCxnSpPr>
                <p:cNvPr id="64" name="Straight Arrow Connector 63">
                  <a:extLst>
                    <a:ext uri="{FF2B5EF4-FFF2-40B4-BE49-F238E27FC236}">
                      <a16:creationId xmlns:a16="http://schemas.microsoft.com/office/drawing/2014/main" id="{5E9B1B6C-406A-4E82-A576-612E936D31B4}"/>
                    </a:ext>
                  </a:extLst>
                </p:cNvPr>
                <p:cNvCxnSpPr/>
                <p:nvPr/>
              </p:nvCxnSpPr>
              <p:spPr>
                <a:xfrm>
                  <a:off x="1257330" y="2325514"/>
                  <a:ext cx="14741519"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48F59C-28C1-4490-803C-DD7BF4D004C0}"/>
                    </a:ext>
                  </a:extLst>
                </p:cNvPr>
                <p:cNvCxnSpPr/>
                <p:nvPr/>
              </p:nvCxnSpPr>
              <p:spPr>
                <a:xfrm flipV="1">
                  <a:off x="1397264" y="1619762"/>
                  <a:ext cx="0" cy="798221"/>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8244" name="TextBox 45">
                <a:extLst>
                  <a:ext uri="{FF2B5EF4-FFF2-40B4-BE49-F238E27FC236}">
                    <a16:creationId xmlns:a16="http://schemas.microsoft.com/office/drawing/2014/main" id="{31B7E74C-9776-4F61-BAF0-9E7E8CF521E0}"/>
                  </a:ext>
                </a:extLst>
              </p:cNvPr>
              <p:cNvSpPr txBox="1">
                <a:spLocks noChangeArrowheads="1"/>
              </p:cNvSpPr>
              <p:nvPr/>
            </p:nvSpPr>
            <p:spPr bwMode="auto">
              <a:xfrm>
                <a:off x="18557765" y="2467243"/>
                <a:ext cx="1299673" cy="1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freq</a:t>
                </a:r>
                <a:endParaRPr lang="en-US" altLang="en-US" sz="900">
                  <a:solidFill>
                    <a:srgbClr val="000000"/>
                  </a:solidFill>
                </a:endParaRPr>
              </a:p>
            </p:txBody>
          </p:sp>
        </p:grpSp>
        <p:sp>
          <p:nvSpPr>
            <p:cNvPr id="8242" name="TextBox 45">
              <a:extLst>
                <a:ext uri="{FF2B5EF4-FFF2-40B4-BE49-F238E27FC236}">
                  <a16:creationId xmlns:a16="http://schemas.microsoft.com/office/drawing/2014/main" id="{A64AE71A-A99A-4C1F-A06B-E581EAE30938}"/>
                </a:ext>
              </a:extLst>
            </p:cNvPr>
            <p:cNvSpPr txBox="1">
              <a:spLocks noChangeArrowheads="1"/>
            </p:cNvSpPr>
            <p:nvPr/>
          </p:nvSpPr>
          <p:spPr bwMode="auto">
            <a:xfrm>
              <a:off x="107504" y="741910"/>
              <a:ext cx="65915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Branch A</a:t>
              </a:r>
              <a:endParaRPr lang="en-US" altLang="en-US" sz="900">
                <a:solidFill>
                  <a:srgbClr val="000000"/>
                </a:solidFill>
              </a:endParaRPr>
            </a:p>
          </p:txBody>
        </p:sp>
      </p:grpSp>
      <p:grpSp>
        <p:nvGrpSpPr>
          <p:cNvPr id="8205" name="Group 68">
            <a:extLst>
              <a:ext uri="{FF2B5EF4-FFF2-40B4-BE49-F238E27FC236}">
                <a16:creationId xmlns:a16="http://schemas.microsoft.com/office/drawing/2014/main" id="{845691B5-6842-4E9A-923B-08EE4DE308EF}"/>
              </a:ext>
            </a:extLst>
          </p:cNvPr>
          <p:cNvGrpSpPr>
            <a:grpSpLocks/>
          </p:cNvGrpSpPr>
          <p:nvPr/>
        </p:nvGrpSpPr>
        <p:grpSpPr bwMode="auto">
          <a:xfrm>
            <a:off x="107950" y="2028825"/>
            <a:ext cx="4837113" cy="1368425"/>
            <a:chOff x="107504" y="741910"/>
            <a:chExt cx="4838200" cy="1368536"/>
          </a:xfrm>
        </p:grpSpPr>
        <p:grpSp>
          <p:nvGrpSpPr>
            <p:cNvPr id="8235" name="Group 69">
              <a:extLst>
                <a:ext uri="{FF2B5EF4-FFF2-40B4-BE49-F238E27FC236}">
                  <a16:creationId xmlns:a16="http://schemas.microsoft.com/office/drawing/2014/main" id="{6BDE9190-CA9E-4AFF-A8B7-7B4948A7F327}"/>
                </a:ext>
              </a:extLst>
            </p:cNvPr>
            <p:cNvGrpSpPr>
              <a:grpSpLocks/>
            </p:cNvGrpSpPr>
            <p:nvPr/>
          </p:nvGrpSpPr>
          <p:grpSpPr bwMode="auto">
            <a:xfrm>
              <a:off x="300261" y="980729"/>
              <a:ext cx="4645443" cy="1129717"/>
              <a:chOff x="4111591" y="1697333"/>
              <a:chExt cx="15745847" cy="967622"/>
            </a:xfrm>
          </p:grpSpPr>
          <p:grpSp>
            <p:nvGrpSpPr>
              <p:cNvPr id="8237" name="Group 68">
                <a:extLst>
                  <a:ext uri="{FF2B5EF4-FFF2-40B4-BE49-F238E27FC236}">
                    <a16:creationId xmlns:a16="http://schemas.microsoft.com/office/drawing/2014/main" id="{28DFAFF4-5465-4A61-96A4-716185EADAFF}"/>
                  </a:ext>
                </a:extLst>
              </p:cNvPr>
              <p:cNvGrpSpPr>
                <a:grpSpLocks/>
              </p:cNvGrpSpPr>
              <p:nvPr/>
            </p:nvGrpSpPr>
            <p:grpSpPr bwMode="auto">
              <a:xfrm>
                <a:off x="4111591" y="1697333"/>
                <a:ext cx="14738197" cy="797517"/>
                <a:chOff x="1259452" y="1620340"/>
                <a:chExt cx="14738197" cy="797517"/>
              </a:xfrm>
            </p:grpSpPr>
            <p:cxnSp>
              <p:nvCxnSpPr>
                <p:cNvPr id="83" name="Straight Arrow Connector 82">
                  <a:extLst>
                    <a:ext uri="{FF2B5EF4-FFF2-40B4-BE49-F238E27FC236}">
                      <a16:creationId xmlns:a16="http://schemas.microsoft.com/office/drawing/2014/main" id="{7ED48BC3-DA4A-472F-8691-7E76DCF1AF88}"/>
                    </a:ext>
                  </a:extLst>
                </p:cNvPr>
                <p:cNvCxnSpPr/>
                <p:nvPr/>
              </p:nvCxnSpPr>
              <p:spPr>
                <a:xfrm>
                  <a:off x="1257330" y="2325515"/>
                  <a:ext cx="14741519"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59ADC68-F30E-4B69-9E72-1FFF91C5AD1B}"/>
                    </a:ext>
                  </a:extLst>
                </p:cNvPr>
                <p:cNvCxnSpPr/>
                <p:nvPr/>
              </p:nvCxnSpPr>
              <p:spPr>
                <a:xfrm flipV="1">
                  <a:off x="1397264" y="1619762"/>
                  <a:ext cx="0" cy="798222"/>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8238" name="TextBox 45">
                <a:extLst>
                  <a:ext uri="{FF2B5EF4-FFF2-40B4-BE49-F238E27FC236}">
                    <a16:creationId xmlns:a16="http://schemas.microsoft.com/office/drawing/2014/main" id="{AB825CE6-AA3A-4D61-886D-9C595F1DF555}"/>
                  </a:ext>
                </a:extLst>
              </p:cNvPr>
              <p:cNvSpPr txBox="1">
                <a:spLocks noChangeArrowheads="1"/>
              </p:cNvSpPr>
              <p:nvPr/>
            </p:nvSpPr>
            <p:spPr bwMode="auto">
              <a:xfrm>
                <a:off x="18557765" y="2467243"/>
                <a:ext cx="1299673" cy="19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freq</a:t>
                </a:r>
                <a:endParaRPr lang="en-US" altLang="en-US" sz="900">
                  <a:solidFill>
                    <a:srgbClr val="000000"/>
                  </a:solidFill>
                </a:endParaRPr>
              </a:p>
            </p:txBody>
          </p:sp>
        </p:grpSp>
        <p:sp>
          <p:nvSpPr>
            <p:cNvPr id="8236" name="TextBox 45">
              <a:extLst>
                <a:ext uri="{FF2B5EF4-FFF2-40B4-BE49-F238E27FC236}">
                  <a16:creationId xmlns:a16="http://schemas.microsoft.com/office/drawing/2014/main" id="{FA074CAD-C868-48C8-B3ED-F9788C19337E}"/>
                </a:ext>
              </a:extLst>
            </p:cNvPr>
            <p:cNvSpPr txBox="1">
              <a:spLocks noChangeArrowheads="1"/>
            </p:cNvSpPr>
            <p:nvPr/>
          </p:nvSpPr>
          <p:spPr bwMode="auto">
            <a:xfrm>
              <a:off x="107504" y="741910"/>
              <a:ext cx="65915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Branch B</a:t>
              </a:r>
              <a:endParaRPr lang="en-US" altLang="en-US" sz="900">
                <a:solidFill>
                  <a:srgbClr val="000000"/>
                </a:solidFill>
              </a:endParaRPr>
            </a:p>
          </p:txBody>
        </p:sp>
      </p:grpSp>
      <p:pic>
        <p:nvPicPr>
          <p:cNvPr id="8206" name="Picture 9">
            <a:extLst>
              <a:ext uri="{FF2B5EF4-FFF2-40B4-BE49-F238E27FC236}">
                <a16:creationId xmlns:a16="http://schemas.microsoft.com/office/drawing/2014/main" id="{1B30FCFB-1EFA-43C3-87D8-53DDF969C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1347788"/>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0" name="Picture 10">
            <a:extLst>
              <a:ext uri="{FF2B5EF4-FFF2-40B4-BE49-F238E27FC236}">
                <a16:creationId xmlns:a16="http://schemas.microsoft.com/office/drawing/2014/main" id="{DD88E0CD-5445-4ABC-A092-1B46580F05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013" y="1217613"/>
            <a:ext cx="184150"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1" name="Picture 11">
            <a:extLst>
              <a:ext uri="{FF2B5EF4-FFF2-40B4-BE49-F238E27FC236}">
                <a16:creationId xmlns:a16="http://schemas.microsoft.com/office/drawing/2014/main" id="{04E56ED5-ACD9-4082-A3C4-9EC98F7D44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375" y="2633663"/>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a:extLst>
              <a:ext uri="{FF2B5EF4-FFF2-40B4-BE49-F238E27FC236}">
                <a16:creationId xmlns:a16="http://schemas.microsoft.com/office/drawing/2014/main" id="{D46BA60B-A008-4F04-B387-A285A4179CCF}"/>
              </a:ext>
            </a:extLst>
          </p:cNvPr>
          <p:cNvGrpSpPr>
            <a:grpSpLocks/>
          </p:cNvGrpSpPr>
          <p:nvPr/>
        </p:nvGrpSpPr>
        <p:grpSpPr bwMode="auto">
          <a:xfrm>
            <a:off x="954088" y="2379663"/>
            <a:ext cx="1427162" cy="295275"/>
            <a:chOff x="954459" y="2379252"/>
            <a:chExt cx="1426697" cy="295302"/>
          </a:xfrm>
        </p:grpSpPr>
        <p:pic>
          <p:nvPicPr>
            <p:cNvPr id="8233" name="Picture 12">
              <a:extLst>
                <a:ext uri="{FF2B5EF4-FFF2-40B4-BE49-F238E27FC236}">
                  <a16:creationId xmlns:a16="http://schemas.microsoft.com/office/drawing/2014/main" id="{FDCFE583-025A-4A47-B236-5373A110A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4459" y="2528973"/>
              <a:ext cx="1426697" cy="14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234" name="Object 14">
              <a:extLst>
                <a:ext uri="{FF2B5EF4-FFF2-40B4-BE49-F238E27FC236}">
                  <a16:creationId xmlns:a16="http://schemas.microsoft.com/office/drawing/2014/main" id="{035F00C3-5559-43B7-84FE-80BFA46F0838}"/>
                </a:ext>
              </a:extLst>
            </p:cNvPr>
            <p:cNvGraphicFramePr>
              <a:graphicFrameLocks noChangeAspect="1"/>
            </p:cNvGraphicFramePr>
            <p:nvPr>
              <p:extLst>
                <p:ext uri="{D42A27DB-BD31-4B8C-83A1-F6EECF244321}">
                  <p14:modId xmlns:p14="http://schemas.microsoft.com/office/powerpoint/2010/main" val="3291028309"/>
                </p:ext>
              </p:extLst>
            </p:nvPr>
          </p:nvGraphicFramePr>
          <p:xfrm>
            <a:off x="1481275" y="2379252"/>
            <a:ext cx="373063" cy="165100"/>
          </p:xfrm>
          <a:graphic>
            <a:graphicData uri="http://schemas.openxmlformats.org/presentationml/2006/ole">
              <mc:AlternateContent xmlns:mc="http://schemas.openxmlformats.org/markup-compatibility/2006">
                <mc:Choice xmlns:v="urn:schemas-microsoft-com:vml" Requires="v">
                  <p:oleObj spid="_x0000_s478217" name="Visio" r:id="rId11" imgW="373000" imgH="165803" progId="Visio.Drawing.11">
                    <p:link updateAutomatic="1"/>
                  </p:oleObj>
                </mc:Choice>
                <mc:Fallback>
                  <p:oleObj name="Visio" r:id="rId11" imgW="373000" imgH="165803" progId="Visio.Drawing.11">
                    <p:link updateAutomatic="1"/>
                    <p:pic>
                      <p:nvPicPr>
                        <p:cNvPr id="8234" name="Object 14">
                          <a:extLst>
                            <a:ext uri="{FF2B5EF4-FFF2-40B4-BE49-F238E27FC236}">
                              <a16:creationId xmlns:a16="http://schemas.microsoft.com/office/drawing/2014/main" id="{035F00C3-5559-43B7-84FE-80BFA46F08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1275" y="2379252"/>
                          <a:ext cx="37306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0" name="Straight Arrow Connector 19">
            <a:extLst>
              <a:ext uri="{FF2B5EF4-FFF2-40B4-BE49-F238E27FC236}">
                <a16:creationId xmlns:a16="http://schemas.microsoft.com/office/drawing/2014/main" id="{3C264405-947A-449F-A424-EFD16DE8CDB0}"/>
              </a:ext>
            </a:extLst>
          </p:cNvPr>
          <p:cNvCxnSpPr/>
          <p:nvPr/>
        </p:nvCxnSpPr>
        <p:spPr>
          <a:xfrm>
            <a:off x="1835150" y="2674938"/>
            <a:ext cx="1873250" cy="1833562"/>
          </a:xfrm>
          <a:prstGeom prst="straightConnector1">
            <a:avLst/>
          </a:prstGeom>
          <a:ln>
            <a:solidFill>
              <a:srgbClr val="FF006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68D96E-2140-42A4-93FF-DC29E6A7FE8C}"/>
              </a:ext>
            </a:extLst>
          </p:cNvPr>
          <p:cNvCxnSpPr/>
          <p:nvPr/>
        </p:nvCxnSpPr>
        <p:spPr>
          <a:xfrm>
            <a:off x="954088" y="1052513"/>
            <a:ext cx="0" cy="2447925"/>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A3813DA-E372-4C67-8073-8B7053D424F6}"/>
              </a:ext>
            </a:extLst>
          </p:cNvPr>
          <p:cNvCxnSpPr/>
          <p:nvPr/>
        </p:nvCxnSpPr>
        <p:spPr>
          <a:xfrm>
            <a:off x="3978275" y="1143000"/>
            <a:ext cx="0" cy="2449513"/>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F9E29206-C1D0-47A7-BBB8-BAB3C0DA93E9}"/>
              </a:ext>
            </a:extLst>
          </p:cNvPr>
          <p:cNvSpPr/>
          <p:nvPr/>
        </p:nvSpPr>
        <p:spPr>
          <a:xfrm>
            <a:off x="3348038" y="2962275"/>
            <a:ext cx="1185862" cy="2085975"/>
          </a:xfrm>
          <a:custGeom>
            <a:avLst/>
            <a:gdLst>
              <a:gd name="connsiteX0" fmla="*/ 0 w 1295400"/>
              <a:gd name="connsiteY0" fmla="*/ 0 h 2086113"/>
              <a:gd name="connsiteX1" fmla="*/ 123825 w 1295400"/>
              <a:gd name="connsiteY1" fmla="*/ 95250 h 2086113"/>
              <a:gd name="connsiteX2" fmla="*/ 285750 w 1295400"/>
              <a:gd name="connsiteY2" fmla="*/ 209550 h 2086113"/>
              <a:gd name="connsiteX3" fmla="*/ 381000 w 1295400"/>
              <a:gd name="connsiteY3" fmla="*/ 285750 h 2086113"/>
              <a:gd name="connsiteX4" fmla="*/ 466725 w 1295400"/>
              <a:gd name="connsiteY4" fmla="*/ 342900 h 2086113"/>
              <a:gd name="connsiteX5" fmla="*/ 495300 w 1295400"/>
              <a:gd name="connsiteY5" fmla="*/ 371475 h 2086113"/>
              <a:gd name="connsiteX6" fmla="*/ 523875 w 1295400"/>
              <a:gd name="connsiteY6" fmla="*/ 390525 h 2086113"/>
              <a:gd name="connsiteX7" fmla="*/ 571500 w 1295400"/>
              <a:gd name="connsiteY7" fmla="*/ 428625 h 2086113"/>
              <a:gd name="connsiteX8" fmla="*/ 638175 w 1295400"/>
              <a:gd name="connsiteY8" fmla="*/ 485775 h 2086113"/>
              <a:gd name="connsiteX9" fmla="*/ 676275 w 1295400"/>
              <a:gd name="connsiteY9" fmla="*/ 504825 h 2086113"/>
              <a:gd name="connsiteX10" fmla="*/ 704850 w 1295400"/>
              <a:gd name="connsiteY10" fmla="*/ 533400 h 2086113"/>
              <a:gd name="connsiteX11" fmla="*/ 781050 w 1295400"/>
              <a:gd name="connsiteY11" fmla="*/ 581025 h 2086113"/>
              <a:gd name="connsiteX12" fmla="*/ 809625 w 1295400"/>
              <a:gd name="connsiteY12" fmla="*/ 600075 h 2086113"/>
              <a:gd name="connsiteX13" fmla="*/ 866775 w 1295400"/>
              <a:gd name="connsiteY13" fmla="*/ 619125 h 2086113"/>
              <a:gd name="connsiteX14" fmla="*/ 885825 w 1295400"/>
              <a:gd name="connsiteY14" fmla="*/ 647700 h 2086113"/>
              <a:gd name="connsiteX15" fmla="*/ 914400 w 1295400"/>
              <a:gd name="connsiteY15" fmla="*/ 657225 h 2086113"/>
              <a:gd name="connsiteX16" fmla="*/ 981075 w 1295400"/>
              <a:gd name="connsiteY16" fmla="*/ 704850 h 2086113"/>
              <a:gd name="connsiteX17" fmla="*/ 1009650 w 1295400"/>
              <a:gd name="connsiteY17" fmla="*/ 762000 h 2086113"/>
              <a:gd name="connsiteX18" fmla="*/ 1038225 w 1295400"/>
              <a:gd name="connsiteY18" fmla="*/ 781050 h 2086113"/>
              <a:gd name="connsiteX19" fmla="*/ 1047750 w 1295400"/>
              <a:gd name="connsiteY19" fmla="*/ 809625 h 2086113"/>
              <a:gd name="connsiteX20" fmla="*/ 1104900 w 1295400"/>
              <a:gd name="connsiteY20" fmla="*/ 876300 h 2086113"/>
              <a:gd name="connsiteX21" fmla="*/ 1143000 w 1295400"/>
              <a:gd name="connsiteY21" fmla="*/ 933450 h 2086113"/>
              <a:gd name="connsiteX22" fmla="*/ 1190625 w 1295400"/>
              <a:gd name="connsiteY22" fmla="*/ 990600 h 2086113"/>
              <a:gd name="connsiteX23" fmla="*/ 1200150 w 1295400"/>
              <a:gd name="connsiteY23" fmla="*/ 1019175 h 2086113"/>
              <a:gd name="connsiteX24" fmla="*/ 1238250 w 1295400"/>
              <a:gd name="connsiteY24" fmla="*/ 1076325 h 2086113"/>
              <a:gd name="connsiteX25" fmla="*/ 1257300 w 1295400"/>
              <a:gd name="connsiteY25" fmla="*/ 1104900 h 2086113"/>
              <a:gd name="connsiteX26" fmla="*/ 1276350 w 1295400"/>
              <a:gd name="connsiteY26" fmla="*/ 1190625 h 2086113"/>
              <a:gd name="connsiteX27" fmla="*/ 1295400 w 1295400"/>
              <a:gd name="connsiteY27" fmla="*/ 1285875 h 2086113"/>
              <a:gd name="connsiteX28" fmla="*/ 1285875 w 1295400"/>
              <a:gd name="connsiteY28" fmla="*/ 1504950 h 2086113"/>
              <a:gd name="connsiteX29" fmla="*/ 1257300 w 1295400"/>
              <a:gd name="connsiteY29" fmla="*/ 1562100 h 2086113"/>
              <a:gd name="connsiteX30" fmla="*/ 1247775 w 1295400"/>
              <a:gd name="connsiteY30" fmla="*/ 1590675 h 2086113"/>
              <a:gd name="connsiteX31" fmla="*/ 1238250 w 1295400"/>
              <a:gd name="connsiteY31" fmla="*/ 1628775 h 2086113"/>
              <a:gd name="connsiteX32" fmla="*/ 1209675 w 1295400"/>
              <a:gd name="connsiteY32" fmla="*/ 1657350 h 2086113"/>
              <a:gd name="connsiteX33" fmla="*/ 1190625 w 1295400"/>
              <a:gd name="connsiteY33" fmla="*/ 1685925 h 2086113"/>
              <a:gd name="connsiteX34" fmla="*/ 1181100 w 1295400"/>
              <a:gd name="connsiteY34" fmla="*/ 1714500 h 2086113"/>
              <a:gd name="connsiteX35" fmla="*/ 1152525 w 1295400"/>
              <a:gd name="connsiteY35" fmla="*/ 1733550 h 2086113"/>
              <a:gd name="connsiteX36" fmla="*/ 1123950 w 1295400"/>
              <a:gd name="connsiteY36" fmla="*/ 1762125 h 2086113"/>
              <a:gd name="connsiteX37" fmla="*/ 1085850 w 1295400"/>
              <a:gd name="connsiteY37" fmla="*/ 1809750 h 2086113"/>
              <a:gd name="connsiteX38" fmla="*/ 1028700 w 1295400"/>
              <a:gd name="connsiteY38" fmla="*/ 1866900 h 2086113"/>
              <a:gd name="connsiteX39" fmla="*/ 1000125 w 1295400"/>
              <a:gd name="connsiteY39" fmla="*/ 1885950 h 2086113"/>
              <a:gd name="connsiteX40" fmla="*/ 971550 w 1295400"/>
              <a:gd name="connsiteY40" fmla="*/ 1914525 h 2086113"/>
              <a:gd name="connsiteX41" fmla="*/ 914400 w 1295400"/>
              <a:gd name="connsiteY41" fmla="*/ 1952625 h 2086113"/>
              <a:gd name="connsiteX42" fmla="*/ 885825 w 1295400"/>
              <a:gd name="connsiteY42" fmla="*/ 1981200 h 2086113"/>
              <a:gd name="connsiteX43" fmla="*/ 781050 w 1295400"/>
              <a:gd name="connsiteY43" fmla="*/ 2009775 h 2086113"/>
              <a:gd name="connsiteX44" fmla="*/ 752475 w 1295400"/>
              <a:gd name="connsiteY44" fmla="*/ 2028825 h 2086113"/>
              <a:gd name="connsiteX45" fmla="*/ 714375 w 1295400"/>
              <a:gd name="connsiteY45" fmla="*/ 2038350 h 2086113"/>
              <a:gd name="connsiteX46" fmla="*/ 657225 w 1295400"/>
              <a:gd name="connsiteY46" fmla="*/ 2057400 h 2086113"/>
              <a:gd name="connsiteX47" fmla="*/ 609600 w 1295400"/>
              <a:gd name="connsiteY47" fmla="*/ 2066925 h 2086113"/>
              <a:gd name="connsiteX48" fmla="*/ 523875 w 1295400"/>
              <a:gd name="connsiteY48" fmla="*/ 2085975 h 208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95400" h="2086113">
                <a:moveTo>
                  <a:pt x="0" y="0"/>
                </a:moveTo>
                <a:cubicBezTo>
                  <a:pt x="236465" y="147790"/>
                  <a:pt x="-50834" y="-39713"/>
                  <a:pt x="123825" y="95250"/>
                </a:cubicBezTo>
                <a:cubicBezTo>
                  <a:pt x="176103" y="135647"/>
                  <a:pt x="239033" y="162833"/>
                  <a:pt x="285750" y="209550"/>
                </a:cubicBezTo>
                <a:cubicBezTo>
                  <a:pt x="358891" y="282691"/>
                  <a:pt x="284875" y="213656"/>
                  <a:pt x="381000" y="285750"/>
                </a:cubicBezTo>
                <a:cubicBezTo>
                  <a:pt x="458836" y="344127"/>
                  <a:pt x="409373" y="323783"/>
                  <a:pt x="466725" y="342900"/>
                </a:cubicBezTo>
                <a:cubicBezTo>
                  <a:pt x="476250" y="352425"/>
                  <a:pt x="484952" y="362851"/>
                  <a:pt x="495300" y="371475"/>
                </a:cubicBezTo>
                <a:cubicBezTo>
                  <a:pt x="504094" y="378804"/>
                  <a:pt x="514717" y="383656"/>
                  <a:pt x="523875" y="390525"/>
                </a:cubicBezTo>
                <a:cubicBezTo>
                  <a:pt x="540139" y="402723"/>
                  <a:pt x="556200" y="415238"/>
                  <a:pt x="571500" y="428625"/>
                </a:cubicBezTo>
                <a:cubicBezTo>
                  <a:pt x="610464" y="462719"/>
                  <a:pt x="590284" y="455843"/>
                  <a:pt x="638175" y="485775"/>
                </a:cubicBezTo>
                <a:cubicBezTo>
                  <a:pt x="650216" y="493300"/>
                  <a:pt x="664721" y="496572"/>
                  <a:pt x="676275" y="504825"/>
                </a:cubicBezTo>
                <a:cubicBezTo>
                  <a:pt x="687236" y="512655"/>
                  <a:pt x="693956" y="525477"/>
                  <a:pt x="704850" y="533400"/>
                </a:cubicBezTo>
                <a:cubicBezTo>
                  <a:pt x="729074" y="551017"/>
                  <a:pt x="756128" y="564410"/>
                  <a:pt x="781050" y="581025"/>
                </a:cubicBezTo>
                <a:cubicBezTo>
                  <a:pt x="790575" y="587375"/>
                  <a:pt x="799164" y="595426"/>
                  <a:pt x="809625" y="600075"/>
                </a:cubicBezTo>
                <a:cubicBezTo>
                  <a:pt x="827975" y="608230"/>
                  <a:pt x="866775" y="619125"/>
                  <a:pt x="866775" y="619125"/>
                </a:cubicBezTo>
                <a:cubicBezTo>
                  <a:pt x="873125" y="628650"/>
                  <a:pt x="876886" y="640549"/>
                  <a:pt x="885825" y="647700"/>
                </a:cubicBezTo>
                <a:cubicBezTo>
                  <a:pt x="893665" y="653972"/>
                  <a:pt x="905420" y="652735"/>
                  <a:pt x="914400" y="657225"/>
                </a:cubicBezTo>
                <a:cubicBezTo>
                  <a:pt x="928328" y="664189"/>
                  <a:pt x="972446" y="698378"/>
                  <a:pt x="981075" y="704850"/>
                </a:cubicBezTo>
                <a:cubicBezTo>
                  <a:pt x="988822" y="728091"/>
                  <a:pt x="991186" y="743536"/>
                  <a:pt x="1009650" y="762000"/>
                </a:cubicBezTo>
                <a:cubicBezTo>
                  <a:pt x="1017745" y="770095"/>
                  <a:pt x="1028700" y="774700"/>
                  <a:pt x="1038225" y="781050"/>
                </a:cubicBezTo>
                <a:cubicBezTo>
                  <a:pt x="1041400" y="790575"/>
                  <a:pt x="1042769" y="800908"/>
                  <a:pt x="1047750" y="809625"/>
                </a:cubicBezTo>
                <a:cubicBezTo>
                  <a:pt x="1080374" y="866718"/>
                  <a:pt x="1068522" y="829528"/>
                  <a:pt x="1104900" y="876300"/>
                </a:cubicBezTo>
                <a:cubicBezTo>
                  <a:pt x="1118956" y="894372"/>
                  <a:pt x="1126811" y="917261"/>
                  <a:pt x="1143000" y="933450"/>
                </a:cubicBezTo>
                <a:cubicBezTo>
                  <a:pt x="1164066" y="954516"/>
                  <a:pt x="1177364" y="964078"/>
                  <a:pt x="1190625" y="990600"/>
                </a:cubicBezTo>
                <a:cubicBezTo>
                  <a:pt x="1195115" y="999580"/>
                  <a:pt x="1195274" y="1010398"/>
                  <a:pt x="1200150" y="1019175"/>
                </a:cubicBezTo>
                <a:cubicBezTo>
                  <a:pt x="1211269" y="1039189"/>
                  <a:pt x="1225550" y="1057275"/>
                  <a:pt x="1238250" y="1076325"/>
                </a:cubicBezTo>
                <a:cubicBezTo>
                  <a:pt x="1244600" y="1085850"/>
                  <a:pt x="1253680" y="1094040"/>
                  <a:pt x="1257300" y="1104900"/>
                </a:cubicBezTo>
                <a:cubicBezTo>
                  <a:pt x="1274592" y="1156777"/>
                  <a:pt x="1261981" y="1113992"/>
                  <a:pt x="1276350" y="1190625"/>
                </a:cubicBezTo>
                <a:cubicBezTo>
                  <a:pt x="1282317" y="1222449"/>
                  <a:pt x="1295400" y="1285875"/>
                  <a:pt x="1295400" y="1285875"/>
                </a:cubicBezTo>
                <a:cubicBezTo>
                  <a:pt x="1292225" y="1358900"/>
                  <a:pt x="1291481" y="1432071"/>
                  <a:pt x="1285875" y="1504950"/>
                </a:cubicBezTo>
                <a:cubicBezTo>
                  <a:pt x="1283699" y="1533244"/>
                  <a:pt x="1269413" y="1537874"/>
                  <a:pt x="1257300" y="1562100"/>
                </a:cubicBezTo>
                <a:cubicBezTo>
                  <a:pt x="1252810" y="1571080"/>
                  <a:pt x="1250533" y="1581021"/>
                  <a:pt x="1247775" y="1590675"/>
                </a:cubicBezTo>
                <a:cubicBezTo>
                  <a:pt x="1244179" y="1603262"/>
                  <a:pt x="1244745" y="1617409"/>
                  <a:pt x="1238250" y="1628775"/>
                </a:cubicBezTo>
                <a:cubicBezTo>
                  <a:pt x="1231567" y="1640471"/>
                  <a:pt x="1218299" y="1647002"/>
                  <a:pt x="1209675" y="1657350"/>
                </a:cubicBezTo>
                <a:cubicBezTo>
                  <a:pt x="1202346" y="1666144"/>
                  <a:pt x="1195745" y="1675686"/>
                  <a:pt x="1190625" y="1685925"/>
                </a:cubicBezTo>
                <a:cubicBezTo>
                  <a:pt x="1186135" y="1694905"/>
                  <a:pt x="1187372" y="1706660"/>
                  <a:pt x="1181100" y="1714500"/>
                </a:cubicBezTo>
                <a:cubicBezTo>
                  <a:pt x="1173949" y="1723439"/>
                  <a:pt x="1161319" y="1726221"/>
                  <a:pt x="1152525" y="1733550"/>
                </a:cubicBezTo>
                <a:cubicBezTo>
                  <a:pt x="1142177" y="1742174"/>
                  <a:pt x="1133475" y="1752600"/>
                  <a:pt x="1123950" y="1762125"/>
                </a:cubicBezTo>
                <a:cubicBezTo>
                  <a:pt x="1107396" y="1811788"/>
                  <a:pt x="1126666" y="1773469"/>
                  <a:pt x="1085850" y="1809750"/>
                </a:cubicBezTo>
                <a:cubicBezTo>
                  <a:pt x="1065714" y="1827648"/>
                  <a:pt x="1051116" y="1851956"/>
                  <a:pt x="1028700" y="1866900"/>
                </a:cubicBezTo>
                <a:cubicBezTo>
                  <a:pt x="1019175" y="1873250"/>
                  <a:pt x="1008919" y="1878621"/>
                  <a:pt x="1000125" y="1885950"/>
                </a:cubicBezTo>
                <a:cubicBezTo>
                  <a:pt x="989777" y="1894574"/>
                  <a:pt x="982183" y="1906255"/>
                  <a:pt x="971550" y="1914525"/>
                </a:cubicBezTo>
                <a:cubicBezTo>
                  <a:pt x="953478" y="1928581"/>
                  <a:pt x="930589" y="1936436"/>
                  <a:pt x="914400" y="1952625"/>
                </a:cubicBezTo>
                <a:cubicBezTo>
                  <a:pt x="904875" y="1962150"/>
                  <a:pt x="897873" y="1975176"/>
                  <a:pt x="885825" y="1981200"/>
                </a:cubicBezTo>
                <a:cubicBezTo>
                  <a:pt x="814258" y="2016983"/>
                  <a:pt x="858832" y="1957921"/>
                  <a:pt x="781050" y="2009775"/>
                </a:cubicBezTo>
                <a:cubicBezTo>
                  <a:pt x="771525" y="2016125"/>
                  <a:pt x="762997" y="2024316"/>
                  <a:pt x="752475" y="2028825"/>
                </a:cubicBezTo>
                <a:cubicBezTo>
                  <a:pt x="740443" y="2033982"/>
                  <a:pt x="726914" y="2034588"/>
                  <a:pt x="714375" y="2038350"/>
                </a:cubicBezTo>
                <a:cubicBezTo>
                  <a:pt x="695141" y="2044120"/>
                  <a:pt x="676916" y="2053462"/>
                  <a:pt x="657225" y="2057400"/>
                </a:cubicBezTo>
                <a:cubicBezTo>
                  <a:pt x="641350" y="2060575"/>
                  <a:pt x="625219" y="2062665"/>
                  <a:pt x="609600" y="2066925"/>
                </a:cubicBezTo>
                <a:cubicBezTo>
                  <a:pt x="528706" y="2088987"/>
                  <a:pt x="579507" y="2085975"/>
                  <a:pt x="523875" y="2085975"/>
                </a:cubicBezTo>
              </a:path>
            </a:pathLst>
          </a:custGeom>
          <a:noFill/>
          <a:ln w="12700">
            <a:solidFill>
              <a:srgbClr val="FF0000"/>
            </a:solidFill>
            <a:prstDash val="dashDot"/>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4" name="Object 23">
            <a:extLst>
              <a:ext uri="{FF2B5EF4-FFF2-40B4-BE49-F238E27FC236}">
                <a16:creationId xmlns:a16="http://schemas.microsoft.com/office/drawing/2014/main" id="{A1D1493B-A135-426E-9CB7-32A44E053B36}"/>
              </a:ext>
            </a:extLst>
          </p:cNvPr>
          <p:cNvGraphicFramePr>
            <a:graphicFrameLocks noChangeAspect="1"/>
          </p:cNvGraphicFramePr>
          <p:nvPr>
            <p:extLst>
              <p:ext uri="{D42A27DB-BD31-4B8C-83A1-F6EECF244321}">
                <p14:modId xmlns:p14="http://schemas.microsoft.com/office/powerpoint/2010/main" val="1986811796"/>
              </p:ext>
            </p:extLst>
          </p:nvPr>
        </p:nvGraphicFramePr>
        <p:xfrm>
          <a:off x="2019300" y="746125"/>
          <a:ext cx="909638" cy="488950"/>
        </p:xfrm>
        <a:graphic>
          <a:graphicData uri="http://schemas.openxmlformats.org/presentationml/2006/ole">
            <mc:AlternateContent xmlns:mc="http://schemas.openxmlformats.org/markup-compatibility/2006">
              <mc:Choice xmlns:v="urn:schemas-microsoft-com:vml" Requires="v">
                <p:oleObj spid="_x0000_s478218" name="Visio" r:id="rId13" imgW="909592" imgH="409643" progId="Visio.Drawing.11">
                  <p:link updateAutomatic="1"/>
                </p:oleObj>
              </mc:Choice>
              <mc:Fallback>
                <p:oleObj name="Visio" r:id="rId13" imgW="909592" imgH="409643" progId="Visio.Drawing.11">
                  <p:link updateAutomatic="1"/>
                  <p:pic>
                    <p:nvPicPr>
                      <p:cNvPr id="24" name="Object 23">
                        <a:extLst>
                          <a:ext uri="{FF2B5EF4-FFF2-40B4-BE49-F238E27FC236}">
                            <a16:creationId xmlns:a16="http://schemas.microsoft.com/office/drawing/2014/main" id="{A1D1493B-A135-426E-9CB7-32A44E053B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9300" y="746125"/>
                        <a:ext cx="9096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5857" name="Picture 17">
            <a:extLst>
              <a:ext uri="{FF2B5EF4-FFF2-40B4-BE49-F238E27FC236}">
                <a16:creationId xmlns:a16="http://schemas.microsoft.com/office/drawing/2014/main" id="{6EE05C9B-DFDE-4090-A7C5-0DE74A7115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02125" y="1285875"/>
            <a:ext cx="228600" cy="173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5" name="Object 24">
            <a:extLst>
              <a:ext uri="{FF2B5EF4-FFF2-40B4-BE49-F238E27FC236}">
                <a16:creationId xmlns:a16="http://schemas.microsoft.com/office/drawing/2014/main" id="{E77CAE95-8558-4006-9EC9-08082F4742F0}"/>
              </a:ext>
            </a:extLst>
          </p:cNvPr>
          <p:cNvGraphicFramePr>
            <a:graphicFrameLocks noChangeAspect="1"/>
          </p:cNvGraphicFramePr>
          <p:nvPr>
            <p:extLst>
              <p:ext uri="{D42A27DB-BD31-4B8C-83A1-F6EECF244321}">
                <p14:modId xmlns:p14="http://schemas.microsoft.com/office/powerpoint/2010/main" val="2576971738"/>
              </p:ext>
            </p:extLst>
          </p:nvPr>
        </p:nvGraphicFramePr>
        <p:xfrm>
          <a:off x="4229100" y="857250"/>
          <a:ext cx="525463" cy="165100"/>
        </p:xfrm>
        <a:graphic>
          <a:graphicData uri="http://schemas.openxmlformats.org/presentationml/2006/ole">
            <mc:AlternateContent xmlns:mc="http://schemas.openxmlformats.org/markup-compatibility/2006">
              <mc:Choice xmlns:v="urn:schemas-microsoft-com:vml" Requires="v">
                <p:oleObj spid="_x0000_s478219" name="Visio" r:id="rId16" imgW="525355" imgH="165803" progId="Visio.Drawing.11">
                  <p:link updateAutomatic="1"/>
                </p:oleObj>
              </mc:Choice>
              <mc:Fallback>
                <p:oleObj name="Visio" r:id="rId16" imgW="525355" imgH="165803" progId="Visio.Drawing.11">
                  <p:link updateAutomatic="1"/>
                  <p:pic>
                    <p:nvPicPr>
                      <p:cNvPr id="25" name="Object 24">
                        <a:extLst>
                          <a:ext uri="{FF2B5EF4-FFF2-40B4-BE49-F238E27FC236}">
                            <a16:creationId xmlns:a16="http://schemas.microsoft.com/office/drawing/2014/main" id="{E77CAE95-8558-4006-9EC9-08082F4742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9100" y="857250"/>
                        <a:ext cx="525463"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 name="Group 26">
            <a:extLst>
              <a:ext uri="{FF2B5EF4-FFF2-40B4-BE49-F238E27FC236}">
                <a16:creationId xmlns:a16="http://schemas.microsoft.com/office/drawing/2014/main" id="{90AF837D-EE66-4870-93F0-55A647C8D1D7}"/>
              </a:ext>
            </a:extLst>
          </p:cNvPr>
          <p:cNvGrpSpPr>
            <a:grpSpLocks/>
          </p:cNvGrpSpPr>
          <p:nvPr/>
        </p:nvGrpSpPr>
        <p:grpSpPr bwMode="auto">
          <a:xfrm>
            <a:off x="2454275" y="1976438"/>
            <a:ext cx="1962150" cy="373062"/>
            <a:chOff x="2454499" y="1976499"/>
            <a:chExt cx="1962150" cy="373697"/>
          </a:xfrm>
        </p:grpSpPr>
        <p:pic>
          <p:nvPicPr>
            <p:cNvPr id="8231" name="Picture 18">
              <a:extLst>
                <a:ext uri="{FF2B5EF4-FFF2-40B4-BE49-F238E27FC236}">
                  <a16:creationId xmlns:a16="http://schemas.microsoft.com/office/drawing/2014/main" id="{59B39059-E623-4A59-830E-0F765EC6E51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4499" y="2254946"/>
              <a:ext cx="1962150"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232" name="Object 25">
              <a:extLst>
                <a:ext uri="{FF2B5EF4-FFF2-40B4-BE49-F238E27FC236}">
                  <a16:creationId xmlns:a16="http://schemas.microsoft.com/office/drawing/2014/main" id="{F6985901-4473-4D74-88BA-1EFA28C1DA40}"/>
                </a:ext>
              </a:extLst>
            </p:cNvPr>
            <p:cNvGraphicFramePr>
              <a:graphicFrameLocks noChangeAspect="1"/>
            </p:cNvGraphicFramePr>
            <p:nvPr>
              <p:extLst>
                <p:ext uri="{D42A27DB-BD31-4B8C-83A1-F6EECF244321}">
                  <p14:modId xmlns:p14="http://schemas.microsoft.com/office/powerpoint/2010/main" val="3103961134"/>
                </p:ext>
              </p:extLst>
            </p:nvPr>
          </p:nvGraphicFramePr>
          <p:xfrm>
            <a:off x="3099321" y="1976499"/>
            <a:ext cx="536575" cy="290538"/>
          </p:xfrm>
          <a:graphic>
            <a:graphicData uri="http://schemas.openxmlformats.org/presentationml/2006/ole">
              <mc:AlternateContent xmlns:mc="http://schemas.openxmlformats.org/markup-compatibility/2006">
                <mc:Choice xmlns:v="urn:schemas-microsoft-com:vml" Requires="v">
                  <p:oleObj spid="_x0000_s478220" name="Visio" r:id="rId19" imgW="536808" imgH="287723" progId="Visio.Drawing.11">
                    <p:link updateAutomatic="1"/>
                  </p:oleObj>
                </mc:Choice>
                <mc:Fallback>
                  <p:oleObj name="Visio" r:id="rId19" imgW="536808" imgH="287723" progId="Visio.Drawing.11">
                    <p:link updateAutomatic="1"/>
                    <p:pic>
                      <p:nvPicPr>
                        <p:cNvPr id="8232" name="Object 25">
                          <a:extLst>
                            <a:ext uri="{FF2B5EF4-FFF2-40B4-BE49-F238E27FC236}">
                              <a16:creationId xmlns:a16="http://schemas.microsoft.com/office/drawing/2014/main" id="{F6985901-4473-4D74-88BA-1EFA28C1DA4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99321" y="1976499"/>
                          <a:ext cx="536575" cy="2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7" name="Right Arrow 96">
            <a:extLst>
              <a:ext uri="{FF2B5EF4-FFF2-40B4-BE49-F238E27FC236}">
                <a16:creationId xmlns:a16="http://schemas.microsoft.com/office/drawing/2014/main" id="{BA707B88-AF44-4084-BBAC-13E241B70728}"/>
              </a:ext>
            </a:extLst>
          </p:cNvPr>
          <p:cNvSpPr/>
          <p:nvPr/>
        </p:nvSpPr>
        <p:spPr>
          <a:xfrm rot="16200000">
            <a:off x="8081169" y="5620544"/>
            <a:ext cx="301625" cy="1190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8" name="Right Arrow 97">
            <a:extLst>
              <a:ext uri="{FF2B5EF4-FFF2-40B4-BE49-F238E27FC236}">
                <a16:creationId xmlns:a16="http://schemas.microsoft.com/office/drawing/2014/main" id="{15309EBA-3D2A-4670-BE15-F7BAABB0F8C7}"/>
              </a:ext>
            </a:extLst>
          </p:cNvPr>
          <p:cNvSpPr/>
          <p:nvPr/>
        </p:nvSpPr>
        <p:spPr>
          <a:xfrm rot="16200000">
            <a:off x="7336631" y="6041232"/>
            <a:ext cx="301625" cy="1190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35859" name="Picture 19">
            <a:extLst>
              <a:ext uri="{FF2B5EF4-FFF2-40B4-BE49-F238E27FC236}">
                <a16:creationId xmlns:a16="http://schemas.microsoft.com/office/drawing/2014/main" id="{098537C9-1BE6-48A5-8C06-541D6E7D010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32475" y="857250"/>
            <a:ext cx="17145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 name="Straight Arrow Connector 101">
            <a:extLst>
              <a:ext uri="{FF2B5EF4-FFF2-40B4-BE49-F238E27FC236}">
                <a16:creationId xmlns:a16="http://schemas.microsoft.com/office/drawing/2014/main" id="{7DBBDFCF-1EE7-48A0-8DE9-B0AE844E2AD9}"/>
              </a:ext>
            </a:extLst>
          </p:cNvPr>
          <p:cNvCxnSpPr/>
          <p:nvPr/>
        </p:nvCxnSpPr>
        <p:spPr>
          <a:xfrm flipV="1">
            <a:off x="4211638" y="2601913"/>
            <a:ext cx="1728787" cy="1474787"/>
          </a:xfrm>
          <a:prstGeom prst="straightConnector1">
            <a:avLst/>
          </a:prstGeom>
          <a:ln>
            <a:solidFill>
              <a:srgbClr val="FF006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20C1E1A-7B3D-43E2-9AD5-2B31DED88FE7}"/>
              </a:ext>
            </a:extLst>
          </p:cNvPr>
          <p:cNvSpPr txBox="1">
            <a:spLocks noChangeArrowheads="1"/>
          </p:cNvSpPr>
          <p:nvPr/>
        </p:nvSpPr>
        <p:spPr bwMode="auto">
          <a:xfrm>
            <a:off x="4945063" y="603250"/>
            <a:ext cx="38512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B050"/>
                </a:solidFill>
              </a:rPr>
              <a:t>This slide is needed to explain the whole blocking scenario </a:t>
            </a:r>
          </a:p>
        </p:txBody>
      </p:sp>
      <p:grpSp>
        <p:nvGrpSpPr>
          <p:cNvPr id="2" name="Group 1">
            <a:extLst>
              <a:ext uri="{FF2B5EF4-FFF2-40B4-BE49-F238E27FC236}">
                <a16:creationId xmlns:a16="http://schemas.microsoft.com/office/drawing/2014/main" id="{5ABD72DA-036A-49F6-9834-303A69645FB0}"/>
              </a:ext>
            </a:extLst>
          </p:cNvPr>
          <p:cNvGrpSpPr>
            <a:grpSpLocks/>
          </p:cNvGrpSpPr>
          <p:nvPr/>
        </p:nvGrpSpPr>
        <p:grpSpPr bwMode="auto">
          <a:xfrm>
            <a:off x="2468563" y="2601913"/>
            <a:ext cx="1535112" cy="381000"/>
            <a:chOff x="4753387" y="3772067"/>
            <a:chExt cx="1535113" cy="380832"/>
          </a:xfrm>
        </p:grpSpPr>
        <p:pic>
          <p:nvPicPr>
            <p:cNvPr id="8229" name="Picture 12">
              <a:extLst>
                <a:ext uri="{FF2B5EF4-FFF2-40B4-BE49-F238E27FC236}">
                  <a16:creationId xmlns:a16="http://schemas.microsoft.com/office/drawing/2014/main" id="{45117194-28CC-48F1-915B-F54667C73D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3387" y="4007331"/>
              <a:ext cx="1535113" cy="14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30" name="TextBox 45">
              <a:extLst>
                <a:ext uri="{FF2B5EF4-FFF2-40B4-BE49-F238E27FC236}">
                  <a16:creationId xmlns:a16="http://schemas.microsoft.com/office/drawing/2014/main" id="{EB91AD8D-448A-4C73-AED7-FC051E2A0B50}"/>
                </a:ext>
              </a:extLst>
            </p:cNvPr>
            <p:cNvSpPr txBox="1">
              <a:spLocks noChangeArrowheads="1"/>
            </p:cNvSpPr>
            <p:nvPr/>
          </p:nvSpPr>
          <p:spPr bwMode="auto">
            <a:xfrm>
              <a:off x="5233043" y="3772067"/>
              <a:ext cx="57579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FNCO2</a:t>
              </a:r>
              <a:endParaRPr lang="en-US" altLang="en-US" sz="900">
                <a:solidFill>
                  <a:srgbClr val="000000"/>
                </a:solidFill>
              </a:endParaRPr>
            </a:p>
          </p:txBody>
        </p:sp>
      </p:grpSp>
      <p:grpSp>
        <p:nvGrpSpPr>
          <p:cNvPr id="53" name="Group 52">
            <a:extLst>
              <a:ext uri="{FF2B5EF4-FFF2-40B4-BE49-F238E27FC236}">
                <a16:creationId xmlns:a16="http://schemas.microsoft.com/office/drawing/2014/main" id="{CAE1B0B6-8E62-457A-AE48-20B7AB3E60B0}"/>
              </a:ext>
            </a:extLst>
          </p:cNvPr>
          <p:cNvGrpSpPr>
            <a:grpSpLocks/>
          </p:cNvGrpSpPr>
          <p:nvPr/>
        </p:nvGrpSpPr>
        <p:grpSpPr bwMode="auto">
          <a:xfrm>
            <a:off x="2530475" y="1346200"/>
            <a:ext cx="889000" cy="457200"/>
            <a:chOff x="2686050" y="5517232"/>
            <a:chExt cx="890234" cy="457200"/>
          </a:xfrm>
        </p:grpSpPr>
        <p:pic>
          <p:nvPicPr>
            <p:cNvPr id="8225" name="Picture 11">
              <a:extLst>
                <a:ext uri="{FF2B5EF4-FFF2-40B4-BE49-F238E27FC236}">
                  <a16:creationId xmlns:a16="http://schemas.microsoft.com/office/drawing/2014/main" id="{1FF85763-734C-42D8-9E91-5493F65728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6050" y="5517232"/>
              <a:ext cx="1954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6" name="Picture 11">
              <a:extLst>
                <a:ext uri="{FF2B5EF4-FFF2-40B4-BE49-F238E27FC236}">
                  <a16:creationId xmlns:a16="http://schemas.microsoft.com/office/drawing/2014/main" id="{8F7AE9B6-0A26-4C9D-AD72-C6270235A4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745" y="5517232"/>
              <a:ext cx="1954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7" name="Picture 11">
              <a:extLst>
                <a:ext uri="{FF2B5EF4-FFF2-40B4-BE49-F238E27FC236}">
                  <a16:creationId xmlns:a16="http://schemas.microsoft.com/office/drawing/2014/main" id="{67AABA2E-F2EB-4FA4-9CBC-F181A6644A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113994" y="5517232"/>
              <a:ext cx="2302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28" name="Picture 11">
              <a:extLst>
                <a:ext uri="{FF2B5EF4-FFF2-40B4-BE49-F238E27FC236}">
                  <a16:creationId xmlns:a16="http://schemas.microsoft.com/office/drawing/2014/main" id="{7B497015-0D0F-42A7-899B-76578DA2C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3346035" y="5517232"/>
              <a:ext cx="23024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63645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heel(1)">
                                      <p:cBhvr>
                                        <p:cTn id="7" dur="2000"/>
                                        <p:tgtEl>
                                          <p:spTgt spid="35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1"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heel(1)">
                                      <p:cBhvr>
                                        <p:cTn id="12" dur="2000"/>
                                        <p:tgtEl>
                                          <p:spTgt spid="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7" presetClass="path" presetSubtype="0" accel="50000" decel="50000" fill="hold" nodeType="clickEffect">
                                  <p:stCondLst>
                                    <p:cond delay="0"/>
                                  </p:stCondLst>
                                  <p:childTnLst>
                                    <p:animMotion origin="layout" path="M -2.77778E-7 1.11111E-6 L 0.04271 -0.02107 C 0.05156 -0.02593 0.06493 -0.02824 0.07899 -0.02824 C 0.09479 -0.02824 0.10764 -0.02593 0.11649 -0.02107 L 0.15938 1.11111E-6 " pathEditMode="relative" rAng="0" ptsTypes="FffFF">
                                      <p:cBhvr>
                                        <p:cTn id="16" dur="2000" fill="hold"/>
                                        <p:tgtEl>
                                          <p:spTgt spid="35850"/>
                                        </p:tgtEl>
                                        <p:attrNameLst>
                                          <p:attrName>ppt_x</p:attrName>
                                          <p:attrName>ppt_y</p:attrName>
                                        </p:attrNameLst>
                                      </p:cBhvr>
                                      <p:rCtr x="7969" y="-1412"/>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ircle(in)">
                                      <p:cBhvr>
                                        <p:cTn id="21" dur="2000"/>
                                        <p:tgtEl>
                                          <p:spTgt spid="24"/>
                                        </p:tgtEl>
                                      </p:cBhvr>
                                    </p:animEffect>
                                  </p:childTnLst>
                                </p:cTn>
                              </p:par>
                              <p:par>
                                <p:cTn id="22" presetID="21" presetClass="entr" presetSubtype="1" repeatCount="indefinite" fill="hold" grpId="0" nodeType="withEffect">
                                  <p:stCondLst>
                                    <p:cond delay="0"/>
                                  </p:stCondLst>
                                  <p:endCondLst>
                                    <p:cond evt="onNext" delay="0">
                                      <p:tgtEl>
                                        <p:sldTgt/>
                                      </p:tgtEl>
                                    </p:cond>
                                  </p:endCondLst>
                                  <p:childTnLst>
                                    <p:set>
                                      <p:cBhvr>
                                        <p:cTn id="23" dur="1" fill="hold">
                                          <p:stCondLst>
                                            <p:cond delay="0"/>
                                          </p:stCondLst>
                                        </p:cTn>
                                        <p:tgtEl>
                                          <p:spTgt spid="97"/>
                                        </p:tgtEl>
                                        <p:attrNameLst>
                                          <p:attrName>style.visibility</p:attrName>
                                        </p:attrNameLst>
                                      </p:cBhvr>
                                      <p:to>
                                        <p:strVal val="visible"/>
                                      </p:to>
                                    </p:set>
                                    <p:animEffect transition="in" filter="wheel(1)">
                                      <p:cBhvr>
                                        <p:cTn id="24" dur="2000"/>
                                        <p:tgtEl>
                                          <p:spTgt spid="97"/>
                                        </p:tgtEl>
                                      </p:cBhvr>
                                    </p:animEffect>
                                  </p:childTnLst>
                                  <p:subTnLst>
                                    <p:set>
                                      <p:cBhvr override="childStyle">
                                        <p:cTn dur="1" fill="hold" display="0" masterRel="nextClick" afterEffect="1"/>
                                        <p:tgtEl>
                                          <p:spTgt spid="97"/>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1" presetClass="entr" presetSubtype="1"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heel(1)">
                                      <p:cBhvr>
                                        <p:cTn id="29" dur="2000"/>
                                        <p:tgtEl>
                                          <p:spTgt spid="2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1" presetClass="entr" presetSubtype="1" fill="hold" nodeType="clickEffect">
                                  <p:stCondLst>
                                    <p:cond delay="0"/>
                                  </p:stCondLst>
                                  <p:childTnLst>
                                    <p:set>
                                      <p:cBhvr>
                                        <p:cTn id="33" dur="1" fill="hold">
                                          <p:stCondLst>
                                            <p:cond delay="0"/>
                                          </p:stCondLst>
                                        </p:cTn>
                                        <p:tgtEl>
                                          <p:spTgt spid="35857"/>
                                        </p:tgtEl>
                                        <p:attrNameLst>
                                          <p:attrName>style.visibility</p:attrName>
                                        </p:attrNameLst>
                                      </p:cBhvr>
                                      <p:to>
                                        <p:strVal val="visible"/>
                                      </p:to>
                                    </p:set>
                                    <p:animEffect transition="in" filter="wheel(1)">
                                      <p:cBhvr>
                                        <p:cTn id="34" dur="2000"/>
                                        <p:tgtEl>
                                          <p:spTgt spid="3585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6" presetClass="entr" presetSubtype="16"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circle(in)">
                                      <p:cBhvr>
                                        <p:cTn id="39" dur="2000"/>
                                        <p:tgtEl>
                                          <p:spTgt spid="25"/>
                                        </p:tgtEl>
                                      </p:cBhvr>
                                    </p:animEffect>
                                  </p:childTnLst>
                                </p:cTn>
                              </p:par>
                              <p:par>
                                <p:cTn id="40" presetID="21" presetClass="entr" presetSubtype="1" repeatCount="indefinite" fill="hold" grpId="0" nodeType="withEffect">
                                  <p:stCondLst>
                                    <p:cond delay="0"/>
                                  </p:stCondLst>
                                  <p:endCondLst>
                                    <p:cond evt="onNext" delay="0">
                                      <p:tgtEl>
                                        <p:sldTgt/>
                                      </p:tgtEl>
                                    </p:cond>
                                  </p:endCondLst>
                                  <p:childTnLst>
                                    <p:set>
                                      <p:cBhvr>
                                        <p:cTn id="41" dur="1" fill="hold">
                                          <p:stCondLst>
                                            <p:cond delay="0"/>
                                          </p:stCondLst>
                                        </p:cTn>
                                        <p:tgtEl>
                                          <p:spTgt spid="98"/>
                                        </p:tgtEl>
                                        <p:attrNameLst>
                                          <p:attrName>style.visibility</p:attrName>
                                        </p:attrNameLst>
                                      </p:cBhvr>
                                      <p:to>
                                        <p:strVal val="visible"/>
                                      </p:to>
                                    </p:set>
                                    <p:animEffect transition="in" filter="wheel(1)">
                                      <p:cBhvr>
                                        <p:cTn id="42" dur="2000"/>
                                        <p:tgtEl>
                                          <p:spTgt spid="98"/>
                                        </p:tgtEl>
                                      </p:cBhvr>
                                    </p:animEffect>
                                  </p:childTnLst>
                                  <p:subTnLst>
                                    <p:set>
                                      <p:cBhvr override="childStyle">
                                        <p:cTn dur="1" fill="hold" display="0" masterRel="nextClick" afterEffect="1"/>
                                        <p:tgtEl>
                                          <p:spTgt spid="98"/>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21" presetClass="entr" presetSubtype="1"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heel(1)">
                                      <p:cBhvr>
                                        <p:cTn id="47" dur="2000"/>
                                        <p:tgtEl>
                                          <p:spTgt spid="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6" presetClass="entr" presetSubtype="16"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in)">
                                      <p:cBhvr>
                                        <p:cTn id="52" dur="2000"/>
                                        <p:tgtEl>
                                          <p:spTgt spid="2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1" presetClass="entr" presetSubtype="1"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heel(1)">
                                      <p:cBhvr>
                                        <p:cTn id="57" dur="20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6" presetClass="entr" presetSubtype="16"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circle(in)">
                                      <p:cBhvr>
                                        <p:cTn id="62" dur="2000"/>
                                        <p:tgtEl>
                                          <p:spTgt spid="2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6" presetClass="entr" presetSubtype="16"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circle(in)">
                                      <p:cBhvr>
                                        <p:cTn id="67" dur="2000"/>
                                        <p:tgtEl>
                                          <p:spTgt spid="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6" presetClass="entr" presetSubtype="16" fill="hold" nodeType="click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circle(in)">
                                      <p:cBhvr>
                                        <p:cTn id="72" dur="2000"/>
                                        <p:tgtEl>
                                          <p:spTgt spid="10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1" presetClass="entr" presetSubtype="1" fill="hold" nodeType="clickEffect">
                                  <p:stCondLst>
                                    <p:cond delay="0"/>
                                  </p:stCondLst>
                                  <p:childTnLst>
                                    <p:set>
                                      <p:cBhvr>
                                        <p:cTn id="76" dur="1" fill="hold">
                                          <p:stCondLst>
                                            <p:cond delay="0"/>
                                          </p:stCondLst>
                                        </p:cTn>
                                        <p:tgtEl>
                                          <p:spTgt spid="35859"/>
                                        </p:tgtEl>
                                        <p:attrNameLst>
                                          <p:attrName>style.visibility</p:attrName>
                                        </p:attrNameLst>
                                      </p:cBhvr>
                                      <p:to>
                                        <p:strVal val="visible"/>
                                      </p:to>
                                    </p:set>
                                    <p:animEffect transition="in" filter="wheel(1)">
                                      <p:cBhvr>
                                        <p:cTn id="77" dur="2000"/>
                                        <p:tgtEl>
                                          <p:spTgt spid="3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CBF238B2-9854-4C76-A18B-3F7F567CC810}"/>
              </a:ext>
            </a:extLst>
          </p:cNvPr>
          <p:cNvSpPr>
            <a:spLocks noGrp="1" noChangeArrowheads="1"/>
          </p:cNvSpPr>
          <p:nvPr>
            <p:ph type="title"/>
          </p:nvPr>
        </p:nvSpPr>
        <p:spPr>
          <a:xfrm>
            <a:off x="179388" y="188913"/>
            <a:ext cx="8785225" cy="490537"/>
          </a:xfrm>
        </p:spPr>
        <p:txBody>
          <a:bodyPr/>
          <a:lstStyle/>
          <a:p>
            <a:pPr algn="l" eaLnBrk="1" hangingPunct="1"/>
            <a:r>
              <a:rPr lang="en-GB" altLang="en-US" sz="1800"/>
              <a:t>Part 1 Radio Function View: Traffic Blocking with Power Increasing</a:t>
            </a:r>
            <a:endParaRPr lang="en-US" altLang="en-US" sz="1800"/>
          </a:p>
        </p:txBody>
      </p:sp>
      <p:sp>
        <p:nvSpPr>
          <p:cNvPr id="9219" name="Rectangle 2">
            <a:extLst>
              <a:ext uri="{FF2B5EF4-FFF2-40B4-BE49-F238E27FC236}">
                <a16:creationId xmlns:a16="http://schemas.microsoft.com/office/drawing/2014/main" id="{29A49AF5-30E0-4956-B64C-D413D5C1917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9220" name="Rectangle 4">
            <a:extLst>
              <a:ext uri="{FF2B5EF4-FFF2-40B4-BE49-F238E27FC236}">
                <a16:creationId xmlns:a16="http://schemas.microsoft.com/office/drawing/2014/main" id="{441F31F1-B273-4CE5-8761-1C0B7182E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pSp>
        <p:nvGrpSpPr>
          <p:cNvPr id="44" name="Group 43">
            <a:extLst>
              <a:ext uri="{FF2B5EF4-FFF2-40B4-BE49-F238E27FC236}">
                <a16:creationId xmlns:a16="http://schemas.microsoft.com/office/drawing/2014/main" id="{FBE814AE-FB83-4916-9447-29BC3D539359}"/>
              </a:ext>
            </a:extLst>
          </p:cNvPr>
          <p:cNvGrpSpPr>
            <a:grpSpLocks/>
          </p:cNvGrpSpPr>
          <p:nvPr/>
        </p:nvGrpSpPr>
        <p:grpSpPr bwMode="auto">
          <a:xfrm>
            <a:off x="323850" y="2566988"/>
            <a:ext cx="8843963" cy="1274762"/>
            <a:chOff x="4111591" y="1697333"/>
            <a:chExt cx="15211386" cy="1091856"/>
          </a:xfrm>
        </p:grpSpPr>
        <p:grpSp>
          <p:nvGrpSpPr>
            <p:cNvPr id="9290" name="Group 68">
              <a:extLst>
                <a:ext uri="{FF2B5EF4-FFF2-40B4-BE49-F238E27FC236}">
                  <a16:creationId xmlns:a16="http://schemas.microsoft.com/office/drawing/2014/main" id="{B1C86D8D-D015-47FF-9DB8-C6D79B0AF109}"/>
                </a:ext>
              </a:extLst>
            </p:cNvPr>
            <p:cNvGrpSpPr>
              <a:grpSpLocks/>
            </p:cNvGrpSpPr>
            <p:nvPr/>
          </p:nvGrpSpPr>
          <p:grpSpPr bwMode="auto">
            <a:xfrm>
              <a:off x="4111591" y="1697333"/>
              <a:ext cx="14738197" cy="797517"/>
              <a:chOff x="1259452" y="1620340"/>
              <a:chExt cx="14738197" cy="797517"/>
            </a:xfrm>
          </p:grpSpPr>
          <p:cxnSp>
            <p:nvCxnSpPr>
              <p:cNvPr id="48" name="Straight Arrow Connector 47">
                <a:extLst>
                  <a:ext uri="{FF2B5EF4-FFF2-40B4-BE49-F238E27FC236}">
                    <a16:creationId xmlns:a16="http://schemas.microsoft.com/office/drawing/2014/main" id="{D65D64A8-648F-458D-ACF6-1486BF830DE3}"/>
                  </a:ext>
                </a:extLst>
              </p:cNvPr>
              <p:cNvCxnSpPr/>
              <p:nvPr/>
            </p:nvCxnSpPr>
            <p:spPr>
              <a:xfrm>
                <a:off x="1259452" y="2326035"/>
                <a:ext cx="14739016"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8CCF82-A934-4ED0-A855-58568285B4EB}"/>
                  </a:ext>
                </a:extLst>
              </p:cNvPr>
              <p:cNvCxnSpPr/>
              <p:nvPr/>
            </p:nvCxnSpPr>
            <p:spPr>
              <a:xfrm flipV="1">
                <a:off x="1398706" y="1620340"/>
                <a:ext cx="0" cy="798156"/>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9291" name="TextBox 45">
              <a:extLst>
                <a:ext uri="{FF2B5EF4-FFF2-40B4-BE49-F238E27FC236}">
                  <a16:creationId xmlns:a16="http://schemas.microsoft.com/office/drawing/2014/main" id="{A901165D-8602-4EFC-9B11-CAFB641902C5}"/>
                </a:ext>
              </a:extLst>
            </p:cNvPr>
            <p:cNvSpPr txBox="1">
              <a:spLocks noChangeArrowheads="1"/>
            </p:cNvSpPr>
            <p:nvPr/>
          </p:nvSpPr>
          <p:spPr bwMode="auto">
            <a:xfrm>
              <a:off x="18557765" y="2467243"/>
              <a:ext cx="765212" cy="32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sp>
        <p:nvSpPr>
          <p:cNvPr id="9222" name="Rectangle 2">
            <a:extLst>
              <a:ext uri="{FF2B5EF4-FFF2-40B4-BE49-F238E27FC236}">
                <a16:creationId xmlns:a16="http://schemas.microsoft.com/office/drawing/2014/main" id="{789C1314-3DAC-4629-9936-1B2E2B71B77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pSp>
        <p:nvGrpSpPr>
          <p:cNvPr id="6" name="Group 5">
            <a:extLst>
              <a:ext uri="{FF2B5EF4-FFF2-40B4-BE49-F238E27FC236}">
                <a16:creationId xmlns:a16="http://schemas.microsoft.com/office/drawing/2014/main" id="{6526C08D-C3A5-412A-BCFD-2486E4D66ABE}"/>
              </a:ext>
            </a:extLst>
          </p:cNvPr>
          <p:cNvGrpSpPr>
            <a:grpSpLocks/>
          </p:cNvGrpSpPr>
          <p:nvPr/>
        </p:nvGrpSpPr>
        <p:grpSpPr bwMode="auto">
          <a:xfrm>
            <a:off x="614363" y="2187575"/>
            <a:ext cx="1046162" cy="1182688"/>
            <a:chOff x="971600" y="2780928"/>
            <a:chExt cx="1872208" cy="720080"/>
          </a:xfrm>
        </p:grpSpPr>
        <p:sp>
          <p:nvSpPr>
            <p:cNvPr id="5" name="Rectangle 4">
              <a:extLst>
                <a:ext uri="{FF2B5EF4-FFF2-40B4-BE49-F238E27FC236}">
                  <a16:creationId xmlns:a16="http://schemas.microsoft.com/office/drawing/2014/main" id="{DD82033C-562C-4F55-92AC-A8135FEEAE5D}"/>
                </a:ext>
              </a:extLst>
            </p:cNvPr>
            <p:cNvSpPr/>
            <p:nvPr/>
          </p:nvSpPr>
          <p:spPr>
            <a:xfrm>
              <a:off x="971600" y="2780928"/>
              <a:ext cx="1727319" cy="720080"/>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89" name="TextBox 158">
              <a:extLst>
                <a:ext uri="{FF2B5EF4-FFF2-40B4-BE49-F238E27FC236}">
                  <a16:creationId xmlns:a16="http://schemas.microsoft.com/office/drawing/2014/main" id="{FB4CDE38-E91D-428B-BA0A-D581B8614A9C}"/>
                </a:ext>
              </a:extLst>
            </p:cNvPr>
            <p:cNvSpPr txBox="1">
              <a:spLocks noChangeArrowheads="1"/>
            </p:cNvSpPr>
            <p:nvPr/>
          </p:nvSpPr>
          <p:spPr bwMode="auto">
            <a:xfrm>
              <a:off x="971600" y="2913115"/>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TxLo change preparation: Frequency calculation</a:t>
              </a:r>
            </a:p>
          </p:txBody>
        </p:sp>
      </p:grpSp>
      <p:grpSp>
        <p:nvGrpSpPr>
          <p:cNvPr id="7" name="Group 6">
            <a:extLst>
              <a:ext uri="{FF2B5EF4-FFF2-40B4-BE49-F238E27FC236}">
                <a16:creationId xmlns:a16="http://schemas.microsoft.com/office/drawing/2014/main" id="{B1C875C0-0656-4255-9B6A-0F7A568A8887}"/>
              </a:ext>
            </a:extLst>
          </p:cNvPr>
          <p:cNvGrpSpPr>
            <a:grpSpLocks/>
          </p:cNvGrpSpPr>
          <p:nvPr/>
        </p:nvGrpSpPr>
        <p:grpSpPr bwMode="auto">
          <a:xfrm>
            <a:off x="463550" y="3511550"/>
            <a:ext cx="230188" cy="1565275"/>
            <a:chOff x="496145" y="4227818"/>
            <a:chExt cx="230832" cy="1565067"/>
          </a:xfrm>
        </p:grpSpPr>
        <p:sp>
          <p:nvSpPr>
            <p:cNvPr id="162" name="Right Arrow 161">
              <a:extLst>
                <a:ext uri="{FF2B5EF4-FFF2-40B4-BE49-F238E27FC236}">
                  <a16:creationId xmlns:a16="http://schemas.microsoft.com/office/drawing/2014/main" id="{75EC4C9F-D27A-42FE-8A6F-0406F3B1F340}"/>
                </a:ext>
              </a:extLst>
            </p:cNvPr>
            <p:cNvSpPr/>
            <p:nvPr/>
          </p:nvSpPr>
          <p:spPr>
            <a:xfrm rot="16200000">
              <a:off x="514736" y="4242658"/>
              <a:ext cx="193649" cy="163969"/>
            </a:xfrm>
            <a:prstGeom prst="rightArrow">
              <a:avLst/>
            </a:prstGeom>
            <a:solidFill>
              <a:srgbClr val="D6B52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87" name="TextBox 162">
              <a:extLst>
                <a:ext uri="{FF2B5EF4-FFF2-40B4-BE49-F238E27FC236}">
                  <a16:creationId xmlns:a16="http://schemas.microsoft.com/office/drawing/2014/main" id="{8D44483B-1A12-433A-96C9-CF41CD700535}"/>
                </a:ext>
              </a:extLst>
            </p:cNvPr>
            <p:cNvSpPr txBox="1">
              <a:spLocks noChangeArrowheads="1"/>
            </p:cNvSpPr>
            <p:nvPr/>
          </p:nvSpPr>
          <p:spPr bwMode="auto">
            <a:xfrm rot="-5400000">
              <a:off x="-51163" y="5014746"/>
              <a:ext cx="13254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Carrier Activation</a:t>
              </a:r>
            </a:p>
          </p:txBody>
        </p:sp>
      </p:grpSp>
      <p:grpSp>
        <p:nvGrpSpPr>
          <p:cNvPr id="166" name="Group 165">
            <a:extLst>
              <a:ext uri="{FF2B5EF4-FFF2-40B4-BE49-F238E27FC236}">
                <a16:creationId xmlns:a16="http://schemas.microsoft.com/office/drawing/2014/main" id="{E62F789F-99D7-4F90-94E6-EB9946A4BB6B}"/>
              </a:ext>
            </a:extLst>
          </p:cNvPr>
          <p:cNvGrpSpPr>
            <a:grpSpLocks/>
          </p:cNvGrpSpPr>
          <p:nvPr/>
        </p:nvGrpSpPr>
        <p:grpSpPr bwMode="auto">
          <a:xfrm>
            <a:off x="1616075" y="1530350"/>
            <a:ext cx="758825" cy="1858963"/>
            <a:chOff x="971600" y="2780928"/>
            <a:chExt cx="1872208" cy="724065"/>
          </a:xfrm>
        </p:grpSpPr>
        <p:sp>
          <p:nvSpPr>
            <p:cNvPr id="169" name="Rectangle 168">
              <a:extLst>
                <a:ext uri="{FF2B5EF4-FFF2-40B4-BE49-F238E27FC236}">
                  <a16:creationId xmlns:a16="http://schemas.microsoft.com/office/drawing/2014/main" id="{03E9C59E-4E46-42AE-BBDA-145CAE4943FA}"/>
                </a:ext>
              </a:extLst>
            </p:cNvPr>
            <p:cNvSpPr/>
            <p:nvPr/>
          </p:nvSpPr>
          <p:spPr>
            <a:xfrm>
              <a:off x="971600" y="2780928"/>
              <a:ext cx="1727289" cy="720355"/>
            </a:xfrm>
            <a:prstGeom prst="rect">
              <a:avLst/>
            </a:prstGeom>
            <a:solidFill>
              <a:srgbClr val="FFCC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85" name="TextBox 170">
              <a:extLst>
                <a:ext uri="{FF2B5EF4-FFF2-40B4-BE49-F238E27FC236}">
                  <a16:creationId xmlns:a16="http://schemas.microsoft.com/office/drawing/2014/main" id="{C0CDBC58-B077-4670-851E-C126AE8DE6F3}"/>
                </a:ext>
              </a:extLst>
            </p:cNvPr>
            <p:cNvSpPr txBox="1">
              <a:spLocks noChangeArrowheads="1"/>
            </p:cNvSpPr>
            <p:nvPr/>
          </p:nvSpPr>
          <p:spPr bwMode="auto">
            <a:xfrm>
              <a:off x="971600" y="2913115"/>
              <a:ext cx="1872208" cy="5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dirty="0">
                  <a:solidFill>
                    <a:srgbClr val="FF0000"/>
                  </a:solidFill>
                </a:rPr>
                <a:t>Change TxLo</a:t>
              </a:r>
            </a:p>
            <a:p>
              <a:pPr eaLnBrk="1" hangingPunct="1"/>
              <a:r>
                <a:rPr lang="sv-SE" altLang="en-US" sz="1100" dirty="0">
                  <a:solidFill>
                    <a:srgbClr val="FF0000"/>
                  </a:solidFill>
                </a:rPr>
                <a:t>Update NCO and FreqHop LUT</a:t>
              </a:r>
            </a:p>
          </p:txBody>
        </p:sp>
      </p:grpSp>
      <p:grpSp>
        <p:nvGrpSpPr>
          <p:cNvPr id="172" name="Group 171">
            <a:extLst>
              <a:ext uri="{FF2B5EF4-FFF2-40B4-BE49-F238E27FC236}">
                <a16:creationId xmlns:a16="http://schemas.microsoft.com/office/drawing/2014/main" id="{FC8A6129-9216-481D-9FA3-694D807A335C}"/>
              </a:ext>
            </a:extLst>
          </p:cNvPr>
          <p:cNvGrpSpPr>
            <a:grpSpLocks/>
          </p:cNvGrpSpPr>
          <p:nvPr/>
        </p:nvGrpSpPr>
        <p:grpSpPr bwMode="auto">
          <a:xfrm>
            <a:off x="1392238" y="3762375"/>
            <a:ext cx="369887" cy="1828800"/>
            <a:chOff x="426895" y="4227818"/>
            <a:chExt cx="369332" cy="1565067"/>
          </a:xfrm>
        </p:grpSpPr>
        <p:sp>
          <p:nvSpPr>
            <p:cNvPr id="175" name="Right Arrow 174">
              <a:extLst>
                <a:ext uri="{FF2B5EF4-FFF2-40B4-BE49-F238E27FC236}">
                  <a16:creationId xmlns:a16="http://schemas.microsoft.com/office/drawing/2014/main" id="{B4653A22-B908-4CC3-A347-81275D1E96FA}"/>
                </a:ext>
              </a:extLst>
            </p:cNvPr>
            <p:cNvSpPr/>
            <p:nvPr/>
          </p:nvSpPr>
          <p:spPr>
            <a:xfrm rot="16200000">
              <a:off x="514423" y="4241737"/>
              <a:ext cx="194275" cy="1664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83" name="TextBox 185">
              <a:extLst>
                <a:ext uri="{FF2B5EF4-FFF2-40B4-BE49-F238E27FC236}">
                  <a16:creationId xmlns:a16="http://schemas.microsoft.com/office/drawing/2014/main" id="{12E93BE8-C41C-425C-9EA9-6D9649174007}"/>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Blocking: Zero insertion</a:t>
              </a:r>
            </a:p>
          </p:txBody>
        </p:sp>
      </p:grpSp>
      <p:grpSp>
        <p:nvGrpSpPr>
          <p:cNvPr id="16" name="Group 15">
            <a:extLst>
              <a:ext uri="{FF2B5EF4-FFF2-40B4-BE49-F238E27FC236}">
                <a16:creationId xmlns:a16="http://schemas.microsoft.com/office/drawing/2014/main" id="{5A17B184-4972-4031-918D-5D29F446C579}"/>
              </a:ext>
            </a:extLst>
          </p:cNvPr>
          <p:cNvGrpSpPr>
            <a:grpSpLocks/>
          </p:cNvGrpSpPr>
          <p:nvPr/>
        </p:nvGrpSpPr>
        <p:grpSpPr bwMode="auto">
          <a:xfrm>
            <a:off x="528638" y="909638"/>
            <a:ext cx="1811337" cy="747712"/>
            <a:chOff x="611560" y="1639942"/>
            <a:chExt cx="2414826" cy="746914"/>
          </a:xfrm>
        </p:grpSpPr>
        <p:cxnSp>
          <p:nvCxnSpPr>
            <p:cNvPr id="11" name="Straight Connector 10">
              <a:extLst>
                <a:ext uri="{FF2B5EF4-FFF2-40B4-BE49-F238E27FC236}">
                  <a16:creationId xmlns:a16="http://schemas.microsoft.com/office/drawing/2014/main" id="{B85F789E-2EB4-4522-8702-75514288C719}"/>
                </a:ext>
              </a:extLst>
            </p:cNvPr>
            <p:cNvCxnSpPr/>
            <p:nvPr/>
          </p:nvCxnSpPr>
          <p:spPr>
            <a:xfrm>
              <a:off x="611560" y="1723989"/>
              <a:ext cx="0" cy="662867"/>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9EDE1CB-D6E3-4C4B-AB98-526ADF079D69}"/>
                </a:ext>
              </a:extLst>
            </p:cNvPr>
            <p:cNvCxnSpPr/>
            <p:nvPr/>
          </p:nvCxnSpPr>
          <p:spPr>
            <a:xfrm>
              <a:off x="3026386" y="1723989"/>
              <a:ext cx="0" cy="662867"/>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74B7B2-11DA-4756-B92A-E6560983C255}"/>
                </a:ext>
              </a:extLst>
            </p:cNvPr>
            <p:cNvCxnSpPr/>
            <p:nvPr/>
          </p:nvCxnSpPr>
          <p:spPr>
            <a:xfrm>
              <a:off x="611560" y="2055423"/>
              <a:ext cx="2404245" cy="0"/>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845B227A-5EAC-49C6-9CE3-D2E4CDAAD90E}"/>
                </a:ext>
              </a:extLst>
            </p:cNvPr>
            <p:cNvSpPr txBox="1">
              <a:spLocks noChangeArrowheads="1"/>
            </p:cNvSpPr>
            <p:nvPr/>
          </p:nvSpPr>
          <p:spPr bwMode="auto">
            <a:xfrm>
              <a:off x="831667" y="1639942"/>
              <a:ext cx="1583077" cy="41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70C0"/>
                  </a:solidFill>
                </a:rPr>
                <a:t>SW Impl. Frequency Cycle</a:t>
              </a:r>
            </a:p>
          </p:txBody>
        </p:sp>
      </p:grpSp>
      <p:grpSp>
        <p:nvGrpSpPr>
          <p:cNvPr id="220" name="Group 219">
            <a:extLst>
              <a:ext uri="{FF2B5EF4-FFF2-40B4-BE49-F238E27FC236}">
                <a16:creationId xmlns:a16="http://schemas.microsoft.com/office/drawing/2014/main" id="{7DE73445-F01B-45A0-9EE1-D15CDBC84D7E}"/>
              </a:ext>
            </a:extLst>
          </p:cNvPr>
          <p:cNvGrpSpPr>
            <a:grpSpLocks/>
          </p:cNvGrpSpPr>
          <p:nvPr/>
        </p:nvGrpSpPr>
        <p:grpSpPr bwMode="auto">
          <a:xfrm>
            <a:off x="3575050" y="1509713"/>
            <a:ext cx="857250" cy="1844675"/>
            <a:chOff x="971600" y="2780928"/>
            <a:chExt cx="2037642" cy="720080"/>
          </a:xfrm>
        </p:grpSpPr>
        <p:sp>
          <p:nvSpPr>
            <p:cNvPr id="221" name="Rectangle 220">
              <a:extLst>
                <a:ext uri="{FF2B5EF4-FFF2-40B4-BE49-F238E27FC236}">
                  <a16:creationId xmlns:a16="http://schemas.microsoft.com/office/drawing/2014/main" id="{F5D611F6-B159-4E07-9215-887B98891C38}"/>
                </a:ext>
              </a:extLst>
            </p:cNvPr>
            <p:cNvSpPr/>
            <p:nvPr/>
          </p:nvSpPr>
          <p:spPr>
            <a:xfrm>
              <a:off x="971600" y="2780928"/>
              <a:ext cx="1728222" cy="720080"/>
            </a:xfrm>
            <a:prstGeom prst="rect">
              <a:avLst/>
            </a:prstGeom>
            <a:solidFill>
              <a:srgbClr val="FFCC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77" name="TextBox 229">
              <a:extLst>
                <a:ext uri="{FF2B5EF4-FFF2-40B4-BE49-F238E27FC236}">
                  <a16:creationId xmlns:a16="http://schemas.microsoft.com/office/drawing/2014/main" id="{DEAC7C52-CB03-4B24-89F2-DB497399D860}"/>
                </a:ext>
              </a:extLst>
            </p:cNvPr>
            <p:cNvSpPr txBox="1">
              <a:spLocks noChangeArrowheads="1"/>
            </p:cNvSpPr>
            <p:nvPr/>
          </p:nvSpPr>
          <p:spPr bwMode="auto">
            <a:xfrm>
              <a:off x="971600" y="2913115"/>
              <a:ext cx="2037642" cy="16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Change TxStepAtt</a:t>
              </a:r>
            </a:p>
          </p:txBody>
        </p:sp>
      </p:grpSp>
      <p:grpSp>
        <p:nvGrpSpPr>
          <p:cNvPr id="231" name="Group 230">
            <a:extLst>
              <a:ext uri="{FF2B5EF4-FFF2-40B4-BE49-F238E27FC236}">
                <a16:creationId xmlns:a16="http://schemas.microsoft.com/office/drawing/2014/main" id="{F0DE4E9B-C179-424E-8959-95DC9784EB0F}"/>
              </a:ext>
            </a:extLst>
          </p:cNvPr>
          <p:cNvGrpSpPr>
            <a:grpSpLocks/>
          </p:cNvGrpSpPr>
          <p:nvPr/>
        </p:nvGrpSpPr>
        <p:grpSpPr bwMode="auto">
          <a:xfrm>
            <a:off x="4338638" y="2201863"/>
            <a:ext cx="1817687" cy="1152525"/>
            <a:chOff x="971600" y="2780928"/>
            <a:chExt cx="1872208" cy="720080"/>
          </a:xfrm>
        </p:grpSpPr>
        <p:sp>
          <p:nvSpPr>
            <p:cNvPr id="232" name="Rectangle 231">
              <a:extLst>
                <a:ext uri="{FF2B5EF4-FFF2-40B4-BE49-F238E27FC236}">
                  <a16:creationId xmlns:a16="http://schemas.microsoft.com/office/drawing/2014/main" id="{23A8ACDA-C538-48DE-B01C-4D38A566EFA9}"/>
                </a:ext>
              </a:extLst>
            </p:cNvPr>
            <p:cNvSpPr/>
            <p:nvPr/>
          </p:nvSpPr>
          <p:spPr>
            <a:xfrm>
              <a:off x="971600" y="2780928"/>
              <a:ext cx="1726683" cy="720080"/>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75" name="TextBox 233">
              <a:extLst>
                <a:ext uri="{FF2B5EF4-FFF2-40B4-BE49-F238E27FC236}">
                  <a16:creationId xmlns:a16="http://schemas.microsoft.com/office/drawing/2014/main" id="{2DA66E4A-7EA1-4B54-BF9C-C66C8FE95094}"/>
                </a:ext>
              </a:extLst>
            </p:cNvPr>
            <p:cNvSpPr txBox="1">
              <a:spLocks noChangeArrowheads="1"/>
            </p:cNvSpPr>
            <p:nvPr/>
          </p:nvSpPr>
          <p:spPr bwMode="auto">
            <a:xfrm>
              <a:off x="971600" y="2913115"/>
              <a:ext cx="1872208" cy="54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Scaling</a:t>
              </a:r>
            </a:p>
            <a:p>
              <a:pPr eaLnBrk="1" hangingPunct="1"/>
              <a:r>
                <a:rPr lang="sv-SE" altLang="en-US">
                  <a:solidFill>
                    <a:srgbClr val="FF0000"/>
                  </a:solidFill>
                </a:rPr>
                <a:t>UP!!!</a:t>
              </a:r>
            </a:p>
            <a:p>
              <a:pPr eaLnBrk="1" hangingPunct="1"/>
              <a:r>
                <a:rPr lang="sv-SE" altLang="en-US" sz="1100">
                  <a:solidFill>
                    <a:srgbClr val="FF0000"/>
                  </a:solidFill>
                </a:rPr>
                <a:t>Power Level</a:t>
              </a:r>
            </a:p>
          </p:txBody>
        </p:sp>
      </p:grpSp>
      <p:grpSp>
        <p:nvGrpSpPr>
          <p:cNvPr id="235" name="Group 234">
            <a:extLst>
              <a:ext uri="{FF2B5EF4-FFF2-40B4-BE49-F238E27FC236}">
                <a16:creationId xmlns:a16="http://schemas.microsoft.com/office/drawing/2014/main" id="{AB800D25-2F89-4298-B65C-D78C1FDE50BE}"/>
              </a:ext>
            </a:extLst>
          </p:cNvPr>
          <p:cNvGrpSpPr>
            <a:grpSpLocks/>
          </p:cNvGrpSpPr>
          <p:nvPr/>
        </p:nvGrpSpPr>
        <p:grpSpPr bwMode="auto">
          <a:xfrm>
            <a:off x="4105275" y="3727450"/>
            <a:ext cx="369888" cy="1828800"/>
            <a:chOff x="426895" y="4227818"/>
            <a:chExt cx="369332" cy="1565067"/>
          </a:xfrm>
        </p:grpSpPr>
        <p:sp>
          <p:nvSpPr>
            <p:cNvPr id="236" name="Right Arrow 235">
              <a:extLst>
                <a:ext uri="{FF2B5EF4-FFF2-40B4-BE49-F238E27FC236}">
                  <a16:creationId xmlns:a16="http://schemas.microsoft.com/office/drawing/2014/main" id="{23DC6A34-7784-4D26-A467-29BB59F61BF2}"/>
                </a:ext>
              </a:extLst>
            </p:cNvPr>
            <p:cNvSpPr/>
            <p:nvPr/>
          </p:nvSpPr>
          <p:spPr>
            <a:xfrm rot="5400000">
              <a:off x="514423" y="4241737"/>
              <a:ext cx="194275" cy="16643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73" name="TextBox 236">
              <a:extLst>
                <a:ext uri="{FF2B5EF4-FFF2-40B4-BE49-F238E27FC236}">
                  <a16:creationId xmlns:a16="http://schemas.microsoft.com/office/drawing/2014/main" id="{785D74C1-90DD-4658-82A8-007B78CA1685}"/>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deblocking: remove zero insertion</a:t>
              </a:r>
            </a:p>
          </p:txBody>
        </p:sp>
      </p:grpSp>
      <p:grpSp>
        <p:nvGrpSpPr>
          <p:cNvPr id="238" name="Group 237">
            <a:extLst>
              <a:ext uri="{FF2B5EF4-FFF2-40B4-BE49-F238E27FC236}">
                <a16:creationId xmlns:a16="http://schemas.microsoft.com/office/drawing/2014/main" id="{F6BCD137-3224-4813-AF75-303F8B1BE5ED}"/>
              </a:ext>
            </a:extLst>
          </p:cNvPr>
          <p:cNvGrpSpPr>
            <a:grpSpLocks/>
          </p:cNvGrpSpPr>
          <p:nvPr/>
        </p:nvGrpSpPr>
        <p:grpSpPr bwMode="auto">
          <a:xfrm>
            <a:off x="3543300" y="909638"/>
            <a:ext cx="3470275" cy="736600"/>
            <a:chOff x="611560" y="1651102"/>
            <a:chExt cx="2414826" cy="735754"/>
          </a:xfrm>
        </p:grpSpPr>
        <p:cxnSp>
          <p:nvCxnSpPr>
            <p:cNvPr id="239" name="Straight Connector 238">
              <a:extLst>
                <a:ext uri="{FF2B5EF4-FFF2-40B4-BE49-F238E27FC236}">
                  <a16:creationId xmlns:a16="http://schemas.microsoft.com/office/drawing/2014/main" id="{9C919DC1-7663-48E9-953B-6EEB7F8B76F1}"/>
                </a:ext>
              </a:extLst>
            </p:cNvPr>
            <p:cNvCxnSpPr/>
            <p:nvPr/>
          </p:nvCxnSpPr>
          <p:spPr>
            <a:xfrm>
              <a:off x="611560" y="1724043"/>
              <a:ext cx="0" cy="662813"/>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258EDD3-FDA9-4419-9A0D-EFB4C7C6F3A5}"/>
                </a:ext>
              </a:extLst>
            </p:cNvPr>
            <p:cNvCxnSpPr/>
            <p:nvPr/>
          </p:nvCxnSpPr>
          <p:spPr>
            <a:xfrm>
              <a:off x="3026386" y="1724043"/>
              <a:ext cx="0" cy="662813"/>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1F3FBC-FC3E-4131-9D27-82F929D6E805}"/>
                </a:ext>
              </a:extLst>
            </p:cNvPr>
            <p:cNvCxnSpPr/>
            <p:nvPr/>
          </p:nvCxnSpPr>
          <p:spPr>
            <a:xfrm>
              <a:off x="611560" y="2055449"/>
              <a:ext cx="2404884" cy="0"/>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F598DBE9-4763-4064-A50D-D1AF014E7C5F}"/>
                </a:ext>
              </a:extLst>
            </p:cNvPr>
            <p:cNvSpPr txBox="1">
              <a:spLocks noChangeArrowheads="1"/>
            </p:cNvSpPr>
            <p:nvPr/>
          </p:nvSpPr>
          <p:spPr bwMode="auto">
            <a:xfrm>
              <a:off x="927498" y="1651102"/>
              <a:ext cx="1859173" cy="41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70C0"/>
                  </a:solidFill>
                </a:rPr>
                <a:t>SW Impl. Power Cycle</a:t>
              </a:r>
            </a:p>
          </p:txBody>
        </p:sp>
      </p:grpSp>
      <p:grpSp>
        <p:nvGrpSpPr>
          <p:cNvPr id="18" name="Group 17">
            <a:extLst>
              <a:ext uri="{FF2B5EF4-FFF2-40B4-BE49-F238E27FC236}">
                <a16:creationId xmlns:a16="http://schemas.microsoft.com/office/drawing/2014/main" id="{019B798D-FE8D-4148-A505-46E7ED252916}"/>
              </a:ext>
            </a:extLst>
          </p:cNvPr>
          <p:cNvGrpSpPr>
            <a:grpSpLocks/>
          </p:cNvGrpSpPr>
          <p:nvPr/>
        </p:nvGrpSpPr>
        <p:grpSpPr bwMode="auto">
          <a:xfrm>
            <a:off x="1616075" y="3498850"/>
            <a:ext cx="887413" cy="252413"/>
            <a:chOff x="5137369" y="2108027"/>
            <a:chExt cx="2311003" cy="253398"/>
          </a:xfrm>
        </p:grpSpPr>
        <p:cxnSp>
          <p:nvCxnSpPr>
            <p:cNvPr id="243" name="Straight Connector 242">
              <a:extLst>
                <a:ext uri="{FF2B5EF4-FFF2-40B4-BE49-F238E27FC236}">
                  <a16:creationId xmlns:a16="http://schemas.microsoft.com/office/drawing/2014/main" id="{AE028985-C283-4427-AD5B-CFAF008F235A}"/>
                </a:ext>
              </a:extLst>
            </p:cNvPr>
            <p:cNvCxnSpPr/>
            <p:nvPr/>
          </p:nvCxnSpPr>
          <p:spPr>
            <a:xfrm>
              <a:off x="5220052" y="2348675"/>
              <a:ext cx="1802499"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1C890263-47B7-435E-B6AC-C5EB95489B26}"/>
                </a:ext>
              </a:extLst>
            </p:cNvPr>
            <p:cNvSpPr txBox="1">
              <a:spLocks noChangeArrowheads="1"/>
            </p:cNvSpPr>
            <p:nvPr/>
          </p:nvSpPr>
          <p:spPr bwMode="auto">
            <a:xfrm>
              <a:off x="5137369" y="2108027"/>
              <a:ext cx="2311003" cy="2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&lt; 60 ms !!!</a:t>
              </a:r>
            </a:p>
          </p:txBody>
        </p:sp>
      </p:grpSp>
      <p:grpSp>
        <p:nvGrpSpPr>
          <p:cNvPr id="266" name="Group 265">
            <a:extLst>
              <a:ext uri="{FF2B5EF4-FFF2-40B4-BE49-F238E27FC236}">
                <a16:creationId xmlns:a16="http://schemas.microsoft.com/office/drawing/2014/main" id="{1BCCACB3-3A72-41EA-B59B-8473AFBBF443}"/>
              </a:ext>
            </a:extLst>
          </p:cNvPr>
          <p:cNvGrpSpPr>
            <a:grpSpLocks/>
          </p:cNvGrpSpPr>
          <p:nvPr/>
        </p:nvGrpSpPr>
        <p:grpSpPr bwMode="auto">
          <a:xfrm>
            <a:off x="3495675" y="3400425"/>
            <a:ext cx="1128713" cy="301625"/>
            <a:chOff x="5025170" y="2045869"/>
            <a:chExt cx="2800098" cy="302803"/>
          </a:xfrm>
        </p:grpSpPr>
        <p:cxnSp>
          <p:nvCxnSpPr>
            <p:cNvPr id="267" name="Straight Connector 266">
              <a:extLst>
                <a:ext uri="{FF2B5EF4-FFF2-40B4-BE49-F238E27FC236}">
                  <a16:creationId xmlns:a16="http://schemas.microsoft.com/office/drawing/2014/main" id="{BCC695AB-55B3-4232-84A4-76FE0F46EC67}"/>
                </a:ext>
              </a:extLst>
            </p:cNvPr>
            <p:cNvCxnSpPr/>
            <p:nvPr/>
          </p:nvCxnSpPr>
          <p:spPr>
            <a:xfrm>
              <a:off x="5218146" y="2348672"/>
              <a:ext cx="1803719"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D0C3A724-D5DC-4285-B89E-C4AF2D408D70}"/>
                </a:ext>
              </a:extLst>
            </p:cNvPr>
            <p:cNvSpPr txBox="1">
              <a:spLocks noChangeArrowheads="1"/>
            </p:cNvSpPr>
            <p:nvPr/>
          </p:nvSpPr>
          <p:spPr bwMode="auto">
            <a:xfrm>
              <a:off x="5025170" y="2045869"/>
              <a:ext cx="2800098" cy="25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&lt; 60 ms !!!</a:t>
              </a:r>
            </a:p>
          </p:txBody>
        </p:sp>
      </p:grpSp>
      <p:grpSp>
        <p:nvGrpSpPr>
          <p:cNvPr id="269" name="Group 268">
            <a:extLst>
              <a:ext uri="{FF2B5EF4-FFF2-40B4-BE49-F238E27FC236}">
                <a16:creationId xmlns:a16="http://schemas.microsoft.com/office/drawing/2014/main" id="{4C88FA46-5406-4F5B-A7CE-C49E6B1C008F}"/>
              </a:ext>
            </a:extLst>
          </p:cNvPr>
          <p:cNvGrpSpPr>
            <a:grpSpLocks/>
          </p:cNvGrpSpPr>
          <p:nvPr/>
        </p:nvGrpSpPr>
        <p:grpSpPr bwMode="auto">
          <a:xfrm>
            <a:off x="2316163" y="3719513"/>
            <a:ext cx="1239837" cy="585787"/>
            <a:chOff x="5220072" y="2348672"/>
            <a:chExt cx="1802923" cy="584939"/>
          </a:xfrm>
        </p:grpSpPr>
        <p:cxnSp>
          <p:nvCxnSpPr>
            <p:cNvPr id="270" name="Straight Connector 269">
              <a:extLst>
                <a:ext uri="{FF2B5EF4-FFF2-40B4-BE49-F238E27FC236}">
                  <a16:creationId xmlns:a16="http://schemas.microsoft.com/office/drawing/2014/main" id="{A73D100D-4CE8-42FE-B075-F44E32E74CDC}"/>
                </a:ext>
              </a:extLst>
            </p:cNvPr>
            <p:cNvCxnSpPr/>
            <p:nvPr/>
          </p:nvCxnSpPr>
          <p:spPr>
            <a:xfrm>
              <a:off x="5220072" y="2348672"/>
              <a:ext cx="1802923"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FA7C315F-E5A0-4918-A64C-C5B7875168A5}"/>
                </a:ext>
              </a:extLst>
            </p:cNvPr>
            <p:cNvSpPr txBox="1">
              <a:spLocks noChangeArrowheads="1"/>
            </p:cNvSpPr>
            <p:nvPr/>
          </p:nvSpPr>
          <p:spPr bwMode="auto">
            <a:xfrm>
              <a:off x="5492473" y="2356598"/>
              <a:ext cx="1419715" cy="57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&gt; 500 ms between blockings !!!</a:t>
              </a:r>
            </a:p>
          </p:txBody>
        </p:sp>
      </p:grpSp>
      <p:grpSp>
        <p:nvGrpSpPr>
          <p:cNvPr id="74" name="Group 73">
            <a:extLst>
              <a:ext uri="{FF2B5EF4-FFF2-40B4-BE49-F238E27FC236}">
                <a16:creationId xmlns:a16="http://schemas.microsoft.com/office/drawing/2014/main" id="{DA5598AB-2EE2-4A8D-BA16-DD2B0EEC244B}"/>
              </a:ext>
            </a:extLst>
          </p:cNvPr>
          <p:cNvGrpSpPr>
            <a:grpSpLocks/>
          </p:cNvGrpSpPr>
          <p:nvPr/>
        </p:nvGrpSpPr>
        <p:grpSpPr bwMode="auto">
          <a:xfrm>
            <a:off x="3479800" y="3733800"/>
            <a:ext cx="407988" cy="1843088"/>
            <a:chOff x="528342" y="4227818"/>
            <a:chExt cx="406584" cy="1576891"/>
          </a:xfrm>
        </p:grpSpPr>
        <p:sp>
          <p:nvSpPr>
            <p:cNvPr id="75" name="Right Arrow 74">
              <a:extLst>
                <a:ext uri="{FF2B5EF4-FFF2-40B4-BE49-F238E27FC236}">
                  <a16:creationId xmlns:a16="http://schemas.microsoft.com/office/drawing/2014/main" id="{CC06AF50-86F8-422F-9A81-EBDFB173F9C1}"/>
                </a:ext>
              </a:extLst>
            </p:cNvPr>
            <p:cNvSpPr/>
            <p:nvPr/>
          </p:nvSpPr>
          <p:spPr>
            <a:xfrm rot="16200000">
              <a:off x="514286" y="4241874"/>
              <a:ext cx="194226" cy="1661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61" name="TextBox 185">
              <a:extLst>
                <a:ext uri="{FF2B5EF4-FFF2-40B4-BE49-F238E27FC236}">
                  <a16:creationId xmlns:a16="http://schemas.microsoft.com/office/drawing/2014/main" id="{751BD039-903B-44B2-9D6C-DC52032B1697}"/>
                </a:ext>
              </a:extLst>
            </p:cNvPr>
            <p:cNvSpPr txBox="1">
              <a:spLocks noChangeArrowheads="1"/>
            </p:cNvSpPr>
            <p:nvPr/>
          </p:nvSpPr>
          <p:spPr bwMode="auto">
            <a:xfrm rot="-5400000">
              <a:off x="87536" y="4957320"/>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Blocking: Zero insertion</a:t>
              </a:r>
            </a:p>
          </p:txBody>
        </p:sp>
      </p:grpSp>
      <p:grpSp>
        <p:nvGrpSpPr>
          <p:cNvPr id="77" name="Group 76">
            <a:extLst>
              <a:ext uri="{FF2B5EF4-FFF2-40B4-BE49-F238E27FC236}">
                <a16:creationId xmlns:a16="http://schemas.microsoft.com/office/drawing/2014/main" id="{C6A2FED7-4579-48D0-82CF-521D58973C5A}"/>
              </a:ext>
            </a:extLst>
          </p:cNvPr>
          <p:cNvGrpSpPr>
            <a:grpSpLocks/>
          </p:cNvGrpSpPr>
          <p:nvPr/>
        </p:nvGrpSpPr>
        <p:grpSpPr bwMode="auto">
          <a:xfrm>
            <a:off x="2138363" y="3830638"/>
            <a:ext cx="369887" cy="1828800"/>
            <a:chOff x="426895" y="4227818"/>
            <a:chExt cx="369332" cy="1565067"/>
          </a:xfrm>
        </p:grpSpPr>
        <p:sp>
          <p:nvSpPr>
            <p:cNvPr id="78" name="Right Arrow 77">
              <a:extLst>
                <a:ext uri="{FF2B5EF4-FFF2-40B4-BE49-F238E27FC236}">
                  <a16:creationId xmlns:a16="http://schemas.microsoft.com/office/drawing/2014/main" id="{A65DB6BE-D1B6-4E92-A2A7-AA7DC7093A90}"/>
                </a:ext>
              </a:extLst>
            </p:cNvPr>
            <p:cNvSpPr/>
            <p:nvPr/>
          </p:nvSpPr>
          <p:spPr>
            <a:xfrm rot="5400000">
              <a:off x="514424" y="4241736"/>
              <a:ext cx="194274" cy="16643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59" name="TextBox 236">
              <a:extLst>
                <a:ext uri="{FF2B5EF4-FFF2-40B4-BE49-F238E27FC236}">
                  <a16:creationId xmlns:a16="http://schemas.microsoft.com/office/drawing/2014/main" id="{21989F5C-23EE-4641-AD6D-2F335232A422}"/>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deblocking: remove zero insertion</a:t>
              </a:r>
            </a:p>
          </p:txBody>
        </p:sp>
      </p:grpSp>
      <p:grpSp>
        <p:nvGrpSpPr>
          <p:cNvPr id="65" name="Group 64">
            <a:extLst>
              <a:ext uri="{FF2B5EF4-FFF2-40B4-BE49-F238E27FC236}">
                <a16:creationId xmlns:a16="http://schemas.microsoft.com/office/drawing/2014/main" id="{DBCB50CE-6C49-407A-A90D-C1A936013AF9}"/>
              </a:ext>
            </a:extLst>
          </p:cNvPr>
          <p:cNvGrpSpPr>
            <a:grpSpLocks/>
          </p:cNvGrpSpPr>
          <p:nvPr/>
        </p:nvGrpSpPr>
        <p:grpSpPr bwMode="auto">
          <a:xfrm>
            <a:off x="6048375" y="1509713"/>
            <a:ext cx="1046163" cy="1839912"/>
            <a:chOff x="971600" y="2380621"/>
            <a:chExt cx="1872208" cy="1120387"/>
          </a:xfrm>
        </p:grpSpPr>
        <p:sp>
          <p:nvSpPr>
            <p:cNvPr id="66" name="Rectangle 65">
              <a:extLst>
                <a:ext uri="{FF2B5EF4-FFF2-40B4-BE49-F238E27FC236}">
                  <a16:creationId xmlns:a16="http://schemas.microsoft.com/office/drawing/2014/main" id="{17D92937-DD02-4E26-BB62-86CFA1EB8E84}"/>
                </a:ext>
              </a:extLst>
            </p:cNvPr>
            <p:cNvSpPr/>
            <p:nvPr/>
          </p:nvSpPr>
          <p:spPr>
            <a:xfrm>
              <a:off x="971600" y="2380621"/>
              <a:ext cx="1727317" cy="1120387"/>
            </a:xfrm>
            <a:prstGeom prst="rect">
              <a:avLst/>
            </a:prstGeom>
            <a:solidFill>
              <a:srgbClr val="FFCC66"/>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57" name="TextBox 158">
              <a:extLst>
                <a:ext uri="{FF2B5EF4-FFF2-40B4-BE49-F238E27FC236}">
                  <a16:creationId xmlns:a16="http://schemas.microsoft.com/office/drawing/2014/main" id="{1C9D950B-41DA-424E-A701-DBB1AED88998}"/>
                </a:ext>
              </a:extLst>
            </p:cNvPr>
            <p:cNvSpPr txBox="1">
              <a:spLocks noChangeArrowheads="1"/>
            </p:cNvSpPr>
            <p:nvPr/>
          </p:nvSpPr>
          <p:spPr bwMode="auto">
            <a:xfrm>
              <a:off x="971600" y="2913115"/>
              <a:ext cx="1872208" cy="26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TxL recalibration</a:t>
              </a:r>
            </a:p>
          </p:txBody>
        </p:sp>
      </p:grpSp>
      <p:grpSp>
        <p:nvGrpSpPr>
          <p:cNvPr id="68" name="Group 67">
            <a:extLst>
              <a:ext uri="{FF2B5EF4-FFF2-40B4-BE49-F238E27FC236}">
                <a16:creationId xmlns:a16="http://schemas.microsoft.com/office/drawing/2014/main" id="{182F6A27-15ED-4980-8FCE-7A5A92D8228C}"/>
              </a:ext>
            </a:extLst>
          </p:cNvPr>
          <p:cNvGrpSpPr>
            <a:grpSpLocks/>
          </p:cNvGrpSpPr>
          <p:nvPr/>
        </p:nvGrpSpPr>
        <p:grpSpPr bwMode="auto">
          <a:xfrm>
            <a:off x="4338638" y="3702050"/>
            <a:ext cx="1676400" cy="261938"/>
            <a:chOff x="5220072" y="2348672"/>
            <a:chExt cx="1802923" cy="261818"/>
          </a:xfrm>
        </p:grpSpPr>
        <p:cxnSp>
          <p:nvCxnSpPr>
            <p:cNvPr id="69" name="Straight Connector 68">
              <a:extLst>
                <a:ext uri="{FF2B5EF4-FFF2-40B4-BE49-F238E27FC236}">
                  <a16:creationId xmlns:a16="http://schemas.microsoft.com/office/drawing/2014/main" id="{CFCF2893-1417-48EB-8970-F578946B31F9}"/>
                </a:ext>
              </a:extLst>
            </p:cNvPr>
            <p:cNvCxnSpPr/>
            <p:nvPr/>
          </p:nvCxnSpPr>
          <p:spPr>
            <a:xfrm>
              <a:off x="5220072" y="2348672"/>
              <a:ext cx="1802923"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3440877-0A86-49D1-92C2-1DE750A0E2F6}"/>
                </a:ext>
              </a:extLst>
            </p:cNvPr>
            <p:cNvSpPr txBox="1">
              <a:spLocks noChangeArrowheads="1"/>
            </p:cNvSpPr>
            <p:nvPr/>
          </p:nvSpPr>
          <p:spPr bwMode="auto">
            <a:xfrm>
              <a:off x="5491534" y="2356606"/>
              <a:ext cx="1420485" cy="25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&gt; 500 ms </a:t>
              </a:r>
            </a:p>
          </p:txBody>
        </p:sp>
      </p:grpSp>
      <p:grpSp>
        <p:nvGrpSpPr>
          <p:cNvPr id="71" name="Group 70">
            <a:extLst>
              <a:ext uri="{FF2B5EF4-FFF2-40B4-BE49-F238E27FC236}">
                <a16:creationId xmlns:a16="http://schemas.microsoft.com/office/drawing/2014/main" id="{0EF47DFC-D7AC-47ED-939F-6CAC54FB5CD1}"/>
              </a:ext>
            </a:extLst>
          </p:cNvPr>
          <p:cNvGrpSpPr>
            <a:grpSpLocks/>
          </p:cNvGrpSpPr>
          <p:nvPr/>
        </p:nvGrpSpPr>
        <p:grpSpPr bwMode="auto">
          <a:xfrm>
            <a:off x="5949950" y="3457575"/>
            <a:ext cx="1063625" cy="252413"/>
            <a:chOff x="5137369" y="2108027"/>
            <a:chExt cx="2312850" cy="253398"/>
          </a:xfrm>
        </p:grpSpPr>
        <p:cxnSp>
          <p:nvCxnSpPr>
            <p:cNvPr id="72" name="Straight Connector 71">
              <a:extLst>
                <a:ext uri="{FF2B5EF4-FFF2-40B4-BE49-F238E27FC236}">
                  <a16:creationId xmlns:a16="http://schemas.microsoft.com/office/drawing/2014/main" id="{B5546757-88CC-4EA8-9841-A7EF7A5FD651}"/>
                </a:ext>
              </a:extLst>
            </p:cNvPr>
            <p:cNvCxnSpPr/>
            <p:nvPr/>
          </p:nvCxnSpPr>
          <p:spPr>
            <a:xfrm>
              <a:off x="5220217" y="2348675"/>
              <a:ext cx="2230002"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F7ACB57-D91D-4E7B-AB5F-0231F03AA4EF}"/>
                </a:ext>
              </a:extLst>
            </p:cNvPr>
            <p:cNvSpPr txBox="1">
              <a:spLocks noChangeArrowheads="1"/>
            </p:cNvSpPr>
            <p:nvPr/>
          </p:nvSpPr>
          <p:spPr bwMode="auto">
            <a:xfrm>
              <a:off x="5137369" y="2108027"/>
              <a:ext cx="2309399" cy="2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&lt; 60 ms !!!</a:t>
              </a:r>
            </a:p>
          </p:txBody>
        </p:sp>
      </p:grpSp>
      <p:grpSp>
        <p:nvGrpSpPr>
          <p:cNvPr id="76" name="Group 75">
            <a:extLst>
              <a:ext uri="{FF2B5EF4-FFF2-40B4-BE49-F238E27FC236}">
                <a16:creationId xmlns:a16="http://schemas.microsoft.com/office/drawing/2014/main" id="{2ED9D8CC-F89D-4A1A-A284-574789D17043}"/>
              </a:ext>
            </a:extLst>
          </p:cNvPr>
          <p:cNvGrpSpPr>
            <a:grpSpLocks/>
          </p:cNvGrpSpPr>
          <p:nvPr/>
        </p:nvGrpSpPr>
        <p:grpSpPr bwMode="auto">
          <a:xfrm>
            <a:off x="7015163" y="3689350"/>
            <a:ext cx="1517650" cy="260350"/>
            <a:chOff x="5220072" y="2348672"/>
            <a:chExt cx="1802923" cy="261818"/>
          </a:xfrm>
        </p:grpSpPr>
        <p:cxnSp>
          <p:nvCxnSpPr>
            <p:cNvPr id="79" name="Straight Connector 78">
              <a:extLst>
                <a:ext uri="{FF2B5EF4-FFF2-40B4-BE49-F238E27FC236}">
                  <a16:creationId xmlns:a16="http://schemas.microsoft.com/office/drawing/2014/main" id="{21B4ABE0-FE1A-4268-8BF9-C74022212ADD}"/>
                </a:ext>
              </a:extLst>
            </p:cNvPr>
            <p:cNvCxnSpPr/>
            <p:nvPr/>
          </p:nvCxnSpPr>
          <p:spPr>
            <a:xfrm>
              <a:off x="5220072" y="2348672"/>
              <a:ext cx="1802923"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641A030-5CD5-4182-9ABE-359679F85858}"/>
                </a:ext>
              </a:extLst>
            </p:cNvPr>
            <p:cNvSpPr txBox="1">
              <a:spLocks noChangeArrowheads="1"/>
            </p:cNvSpPr>
            <p:nvPr/>
          </p:nvSpPr>
          <p:spPr bwMode="auto">
            <a:xfrm>
              <a:off x="5491642" y="2356655"/>
              <a:ext cx="1420084" cy="25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&gt; 500 ms </a:t>
              </a:r>
            </a:p>
          </p:txBody>
        </p:sp>
      </p:grpSp>
      <p:grpSp>
        <p:nvGrpSpPr>
          <p:cNvPr id="4" name="Group 3">
            <a:extLst>
              <a:ext uri="{FF2B5EF4-FFF2-40B4-BE49-F238E27FC236}">
                <a16:creationId xmlns:a16="http://schemas.microsoft.com/office/drawing/2014/main" id="{85D8E4CB-4C45-40EC-A694-05FBF477C369}"/>
              </a:ext>
            </a:extLst>
          </p:cNvPr>
          <p:cNvGrpSpPr>
            <a:grpSpLocks/>
          </p:cNvGrpSpPr>
          <p:nvPr/>
        </p:nvGrpSpPr>
        <p:grpSpPr bwMode="auto">
          <a:xfrm>
            <a:off x="8532813" y="1506538"/>
            <a:ext cx="387350" cy="1849437"/>
            <a:chOff x="8532440" y="2081213"/>
            <a:chExt cx="388402" cy="1849438"/>
          </a:xfrm>
        </p:grpSpPr>
        <p:sp>
          <p:nvSpPr>
            <p:cNvPr id="82" name="Rectangle 81">
              <a:extLst>
                <a:ext uri="{FF2B5EF4-FFF2-40B4-BE49-F238E27FC236}">
                  <a16:creationId xmlns:a16="http://schemas.microsoft.com/office/drawing/2014/main" id="{4944456D-A2EA-4A12-AD36-C8D6738F45E4}"/>
                </a:ext>
              </a:extLst>
            </p:cNvPr>
            <p:cNvSpPr/>
            <p:nvPr/>
          </p:nvSpPr>
          <p:spPr bwMode="auto">
            <a:xfrm>
              <a:off x="8532440" y="2081213"/>
              <a:ext cx="388402" cy="1849438"/>
            </a:xfrm>
            <a:prstGeom prst="rect">
              <a:avLst/>
            </a:prstGeom>
            <a:solidFill>
              <a:srgbClr val="FFCC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49" name="TextBox 185">
              <a:extLst>
                <a:ext uri="{FF2B5EF4-FFF2-40B4-BE49-F238E27FC236}">
                  <a16:creationId xmlns:a16="http://schemas.microsoft.com/office/drawing/2014/main" id="{442DC5F9-0282-4394-989E-014636289C3C}"/>
                </a:ext>
              </a:extLst>
            </p:cNvPr>
            <p:cNvSpPr txBox="1">
              <a:spLocks noChangeArrowheads="1"/>
            </p:cNvSpPr>
            <p:nvPr/>
          </p:nvSpPr>
          <p:spPr bwMode="auto">
            <a:xfrm rot="-5400000">
              <a:off x="7952043" y="2984528"/>
              <a:ext cx="154919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Next Blocking</a:t>
              </a:r>
            </a:p>
          </p:txBody>
        </p:sp>
      </p:grpSp>
      <p:sp>
        <p:nvSpPr>
          <p:cNvPr id="7203" name="TextBox 236">
            <a:extLst>
              <a:ext uri="{FF2B5EF4-FFF2-40B4-BE49-F238E27FC236}">
                <a16:creationId xmlns:a16="http://schemas.microsoft.com/office/drawing/2014/main" id="{C0294BC2-6C34-480B-B46B-46799048141A}"/>
              </a:ext>
            </a:extLst>
          </p:cNvPr>
          <p:cNvSpPr txBox="1">
            <a:spLocks noChangeArrowheads="1"/>
          </p:cNvSpPr>
          <p:nvPr/>
        </p:nvSpPr>
        <p:spPr bwMode="auto">
          <a:xfrm rot="-5400000">
            <a:off x="5796757" y="4544219"/>
            <a:ext cx="154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Training Signals interrupt traffic</a:t>
            </a:r>
          </a:p>
        </p:txBody>
      </p:sp>
      <p:grpSp>
        <p:nvGrpSpPr>
          <p:cNvPr id="92" name="Group 91">
            <a:extLst>
              <a:ext uri="{FF2B5EF4-FFF2-40B4-BE49-F238E27FC236}">
                <a16:creationId xmlns:a16="http://schemas.microsoft.com/office/drawing/2014/main" id="{768D141E-0961-4D76-88F1-BCA9567B0A43}"/>
              </a:ext>
            </a:extLst>
          </p:cNvPr>
          <p:cNvGrpSpPr>
            <a:grpSpLocks/>
          </p:cNvGrpSpPr>
          <p:nvPr/>
        </p:nvGrpSpPr>
        <p:grpSpPr bwMode="auto">
          <a:xfrm>
            <a:off x="8347075" y="3733800"/>
            <a:ext cx="369888" cy="1828800"/>
            <a:chOff x="426895" y="4227818"/>
            <a:chExt cx="369332" cy="1565067"/>
          </a:xfrm>
        </p:grpSpPr>
        <p:sp>
          <p:nvSpPr>
            <p:cNvPr id="93" name="Right Arrow 92">
              <a:extLst>
                <a:ext uri="{FF2B5EF4-FFF2-40B4-BE49-F238E27FC236}">
                  <a16:creationId xmlns:a16="http://schemas.microsoft.com/office/drawing/2014/main" id="{602C7DEE-B776-49B5-A79E-B025A778F6D7}"/>
                </a:ext>
              </a:extLst>
            </p:cNvPr>
            <p:cNvSpPr/>
            <p:nvPr/>
          </p:nvSpPr>
          <p:spPr>
            <a:xfrm rot="16200000">
              <a:off x="514423" y="4241737"/>
              <a:ext cx="194275" cy="1664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247" name="TextBox 185">
              <a:extLst>
                <a:ext uri="{FF2B5EF4-FFF2-40B4-BE49-F238E27FC236}">
                  <a16:creationId xmlns:a16="http://schemas.microsoft.com/office/drawing/2014/main" id="{0184EA9B-9D4F-4D68-B092-C9CBB53F0D88}"/>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Blocking: Zero insertion</a:t>
              </a:r>
            </a:p>
          </p:txBody>
        </p:sp>
      </p:grpSp>
      <p:sp>
        <p:nvSpPr>
          <p:cNvPr id="88" name="TextBox 87">
            <a:extLst>
              <a:ext uri="{FF2B5EF4-FFF2-40B4-BE49-F238E27FC236}">
                <a16:creationId xmlns:a16="http://schemas.microsoft.com/office/drawing/2014/main" id="{49E8556B-E745-49DA-9467-D4A66BAC7F05}"/>
              </a:ext>
            </a:extLst>
          </p:cNvPr>
          <p:cNvSpPr txBox="1">
            <a:spLocks noChangeArrowheads="1"/>
          </p:cNvSpPr>
          <p:nvPr/>
        </p:nvSpPr>
        <p:spPr bwMode="auto">
          <a:xfrm>
            <a:off x="1185863" y="638175"/>
            <a:ext cx="574833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B050"/>
                </a:solidFill>
              </a:rPr>
              <a:t>”Should be” Scenario according to current requirement</a:t>
            </a:r>
          </a:p>
        </p:txBody>
      </p:sp>
    </p:spTree>
    <p:extLst>
      <p:ext uri="{BB962C8B-B14F-4D97-AF65-F5344CB8AC3E}">
        <p14:creationId xmlns:p14="http://schemas.microsoft.com/office/powerpoint/2010/main" val="1856762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anim calcmode="lin" valueType="num">
                                      <p:cBhvr>
                                        <p:cTn id="27" dur="1000" fill="hold"/>
                                        <p:tgtEl>
                                          <p:spTgt spid="172"/>
                                        </p:tgtEl>
                                        <p:attrNameLst>
                                          <p:attrName>ppt_x</p:attrName>
                                        </p:attrNameLst>
                                      </p:cBhvr>
                                      <p:tavLst>
                                        <p:tav tm="0">
                                          <p:val>
                                            <p:strVal val="#ppt_x"/>
                                          </p:val>
                                        </p:tav>
                                        <p:tav tm="100000">
                                          <p:val>
                                            <p:strVal val="#ppt_x"/>
                                          </p:val>
                                        </p:tav>
                                      </p:tavLst>
                                    </p:anim>
                                    <p:anim calcmode="lin" valueType="num">
                                      <p:cBhvr>
                                        <p:cTn id="28"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1" presetClass="entr" presetSubtype="1" fill="hold" nodeType="click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wheel(1)">
                                      <p:cBhvr>
                                        <p:cTn id="33" dur="2000"/>
                                        <p:tgtEl>
                                          <p:spTgt spid="1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nodeType="click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1000"/>
                                        <p:tgtEl>
                                          <p:spTgt spid="77"/>
                                        </p:tgtEl>
                                      </p:cBhvr>
                                    </p:animEffect>
                                    <p:anim calcmode="lin" valueType="num">
                                      <p:cBhvr>
                                        <p:cTn id="39" dur="1000" fill="hold"/>
                                        <p:tgtEl>
                                          <p:spTgt spid="77"/>
                                        </p:tgtEl>
                                        <p:attrNameLst>
                                          <p:attrName>ppt_x</p:attrName>
                                        </p:attrNameLst>
                                      </p:cBhvr>
                                      <p:tavLst>
                                        <p:tav tm="0">
                                          <p:val>
                                            <p:strVal val="#ppt_x"/>
                                          </p:val>
                                        </p:tav>
                                        <p:tav tm="100000">
                                          <p:val>
                                            <p:strVal val="#ppt_x"/>
                                          </p:val>
                                        </p:tav>
                                      </p:tavLst>
                                    </p:anim>
                                    <p:anim calcmode="lin" valueType="num">
                                      <p:cBhvr>
                                        <p:cTn id="40"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5"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000"/>
                                        <p:tgtEl>
                                          <p:spTgt spid="18"/>
                                        </p:tgtEl>
                                      </p:cBhvr>
                                    </p:animEffect>
                                    <p:anim calcmode="lin" valueType="num">
                                      <p:cBhvr>
                                        <p:cTn id="46" dur="2000" fill="hold"/>
                                        <p:tgtEl>
                                          <p:spTgt spid="18"/>
                                        </p:tgtEl>
                                        <p:attrNameLst>
                                          <p:attrName>ppt_w</p:attrName>
                                        </p:attrNameLst>
                                      </p:cBhvr>
                                      <p:tavLst>
                                        <p:tav tm="0" fmla="#ppt_w*sin(2.5*pi*$)">
                                          <p:val>
                                            <p:fltVal val="0"/>
                                          </p:val>
                                        </p:tav>
                                        <p:tav tm="100000">
                                          <p:val>
                                            <p:fltVal val="1"/>
                                          </p:val>
                                        </p:tav>
                                      </p:tavLst>
                                    </p:anim>
                                    <p:anim calcmode="lin" valueType="num">
                                      <p:cBhvr>
                                        <p:cTn id="4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5" presetClass="entr" presetSubtype="0" fill="hold" nodeType="clickEffect">
                                  <p:stCondLst>
                                    <p:cond delay="0"/>
                                  </p:stCondLst>
                                  <p:childTnLst>
                                    <p:set>
                                      <p:cBhvr>
                                        <p:cTn id="51" dur="1" fill="hold">
                                          <p:stCondLst>
                                            <p:cond delay="0"/>
                                          </p:stCondLst>
                                        </p:cTn>
                                        <p:tgtEl>
                                          <p:spTgt spid="269"/>
                                        </p:tgtEl>
                                        <p:attrNameLst>
                                          <p:attrName>style.visibility</p:attrName>
                                        </p:attrNameLst>
                                      </p:cBhvr>
                                      <p:to>
                                        <p:strVal val="visible"/>
                                      </p:to>
                                    </p:set>
                                    <p:animEffect transition="in" filter="fade">
                                      <p:cBhvr>
                                        <p:cTn id="52" dur="2000"/>
                                        <p:tgtEl>
                                          <p:spTgt spid="269"/>
                                        </p:tgtEl>
                                      </p:cBhvr>
                                    </p:animEffect>
                                    <p:anim calcmode="lin" valueType="num">
                                      <p:cBhvr>
                                        <p:cTn id="53" dur="2000" fill="hold"/>
                                        <p:tgtEl>
                                          <p:spTgt spid="269"/>
                                        </p:tgtEl>
                                        <p:attrNameLst>
                                          <p:attrName>ppt_w</p:attrName>
                                        </p:attrNameLst>
                                      </p:cBhvr>
                                      <p:tavLst>
                                        <p:tav tm="0" fmla="#ppt_w*sin(2.5*pi*$)">
                                          <p:val>
                                            <p:fltVal val="0"/>
                                          </p:val>
                                        </p:tav>
                                        <p:tav tm="100000">
                                          <p:val>
                                            <p:fltVal val="1"/>
                                          </p:val>
                                        </p:tav>
                                      </p:tavLst>
                                    </p:anim>
                                    <p:anim calcmode="lin" valueType="num">
                                      <p:cBhvr>
                                        <p:cTn id="54" dur="2000" fill="hold"/>
                                        <p:tgtEl>
                                          <p:spTgt spid="269"/>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42"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1000"/>
                                        <p:tgtEl>
                                          <p:spTgt spid="74"/>
                                        </p:tgtEl>
                                      </p:cBhvr>
                                    </p:animEffect>
                                    <p:anim calcmode="lin" valueType="num">
                                      <p:cBhvr>
                                        <p:cTn id="60" dur="1000" fill="hold"/>
                                        <p:tgtEl>
                                          <p:spTgt spid="74"/>
                                        </p:tgtEl>
                                        <p:attrNameLst>
                                          <p:attrName>ppt_x</p:attrName>
                                        </p:attrNameLst>
                                      </p:cBhvr>
                                      <p:tavLst>
                                        <p:tav tm="0">
                                          <p:val>
                                            <p:strVal val="#ppt_x"/>
                                          </p:val>
                                        </p:tav>
                                        <p:tav tm="100000">
                                          <p:val>
                                            <p:strVal val="#ppt_x"/>
                                          </p:val>
                                        </p:tav>
                                      </p:tavLst>
                                    </p:anim>
                                    <p:anim calcmode="lin" valueType="num">
                                      <p:cBhvr>
                                        <p:cTn id="6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1" presetClass="entr" presetSubtype="1" fill="hold" nodeType="clickEffect">
                                  <p:stCondLst>
                                    <p:cond delay="0"/>
                                  </p:stCondLst>
                                  <p:childTnLst>
                                    <p:set>
                                      <p:cBhvr>
                                        <p:cTn id="65" dur="1" fill="hold">
                                          <p:stCondLst>
                                            <p:cond delay="0"/>
                                          </p:stCondLst>
                                        </p:cTn>
                                        <p:tgtEl>
                                          <p:spTgt spid="220"/>
                                        </p:tgtEl>
                                        <p:attrNameLst>
                                          <p:attrName>style.visibility</p:attrName>
                                        </p:attrNameLst>
                                      </p:cBhvr>
                                      <p:to>
                                        <p:strVal val="visible"/>
                                      </p:to>
                                    </p:set>
                                    <p:animEffect transition="in" filter="wheel(1)">
                                      <p:cBhvr>
                                        <p:cTn id="66" dur="2000"/>
                                        <p:tgtEl>
                                          <p:spTgt spid="220"/>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2" presetClass="entr" presetSubtype="0" fill="hold" nodeType="clickEffect">
                                  <p:stCondLst>
                                    <p:cond delay="0"/>
                                  </p:stCondLst>
                                  <p:childTnLst>
                                    <p:set>
                                      <p:cBhvr>
                                        <p:cTn id="70" dur="1" fill="hold">
                                          <p:stCondLst>
                                            <p:cond delay="0"/>
                                          </p:stCondLst>
                                        </p:cTn>
                                        <p:tgtEl>
                                          <p:spTgt spid="235"/>
                                        </p:tgtEl>
                                        <p:attrNameLst>
                                          <p:attrName>style.visibility</p:attrName>
                                        </p:attrNameLst>
                                      </p:cBhvr>
                                      <p:to>
                                        <p:strVal val="visible"/>
                                      </p:to>
                                    </p:set>
                                    <p:animEffect transition="in" filter="fade">
                                      <p:cBhvr>
                                        <p:cTn id="71" dur="1000"/>
                                        <p:tgtEl>
                                          <p:spTgt spid="235"/>
                                        </p:tgtEl>
                                      </p:cBhvr>
                                    </p:animEffect>
                                    <p:anim calcmode="lin" valueType="num">
                                      <p:cBhvr>
                                        <p:cTn id="72" dur="1000" fill="hold"/>
                                        <p:tgtEl>
                                          <p:spTgt spid="235"/>
                                        </p:tgtEl>
                                        <p:attrNameLst>
                                          <p:attrName>ppt_x</p:attrName>
                                        </p:attrNameLst>
                                      </p:cBhvr>
                                      <p:tavLst>
                                        <p:tav tm="0">
                                          <p:val>
                                            <p:strVal val="#ppt_x"/>
                                          </p:val>
                                        </p:tav>
                                        <p:tav tm="100000">
                                          <p:val>
                                            <p:strVal val="#ppt_x"/>
                                          </p:val>
                                        </p:tav>
                                      </p:tavLst>
                                    </p:anim>
                                    <p:anim calcmode="lin" valueType="num">
                                      <p:cBhvr>
                                        <p:cTn id="73"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45" presetClass="entr" presetSubtype="0" fill="hold" nodeType="clickEffect">
                                  <p:stCondLst>
                                    <p:cond delay="0"/>
                                  </p:stCondLst>
                                  <p:childTnLst>
                                    <p:set>
                                      <p:cBhvr>
                                        <p:cTn id="77" dur="1" fill="hold">
                                          <p:stCondLst>
                                            <p:cond delay="0"/>
                                          </p:stCondLst>
                                        </p:cTn>
                                        <p:tgtEl>
                                          <p:spTgt spid="266"/>
                                        </p:tgtEl>
                                        <p:attrNameLst>
                                          <p:attrName>style.visibility</p:attrName>
                                        </p:attrNameLst>
                                      </p:cBhvr>
                                      <p:to>
                                        <p:strVal val="visible"/>
                                      </p:to>
                                    </p:set>
                                    <p:animEffect transition="in" filter="fade">
                                      <p:cBhvr>
                                        <p:cTn id="78" dur="2000"/>
                                        <p:tgtEl>
                                          <p:spTgt spid="266"/>
                                        </p:tgtEl>
                                      </p:cBhvr>
                                    </p:animEffect>
                                    <p:anim calcmode="lin" valueType="num">
                                      <p:cBhvr>
                                        <p:cTn id="79" dur="2000" fill="hold"/>
                                        <p:tgtEl>
                                          <p:spTgt spid="266"/>
                                        </p:tgtEl>
                                        <p:attrNameLst>
                                          <p:attrName>ppt_w</p:attrName>
                                        </p:attrNameLst>
                                      </p:cBhvr>
                                      <p:tavLst>
                                        <p:tav tm="0" fmla="#ppt_w*sin(2.5*pi*$)">
                                          <p:val>
                                            <p:fltVal val="0"/>
                                          </p:val>
                                        </p:tav>
                                        <p:tav tm="100000">
                                          <p:val>
                                            <p:fltVal val="1"/>
                                          </p:val>
                                        </p:tav>
                                      </p:tavLst>
                                    </p:anim>
                                    <p:anim calcmode="lin" valueType="num">
                                      <p:cBhvr>
                                        <p:cTn id="80" dur="2000" fill="hold"/>
                                        <p:tgtEl>
                                          <p:spTgt spid="266"/>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1" presetClass="entr" presetSubtype="1" fill="hold" nodeType="clickEffect">
                                  <p:stCondLst>
                                    <p:cond delay="0"/>
                                  </p:stCondLst>
                                  <p:childTnLst>
                                    <p:set>
                                      <p:cBhvr>
                                        <p:cTn id="84" dur="1" fill="hold">
                                          <p:stCondLst>
                                            <p:cond delay="0"/>
                                          </p:stCondLst>
                                        </p:cTn>
                                        <p:tgtEl>
                                          <p:spTgt spid="231"/>
                                        </p:tgtEl>
                                        <p:attrNameLst>
                                          <p:attrName>style.visibility</p:attrName>
                                        </p:attrNameLst>
                                      </p:cBhvr>
                                      <p:to>
                                        <p:strVal val="visible"/>
                                      </p:to>
                                    </p:set>
                                    <p:animEffect transition="in" filter="wheel(1)">
                                      <p:cBhvr>
                                        <p:cTn id="85" dur="2000"/>
                                        <p:tgtEl>
                                          <p:spTgt spid="231"/>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45" presetClass="entr" presetSubtype="0" fill="hold" nodeType="click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2000"/>
                                        <p:tgtEl>
                                          <p:spTgt spid="68"/>
                                        </p:tgtEl>
                                      </p:cBhvr>
                                    </p:animEffect>
                                    <p:anim calcmode="lin" valueType="num">
                                      <p:cBhvr>
                                        <p:cTn id="91" dur="2000" fill="hold"/>
                                        <p:tgtEl>
                                          <p:spTgt spid="68"/>
                                        </p:tgtEl>
                                        <p:attrNameLst>
                                          <p:attrName>ppt_w</p:attrName>
                                        </p:attrNameLst>
                                      </p:cBhvr>
                                      <p:tavLst>
                                        <p:tav tm="0" fmla="#ppt_w*sin(2.5*pi*$)">
                                          <p:val>
                                            <p:fltVal val="0"/>
                                          </p:val>
                                        </p:tav>
                                        <p:tav tm="100000">
                                          <p:val>
                                            <p:fltVal val="1"/>
                                          </p:val>
                                        </p:tav>
                                      </p:tavLst>
                                    </p:anim>
                                    <p:anim calcmode="lin" valueType="num">
                                      <p:cBhvr>
                                        <p:cTn id="92" dur="20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1" presetClass="entr" presetSubtype="1" fill="hold"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wheel(1)">
                                      <p:cBhvr>
                                        <p:cTn id="97" dur="2000"/>
                                        <p:tgtEl>
                                          <p:spTgt spid="6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7203"/>
                                        </p:tgtEl>
                                        <p:attrNameLst>
                                          <p:attrName>style.visibility</p:attrName>
                                        </p:attrNameLst>
                                      </p:cBhvr>
                                      <p:to>
                                        <p:strVal val="visible"/>
                                      </p:to>
                                    </p:set>
                                    <p:animEffect transition="in" filter="fade">
                                      <p:cBhvr>
                                        <p:cTn id="102" dur="1000"/>
                                        <p:tgtEl>
                                          <p:spTgt spid="7203"/>
                                        </p:tgtEl>
                                      </p:cBhvr>
                                    </p:animEffect>
                                    <p:anim calcmode="lin" valueType="num">
                                      <p:cBhvr>
                                        <p:cTn id="103" dur="1000" fill="hold"/>
                                        <p:tgtEl>
                                          <p:spTgt spid="7203"/>
                                        </p:tgtEl>
                                        <p:attrNameLst>
                                          <p:attrName>ppt_x</p:attrName>
                                        </p:attrNameLst>
                                      </p:cBhvr>
                                      <p:tavLst>
                                        <p:tav tm="0">
                                          <p:val>
                                            <p:strVal val="#ppt_x"/>
                                          </p:val>
                                        </p:tav>
                                        <p:tav tm="100000">
                                          <p:val>
                                            <p:strVal val="#ppt_x"/>
                                          </p:val>
                                        </p:tav>
                                      </p:tavLst>
                                    </p:anim>
                                    <p:anim calcmode="lin" valueType="num">
                                      <p:cBhvr>
                                        <p:cTn id="104" dur="1000" fill="hold"/>
                                        <p:tgtEl>
                                          <p:spTgt spid="7203"/>
                                        </p:tgtEl>
                                        <p:attrNameLst>
                                          <p:attrName>ppt_y</p:attrName>
                                        </p:attrNameLst>
                                      </p:cBhvr>
                                      <p:tavLst>
                                        <p:tav tm="0">
                                          <p:val>
                                            <p:strVal val="#ppt_y+.1"/>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5" presetClass="entr" presetSubtype="0" fill="hold" nodeType="clickEffect">
                                  <p:stCondLst>
                                    <p:cond delay="0"/>
                                  </p:stCondLst>
                                  <p:childTnLst>
                                    <p:set>
                                      <p:cBhvr>
                                        <p:cTn id="108" dur="1" fill="hold">
                                          <p:stCondLst>
                                            <p:cond delay="0"/>
                                          </p:stCondLst>
                                        </p:cTn>
                                        <p:tgtEl>
                                          <p:spTgt spid="71"/>
                                        </p:tgtEl>
                                        <p:attrNameLst>
                                          <p:attrName>style.visibility</p:attrName>
                                        </p:attrNameLst>
                                      </p:cBhvr>
                                      <p:to>
                                        <p:strVal val="visible"/>
                                      </p:to>
                                    </p:set>
                                    <p:animEffect transition="in" filter="fade">
                                      <p:cBhvr>
                                        <p:cTn id="109" dur="2000"/>
                                        <p:tgtEl>
                                          <p:spTgt spid="71"/>
                                        </p:tgtEl>
                                      </p:cBhvr>
                                    </p:animEffect>
                                    <p:anim calcmode="lin" valueType="num">
                                      <p:cBhvr>
                                        <p:cTn id="110" dur="2000" fill="hold"/>
                                        <p:tgtEl>
                                          <p:spTgt spid="71"/>
                                        </p:tgtEl>
                                        <p:attrNameLst>
                                          <p:attrName>ppt_w</p:attrName>
                                        </p:attrNameLst>
                                      </p:cBhvr>
                                      <p:tavLst>
                                        <p:tav tm="0" fmla="#ppt_w*sin(2.5*pi*$)">
                                          <p:val>
                                            <p:fltVal val="0"/>
                                          </p:val>
                                        </p:tav>
                                        <p:tav tm="100000">
                                          <p:val>
                                            <p:fltVal val="1"/>
                                          </p:val>
                                        </p:tav>
                                      </p:tavLst>
                                    </p:anim>
                                    <p:anim calcmode="lin" valueType="num">
                                      <p:cBhvr>
                                        <p:cTn id="111" dur="20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45" presetClass="entr" presetSubtype="0" fill="hold" nodeType="click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2000"/>
                                        <p:tgtEl>
                                          <p:spTgt spid="76"/>
                                        </p:tgtEl>
                                      </p:cBhvr>
                                    </p:animEffect>
                                    <p:anim calcmode="lin" valueType="num">
                                      <p:cBhvr>
                                        <p:cTn id="117" dur="2000" fill="hold"/>
                                        <p:tgtEl>
                                          <p:spTgt spid="76"/>
                                        </p:tgtEl>
                                        <p:attrNameLst>
                                          <p:attrName>ppt_w</p:attrName>
                                        </p:attrNameLst>
                                      </p:cBhvr>
                                      <p:tavLst>
                                        <p:tav tm="0" fmla="#ppt_w*sin(2.5*pi*$)">
                                          <p:val>
                                            <p:fltVal val="0"/>
                                          </p:val>
                                        </p:tav>
                                        <p:tav tm="100000">
                                          <p:val>
                                            <p:fltVal val="1"/>
                                          </p:val>
                                        </p:tav>
                                      </p:tavLst>
                                    </p:anim>
                                    <p:anim calcmode="lin" valueType="num">
                                      <p:cBhvr>
                                        <p:cTn id="118"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42" presetClass="entr" presetSubtype="0" fill="hold" nodeType="clickEffect">
                                  <p:stCondLst>
                                    <p:cond delay="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1000"/>
                                        <p:tgtEl>
                                          <p:spTgt spid="92"/>
                                        </p:tgtEl>
                                      </p:cBhvr>
                                    </p:animEffect>
                                    <p:anim calcmode="lin" valueType="num">
                                      <p:cBhvr>
                                        <p:cTn id="124" dur="1000" fill="hold"/>
                                        <p:tgtEl>
                                          <p:spTgt spid="92"/>
                                        </p:tgtEl>
                                        <p:attrNameLst>
                                          <p:attrName>ppt_x</p:attrName>
                                        </p:attrNameLst>
                                      </p:cBhvr>
                                      <p:tavLst>
                                        <p:tav tm="0">
                                          <p:val>
                                            <p:strVal val="#ppt_x"/>
                                          </p:val>
                                        </p:tav>
                                        <p:tav tm="100000">
                                          <p:val>
                                            <p:strVal val="#ppt_x"/>
                                          </p:val>
                                        </p:tav>
                                      </p:tavLst>
                                    </p:anim>
                                    <p:anim calcmode="lin" valueType="num">
                                      <p:cBhvr>
                                        <p:cTn id="125"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1" presetClass="entr" presetSubtype="1" fill="hold" nodeType="clickEffect">
                                  <p:stCondLst>
                                    <p:cond delay="0"/>
                                  </p:stCondLst>
                                  <p:childTnLst>
                                    <p:set>
                                      <p:cBhvr>
                                        <p:cTn id="129" dur="1" fill="hold">
                                          <p:stCondLst>
                                            <p:cond delay="0"/>
                                          </p:stCondLst>
                                        </p:cTn>
                                        <p:tgtEl>
                                          <p:spTgt spid="4"/>
                                        </p:tgtEl>
                                        <p:attrNameLst>
                                          <p:attrName>style.visibility</p:attrName>
                                        </p:attrNameLst>
                                      </p:cBhvr>
                                      <p:to>
                                        <p:strVal val="visible"/>
                                      </p:to>
                                    </p:set>
                                    <p:animEffect transition="in" filter="wheel(1)">
                                      <p:cBhvr>
                                        <p:cTn id="130" dur="2000"/>
                                        <p:tgtEl>
                                          <p:spTgt spid="4"/>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1" presetClass="entr" presetSubtype="1" fill="hold" nodeType="click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wheel(1)">
                                      <p:cBhvr>
                                        <p:cTn id="135" dur="2000"/>
                                        <p:tgtEl>
                                          <p:spTgt spid="1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1" presetClass="entr" presetSubtype="1" fill="hold" nodeType="clickEffect">
                                  <p:stCondLst>
                                    <p:cond delay="0"/>
                                  </p:stCondLst>
                                  <p:childTnLst>
                                    <p:set>
                                      <p:cBhvr>
                                        <p:cTn id="139" dur="1" fill="hold">
                                          <p:stCondLst>
                                            <p:cond delay="0"/>
                                          </p:stCondLst>
                                        </p:cTn>
                                        <p:tgtEl>
                                          <p:spTgt spid="238"/>
                                        </p:tgtEl>
                                        <p:attrNameLst>
                                          <p:attrName>style.visibility</p:attrName>
                                        </p:attrNameLst>
                                      </p:cBhvr>
                                      <p:to>
                                        <p:strVal val="visible"/>
                                      </p:to>
                                    </p:set>
                                    <p:animEffect transition="in" filter="wheel(1)">
                                      <p:cBhvr>
                                        <p:cTn id="140" dur="2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4FB4158F-09DA-4C0B-8A2A-CC9995D8DA1C}"/>
              </a:ext>
            </a:extLst>
          </p:cNvPr>
          <p:cNvSpPr>
            <a:spLocks noGrp="1" noChangeArrowheads="1"/>
          </p:cNvSpPr>
          <p:nvPr>
            <p:ph type="title"/>
          </p:nvPr>
        </p:nvSpPr>
        <p:spPr>
          <a:xfrm>
            <a:off x="179388" y="274638"/>
            <a:ext cx="8785225" cy="490537"/>
          </a:xfrm>
        </p:spPr>
        <p:txBody>
          <a:bodyPr/>
          <a:lstStyle/>
          <a:p>
            <a:pPr algn="l" eaLnBrk="1" hangingPunct="1"/>
            <a:r>
              <a:rPr lang="en-GB" altLang="en-US" sz="1800"/>
              <a:t>Part 1 Radio Function View: Traffic Blocking with only TxLO moving</a:t>
            </a:r>
            <a:endParaRPr lang="en-US" altLang="en-US" sz="1800"/>
          </a:p>
        </p:txBody>
      </p:sp>
      <p:sp>
        <p:nvSpPr>
          <p:cNvPr id="10243" name="Rectangle 2">
            <a:extLst>
              <a:ext uri="{FF2B5EF4-FFF2-40B4-BE49-F238E27FC236}">
                <a16:creationId xmlns:a16="http://schemas.microsoft.com/office/drawing/2014/main" id="{EB27858E-73EC-4CD9-B024-D888FD28CE8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0244" name="Rectangle 4">
            <a:extLst>
              <a:ext uri="{FF2B5EF4-FFF2-40B4-BE49-F238E27FC236}">
                <a16:creationId xmlns:a16="http://schemas.microsoft.com/office/drawing/2014/main" id="{218CAD6B-29D8-4565-BD15-E3DA1A0F8A0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pSp>
        <p:nvGrpSpPr>
          <p:cNvPr id="44" name="Group 43">
            <a:extLst>
              <a:ext uri="{FF2B5EF4-FFF2-40B4-BE49-F238E27FC236}">
                <a16:creationId xmlns:a16="http://schemas.microsoft.com/office/drawing/2014/main" id="{0B0C9664-0AC0-4B37-AB84-A9A5202FB1D3}"/>
              </a:ext>
            </a:extLst>
          </p:cNvPr>
          <p:cNvGrpSpPr>
            <a:grpSpLocks/>
          </p:cNvGrpSpPr>
          <p:nvPr/>
        </p:nvGrpSpPr>
        <p:grpSpPr bwMode="auto">
          <a:xfrm>
            <a:off x="323850" y="2444750"/>
            <a:ext cx="8843963" cy="1274763"/>
            <a:chOff x="4111591" y="1697333"/>
            <a:chExt cx="15211386" cy="1091856"/>
          </a:xfrm>
        </p:grpSpPr>
        <p:grpSp>
          <p:nvGrpSpPr>
            <p:cNvPr id="10290" name="Group 68">
              <a:extLst>
                <a:ext uri="{FF2B5EF4-FFF2-40B4-BE49-F238E27FC236}">
                  <a16:creationId xmlns:a16="http://schemas.microsoft.com/office/drawing/2014/main" id="{189E8ABB-3D3C-4377-8C6E-F07FA66E7F0E}"/>
                </a:ext>
              </a:extLst>
            </p:cNvPr>
            <p:cNvGrpSpPr>
              <a:grpSpLocks/>
            </p:cNvGrpSpPr>
            <p:nvPr/>
          </p:nvGrpSpPr>
          <p:grpSpPr bwMode="auto">
            <a:xfrm>
              <a:off x="4111591" y="1697333"/>
              <a:ext cx="14738197" cy="797517"/>
              <a:chOff x="1259452" y="1620340"/>
              <a:chExt cx="14738197" cy="797517"/>
            </a:xfrm>
          </p:grpSpPr>
          <p:cxnSp>
            <p:nvCxnSpPr>
              <p:cNvPr id="48" name="Straight Arrow Connector 47">
                <a:extLst>
                  <a:ext uri="{FF2B5EF4-FFF2-40B4-BE49-F238E27FC236}">
                    <a16:creationId xmlns:a16="http://schemas.microsoft.com/office/drawing/2014/main" id="{71E99395-D73C-477B-AAE8-0CBD32DF3208}"/>
                  </a:ext>
                </a:extLst>
              </p:cNvPr>
              <p:cNvCxnSpPr/>
              <p:nvPr/>
            </p:nvCxnSpPr>
            <p:spPr>
              <a:xfrm>
                <a:off x="1259452" y="2326035"/>
                <a:ext cx="14739016" cy="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E0D86AC-DDD7-48A0-86D1-8CD48BB7EC95}"/>
                  </a:ext>
                </a:extLst>
              </p:cNvPr>
              <p:cNvCxnSpPr/>
              <p:nvPr/>
            </p:nvCxnSpPr>
            <p:spPr>
              <a:xfrm flipV="1">
                <a:off x="1398706" y="1620340"/>
                <a:ext cx="0" cy="798156"/>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10291" name="TextBox 45">
              <a:extLst>
                <a:ext uri="{FF2B5EF4-FFF2-40B4-BE49-F238E27FC236}">
                  <a16:creationId xmlns:a16="http://schemas.microsoft.com/office/drawing/2014/main" id="{8438510E-8E45-4E35-8BFC-D1D46A083A84}"/>
                </a:ext>
              </a:extLst>
            </p:cNvPr>
            <p:cNvSpPr txBox="1">
              <a:spLocks noChangeArrowheads="1"/>
            </p:cNvSpPr>
            <p:nvPr/>
          </p:nvSpPr>
          <p:spPr bwMode="auto">
            <a:xfrm>
              <a:off x="18557765" y="2467243"/>
              <a:ext cx="765212" cy="32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0000"/>
                  </a:solidFill>
                </a:rPr>
                <a:t>time</a:t>
              </a:r>
              <a:endParaRPr lang="en-US" altLang="en-US" sz="900">
                <a:solidFill>
                  <a:srgbClr val="000000"/>
                </a:solidFill>
              </a:endParaRPr>
            </a:p>
          </p:txBody>
        </p:sp>
      </p:grpSp>
      <p:sp>
        <p:nvSpPr>
          <p:cNvPr id="10246" name="Rectangle 2">
            <a:extLst>
              <a:ext uri="{FF2B5EF4-FFF2-40B4-BE49-F238E27FC236}">
                <a16:creationId xmlns:a16="http://schemas.microsoft.com/office/drawing/2014/main" id="{E04D4D90-5790-41D4-BD79-9FAA14B8512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pSp>
        <p:nvGrpSpPr>
          <p:cNvPr id="6" name="Group 5">
            <a:extLst>
              <a:ext uri="{FF2B5EF4-FFF2-40B4-BE49-F238E27FC236}">
                <a16:creationId xmlns:a16="http://schemas.microsoft.com/office/drawing/2014/main" id="{720CABA1-2A84-4399-8FB1-42DF5FDE5C1C}"/>
              </a:ext>
            </a:extLst>
          </p:cNvPr>
          <p:cNvGrpSpPr>
            <a:grpSpLocks/>
          </p:cNvGrpSpPr>
          <p:nvPr/>
        </p:nvGrpSpPr>
        <p:grpSpPr bwMode="auto">
          <a:xfrm>
            <a:off x="614363" y="2065338"/>
            <a:ext cx="1046162" cy="1182687"/>
            <a:chOff x="971600" y="2780928"/>
            <a:chExt cx="1872208" cy="720080"/>
          </a:xfrm>
        </p:grpSpPr>
        <p:sp>
          <p:nvSpPr>
            <p:cNvPr id="5" name="Rectangle 4">
              <a:extLst>
                <a:ext uri="{FF2B5EF4-FFF2-40B4-BE49-F238E27FC236}">
                  <a16:creationId xmlns:a16="http://schemas.microsoft.com/office/drawing/2014/main" id="{9C815FAB-9F27-425B-83BE-A8AD3686C8BB}"/>
                </a:ext>
              </a:extLst>
            </p:cNvPr>
            <p:cNvSpPr/>
            <p:nvPr/>
          </p:nvSpPr>
          <p:spPr>
            <a:xfrm>
              <a:off x="971600" y="2780928"/>
              <a:ext cx="1727319" cy="720080"/>
            </a:xfrm>
            <a:prstGeom prst="rect">
              <a:avLst/>
            </a:prstGeom>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89" name="TextBox 158">
              <a:extLst>
                <a:ext uri="{FF2B5EF4-FFF2-40B4-BE49-F238E27FC236}">
                  <a16:creationId xmlns:a16="http://schemas.microsoft.com/office/drawing/2014/main" id="{00E8E491-39CE-40D1-AE66-CD18894A6499}"/>
                </a:ext>
              </a:extLst>
            </p:cNvPr>
            <p:cNvSpPr txBox="1">
              <a:spLocks noChangeArrowheads="1"/>
            </p:cNvSpPr>
            <p:nvPr/>
          </p:nvSpPr>
          <p:spPr bwMode="auto">
            <a:xfrm>
              <a:off x="971600" y="2913115"/>
              <a:ext cx="18722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TxLo change preparation: Frequency calculation</a:t>
              </a:r>
            </a:p>
          </p:txBody>
        </p:sp>
      </p:grpSp>
      <p:grpSp>
        <p:nvGrpSpPr>
          <p:cNvPr id="7" name="Group 6">
            <a:extLst>
              <a:ext uri="{FF2B5EF4-FFF2-40B4-BE49-F238E27FC236}">
                <a16:creationId xmlns:a16="http://schemas.microsoft.com/office/drawing/2014/main" id="{396B9FCD-F629-4934-9690-A5082DB71A3A}"/>
              </a:ext>
            </a:extLst>
          </p:cNvPr>
          <p:cNvGrpSpPr>
            <a:grpSpLocks/>
          </p:cNvGrpSpPr>
          <p:nvPr/>
        </p:nvGrpSpPr>
        <p:grpSpPr bwMode="auto">
          <a:xfrm>
            <a:off x="463550" y="3389313"/>
            <a:ext cx="230188" cy="1565275"/>
            <a:chOff x="495822" y="4227818"/>
            <a:chExt cx="231478" cy="1565066"/>
          </a:xfrm>
        </p:grpSpPr>
        <p:sp>
          <p:nvSpPr>
            <p:cNvPr id="162" name="Right Arrow 161">
              <a:extLst>
                <a:ext uri="{FF2B5EF4-FFF2-40B4-BE49-F238E27FC236}">
                  <a16:creationId xmlns:a16="http://schemas.microsoft.com/office/drawing/2014/main" id="{B647EECF-54AF-4511-AC74-56B75E34C74E}"/>
                </a:ext>
              </a:extLst>
            </p:cNvPr>
            <p:cNvSpPr/>
            <p:nvPr/>
          </p:nvSpPr>
          <p:spPr>
            <a:xfrm rot="16200000">
              <a:off x="514736" y="4242429"/>
              <a:ext cx="193649" cy="164428"/>
            </a:xfrm>
            <a:prstGeom prst="rightArrow">
              <a:avLst/>
            </a:prstGeom>
            <a:solidFill>
              <a:srgbClr val="D6B52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87" name="TextBox 162">
              <a:extLst>
                <a:ext uri="{FF2B5EF4-FFF2-40B4-BE49-F238E27FC236}">
                  <a16:creationId xmlns:a16="http://schemas.microsoft.com/office/drawing/2014/main" id="{61337C3A-8D07-4C53-94ED-18760392239A}"/>
                </a:ext>
              </a:extLst>
            </p:cNvPr>
            <p:cNvSpPr txBox="1">
              <a:spLocks noChangeArrowheads="1"/>
            </p:cNvSpPr>
            <p:nvPr/>
          </p:nvSpPr>
          <p:spPr bwMode="auto">
            <a:xfrm rot="-5400000">
              <a:off x="-82440" y="4983145"/>
              <a:ext cx="1388001" cy="23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Frequency Modification</a:t>
              </a:r>
            </a:p>
          </p:txBody>
        </p:sp>
      </p:grpSp>
      <p:grpSp>
        <p:nvGrpSpPr>
          <p:cNvPr id="166" name="Group 165">
            <a:extLst>
              <a:ext uri="{FF2B5EF4-FFF2-40B4-BE49-F238E27FC236}">
                <a16:creationId xmlns:a16="http://schemas.microsoft.com/office/drawing/2014/main" id="{C90EFD08-58DA-475A-AC20-8D3493FFE5FA}"/>
              </a:ext>
            </a:extLst>
          </p:cNvPr>
          <p:cNvGrpSpPr>
            <a:grpSpLocks/>
          </p:cNvGrpSpPr>
          <p:nvPr/>
        </p:nvGrpSpPr>
        <p:grpSpPr bwMode="auto">
          <a:xfrm>
            <a:off x="1616075" y="1408113"/>
            <a:ext cx="758825" cy="1858962"/>
            <a:chOff x="971600" y="2780928"/>
            <a:chExt cx="1872208" cy="724065"/>
          </a:xfrm>
        </p:grpSpPr>
        <p:sp>
          <p:nvSpPr>
            <p:cNvPr id="169" name="Rectangle 168">
              <a:extLst>
                <a:ext uri="{FF2B5EF4-FFF2-40B4-BE49-F238E27FC236}">
                  <a16:creationId xmlns:a16="http://schemas.microsoft.com/office/drawing/2014/main" id="{34D6175A-9B1D-4ECE-8AAC-491B3309BBDD}"/>
                </a:ext>
              </a:extLst>
            </p:cNvPr>
            <p:cNvSpPr/>
            <p:nvPr/>
          </p:nvSpPr>
          <p:spPr>
            <a:xfrm>
              <a:off x="971600" y="2780928"/>
              <a:ext cx="1727289" cy="720355"/>
            </a:xfrm>
            <a:prstGeom prst="rect">
              <a:avLst/>
            </a:prstGeom>
            <a:solidFill>
              <a:srgbClr val="FFCC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85" name="TextBox 170">
              <a:extLst>
                <a:ext uri="{FF2B5EF4-FFF2-40B4-BE49-F238E27FC236}">
                  <a16:creationId xmlns:a16="http://schemas.microsoft.com/office/drawing/2014/main" id="{3AA5BFB9-8C30-4C39-98A0-D7BF03665854}"/>
                </a:ext>
              </a:extLst>
            </p:cNvPr>
            <p:cNvSpPr txBox="1">
              <a:spLocks noChangeArrowheads="1"/>
            </p:cNvSpPr>
            <p:nvPr/>
          </p:nvSpPr>
          <p:spPr bwMode="auto">
            <a:xfrm>
              <a:off x="971600" y="2913115"/>
              <a:ext cx="1872208" cy="59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dirty="0">
                  <a:solidFill>
                    <a:srgbClr val="FF0000"/>
                  </a:solidFill>
                </a:rPr>
                <a:t>Change TxLo</a:t>
              </a:r>
            </a:p>
            <a:p>
              <a:pPr eaLnBrk="1" hangingPunct="1"/>
              <a:r>
                <a:rPr lang="sv-SE" altLang="en-US" sz="1100" dirty="0">
                  <a:solidFill>
                    <a:srgbClr val="FF0000"/>
                  </a:solidFill>
                </a:rPr>
                <a:t>Update NCO and FreqHop LUT</a:t>
              </a:r>
            </a:p>
          </p:txBody>
        </p:sp>
      </p:grpSp>
      <p:grpSp>
        <p:nvGrpSpPr>
          <p:cNvPr id="172" name="Group 171">
            <a:extLst>
              <a:ext uri="{FF2B5EF4-FFF2-40B4-BE49-F238E27FC236}">
                <a16:creationId xmlns:a16="http://schemas.microsoft.com/office/drawing/2014/main" id="{9CECDA2C-5C54-48E6-9E8F-748EA4E46FF0}"/>
              </a:ext>
            </a:extLst>
          </p:cNvPr>
          <p:cNvGrpSpPr>
            <a:grpSpLocks/>
          </p:cNvGrpSpPr>
          <p:nvPr/>
        </p:nvGrpSpPr>
        <p:grpSpPr bwMode="auto">
          <a:xfrm>
            <a:off x="1392238" y="3640138"/>
            <a:ext cx="369887" cy="1828800"/>
            <a:chOff x="426895" y="4227818"/>
            <a:chExt cx="369332" cy="1565067"/>
          </a:xfrm>
        </p:grpSpPr>
        <p:sp>
          <p:nvSpPr>
            <p:cNvPr id="175" name="Right Arrow 174">
              <a:extLst>
                <a:ext uri="{FF2B5EF4-FFF2-40B4-BE49-F238E27FC236}">
                  <a16:creationId xmlns:a16="http://schemas.microsoft.com/office/drawing/2014/main" id="{39F307A6-9858-447E-91D4-84C8DDABF18A}"/>
                </a:ext>
              </a:extLst>
            </p:cNvPr>
            <p:cNvSpPr/>
            <p:nvPr/>
          </p:nvSpPr>
          <p:spPr>
            <a:xfrm rot="16200000">
              <a:off x="514424" y="4241736"/>
              <a:ext cx="194274" cy="1664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83" name="TextBox 185">
              <a:extLst>
                <a:ext uri="{FF2B5EF4-FFF2-40B4-BE49-F238E27FC236}">
                  <a16:creationId xmlns:a16="http://schemas.microsoft.com/office/drawing/2014/main" id="{8CEF653C-CB2B-40E4-8B01-F9B36DFE99FE}"/>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Blocking: Zero insertion</a:t>
              </a:r>
            </a:p>
          </p:txBody>
        </p:sp>
      </p:grpSp>
      <p:grpSp>
        <p:nvGrpSpPr>
          <p:cNvPr id="16" name="Group 15">
            <a:extLst>
              <a:ext uri="{FF2B5EF4-FFF2-40B4-BE49-F238E27FC236}">
                <a16:creationId xmlns:a16="http://schemas.microsoft.com/office/drawing/2014/main" id="{837D171E-E37B-4D7F-8FA7-066247BC4BEC}"/>
              </a:ext>
            </a:extLst>
          </p:cNvPr>
          <p:cNvGrpSpPr>
            <a:grpSpLocks/>
          </p:cNvGrpSpPr>
          <p:nvPr/>
        </p:nvGrpSpPr>
        <p:grpSpPr bwMode="auto">
          <a:xfrm>
            <a:off x="528638" y="787400"/>
            <a:ext cx="4064000" cy="747713"/>
            <a:chOff x="611560" y="1639942"/>
            <a:chExt cx="2414826" cy="746914"/>
          </a:xfrm>
        </p:grpSpPr>
        <p:cxnSp>
          <p:nvCxnSpPr>
            <p:cNvPr id="11" name="Straight Connector 10">
              <a:extLst>
                <a:ext uri="{FF2B5EF4-FFF2-40B4-BE49-F238E27FC236}">
                  <a16:creationId xmlns:a16="http://schemas.microsoft.com/office/drawing/2014/main" id="{B4EA3A48-6485-4DB9-8B53-0C9533188CFB}"/>
                </a:ext>
              </a:extLst>
            </p:cNvPr>
            <p:cNvCxnSpPr/>
            <p:nvPr/>
          </p:nvCxnSpPr>
          <p:spPr>
            <a:xfrm>
              <a:off x="611560" y="1723990"/>
              <a:ext cx="0" cy="662866"/>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93265C7-3CF1-40CB-9279-986EE59A6D16}"/>
                </a:ext>
              </a:extLst>
            </p:cNvPr>
            <p:cNvCxnSpPr/>
            <p:nvPr/>
          </p:nvCxnSpPr>
          <p:spPr>
            <a:xfrm>
              <a:off x="3026386" y="1723990"/>
              <a:ext cx="0" cy="662866"/>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542C66-7502-43B3-AB0A-CD0F676E46C3}"/>
                </a:ext>
              </a:extLst>
            </p:cNvPr>
            <p:cNvCxnSpPr/>
            <p:nvPr/>
          </p:nvCxnSpPr>
          <p:spPr>
            <a:xfrm>
              <a:off x="611560" y="2055423"/>
              <a:ext cx="2404449" cy="0"/>
            </a:xfrm>
            <a:prstGeom prst="line">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D84B67E3-B0E6-4BAA-AF19-33BEBE34F54E}"/>
                </a:ext>
              </a:extLst>
            </p:cNvPr>
            <p:cNvSpPr txBox="1">
              <a:spLocks noChangeArrowheads="1"/>
            </p:cNvSpPr>
            <p:nvPr/>
          </p:nvSpPr>
          <p:spPr bwMode="auto">
            <a:xfrm>
              <a:off x="831347" y="1639942"/>
              <a:ext cx="1583787" cy="415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0070C0"/>
                  </a:solidFill>
                </a:rPr>
                <a:t>SW Impl. Frequency Cycle</a:t>
              </a:r>
            </a:p>
          </p:txBody>
        </p:sp>
      </p:grpSp>
      <p:grpSp>
        <p:nvGrpSpPr>
          <p:cNvPr id="18" name="Group 17">
            <a:extLst>
              <a:ext uri="{FF2B5EF4-FFF2-40B4-BE49-F238E27FC236}">
                <a16:creationId xmlns:a16="http://schemas.microsoft.com/office/drawing/2014/main" id="{CC2A84A0-D211-4C95-B422-0AC58325443E}"/>
              </a:ext>
            </a:extLst>
          </p:cNvPr>
          <p:cNvGrpSpPr>
            <a:grpSpLocks/>
          </p:cNvGrpSpPr>
          <p:nvPr/>
        </p:nvGrpSpPr>
        <p:grpSpPr bwMode="auto">
          <a:xfrm>
            <a:off x="1616075" y="3376613"/>
            <a:ext cx="887413" cy="252412"/>
            <a:chOff x="5137369" y="2108027"/>
            <a:chExt cx="2311003" cy="253398"/>
          </a:xfrm>
        </p:grpSpPr>
        <p:cxnSp>
          <p:nvCxnSpPr>
            <p:cNvPr id="243" name="Straight Connector 242">
              <a:extLst>
                <a:ext uri="{FF2B5EF4-FFF2-40B4-BE49-F238E27FC236}">
                  <a16:creationId xmlns:a16="http://schemas.microsoft.com/office/drawing/2014/main" id="{B320F501-0D21-4E5C-A467-496F705807FA}"/>
                </a:ext>
              </a:extLst>
            </p:cNvPr>
            <p:cNvCxnSpPr/>
            <p:nvPr/>
          </p:nvCxnSpPr>
          <p:spPr>
            <a:xfrm>
              <a:off x="5220052" y="2348675"/>
              <a:ext cx="1802499"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7723D1A9-2352-48F1-8EC4-A831506AE6AE}"/>
                </a:ext>
              </a:extLst>
            </p:cNvPr>
            <p:cNvSpPr txBox="1">
              <a:spLocks noChangeArrowheads="1"/>
            </p:cNvSpPr>
            <p:nvPr/>
          </p:nvSpPr>
          <p:spPr bwMode="auto">
            <a:xfrm>
              <a:off x="5137369" y="2108027"/>
              <a:ext cx="2311003" cy="2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&lt; 60 ms !!!</a:t>
              </a:r>
            </a:p>
          </p:txBody>
        </p:sp>
      </p:grpSp>
      <p:grpSp>
        <p:nvGrpSpPr>
          <p:cNvPr id="269" name="Group 268">
            <a:extLst>
              <a:ext uri="{FF2B5EF4-FFF2-40B4-BE49-F238E27FC236}">
                <a16:creationId xmlns:a16="http://schemas.microsoft.com/office/drawing/2014/main" id="{A3A89189-B2C6-4C29-AFE0-67792BB0B17D}"/>
              </a:ext>
            </a:extLst>
          </p:cNvPr>
          <p:cNvGrpSpPr>
            <a:grpSpLocks/>
          </p:cNvGrpSpPr>
          <p:nvPr/>
        </p:nvGrpSpPr>
        <p:grpSpPr bwMode="auto">
          <a:xfrm>
            <a:off x="2316163" y="3597275"/>
            <a:ext cx="1239837" cy="585788"/>
            <a:chOff x="5220072" y="2348672"/>
            <a:chExt cx="1802923" cy="584939"/>
          </a:xfrm>
        </p:grpSpPr>
        <p:cxnSp>
          <p:nvCxnSpPr>
            <p:cNvPr id="270" name="Straight Connector 269">
              <a:extLst>
                <a:ext uri="{FF2B5EF4-FFF2-40B4-BE49-F238E27FC236}">
                  <a16:creationId xmlns:a16="http://schemas.microsoft.com/office/drawing/2014/main" id="{B80EE950-3EF5-4008-B793-5983C1368F72}"/>
                </a:ext>
              </a:extLst>
            </p:cNvPr>
            <p:cNvCxnSpPr/>
            <p:nvPr/>
          </p:nvCxnSpPr>
          <p:spPr>
            <a:xfrm>
              <a:off x="5220072" y="2348672"/>
              <a:ext cx="1802923"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E2F3A4BC-F2F3-417A-8598-7438E0949F2E}"/>
                </a:ext>
              </a:extLst>
            </p:cNvPr>
            <p:cNvSpPr txBox="1">
              <a:spLocks noChangeArrowheads="1"/>
            </p:cNvSpPr>
            <p:nvPr/>
          </p:nvSpPr>
          <p:spPr bwMode="auto">
            <a:xfrm>
              <a:off x="5492473" y="2356598"/>
              <a:ext cx="1419715" cy="57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&gt; 500 ms between blockings !!!</a:t>
              </a:r>
            </a:p>
          </p:txBody>
        </p:sp>
      </p:grpSp>
      <p:grpSp>
        <p:nvGrpSpPr>
          <p:cNvPr id="77" name="Group 76">
            <a:extLst>
              <a:ext uri="{FF2B5EF4-FFF2-40B4-BE49-F238E27FC236}">
                <a16:creationId xmlns:a16="http://schemas.microsoft.com/office/drawing/2014/main" id="{5DD8464B-ADBC-40DC-A80D-957919E5FC8B}"/>
              </a:ext>
            </a:extLst>
          </p:cNvPr>
          <p:cNvGrpSpPr>
            <a:grpSpLocks/>
          </p:cNvGrpSpPr>
          <p:nvPr/>
        </p:nvGrpSpPr>
        <p:grpSpPr bwMode="auto">
          <a:xfrm>
            <a:off x="2109788" y="3670300"/>
            <a:ext cx="369887" cy="1828800"/>
            <a:chOff x="426895" y="4227818"/>
            <a:chExt cx="369332" cy="1565067"/>
          </a:xfrm>
        </p:grpSpPr>
        <p:sp>
          <p:nvSpPr>
            <p:cNvPr id="78" name="Right Arrow 77">
              <a:extLst>
                <a:ext uri="{FF2B5EF4-FFF2-40B4-BE49-F238E27FC236}">
                  <a16:creationId xmlns:a16="http://schemas.microsoft.com/office/drawing/2014/main" id="{470E6679-9EE3-4E7E-8EB7-1805A3A4A3D9}"/>
                </a:ext>
              </a:extLst>
            </p:cNvPr>
            <p:cNvSpPr/>
            <p:nvPr/>
          </p:nvSpPr>
          <p:spPr>
            <a:xfrm rot="5400000">
              <a:off x="514423" y="4241737"/>
              <a:ext cx="194275" cy="16643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73" name="TextBox 236">
              <a:extLst>
                <a:ext uri="{FF2B5EF4-FFF2-40B4-BE49-F238E27FC236}">
                  <a16:creationId xmlns:a16="http://schemas.microsoft.com/office/drawing/2014/main" id="{9CDCEF2D-F96F-4E19-BC03-732F9CB17272}"/>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deblocking: remove zero insertion</a:t>
              </a:r>
            </a:p>
          </p:txBody>
        </p:sp>
      </p:grpSp>
      <p:grpSp>
        <p:nvGrpSpPr>
          <p:cNvPr id="65" name="Group 64">
            <a:extLst>
              <a:ext uri="{FF2B5EF4-FFF2-40B4-BE49-F238E27FC236}">
                <a16:creationId xmlns:a16="http://schemas.microsoft.com/office/drawing/2014/main" id="{B3136DEF-F127-44FC-8CED-87A8E6A17ED4}"/>
              </a:ext>
            </a:extLst>
          </p:cNvPr>
          <p:cNvGrpSpPr>
            <a:grpSpLocks/>
          </p:cNvGrpSpPr>
          <p:nvPr/>
        </p:nvGrpSpPr>
        <p:grpSpPr bwMode="auto">
          <a:xfrm>
            <a:off x="3629025" y="1387475"/>
            <a:ext cx="1046163" cy="1839913"/>
            <a:chOff x="971600" y="2380621"/>
            <a:chExt cx="1872208" cy="1120387"/>
          </a:xfrm>
        </p:grpSpPr>
        <p:sp>
          <p:nvSpPr>
            <p:cNvPr id="66" name="Rectangle 65">
              <a:extLst>
                <a:ext uri="{FF2B5EF4-FFF2-40B4-BE49-F238E27FC236}">
                  <a16:creationId xmlns:a16="http://schemas.microsoft.com/office/drawing/2014/main" id="{829B3F34-BCAB-494F-8E82-8D49041291F2}"/>
                </a:ext>
              </a:extLst>
            </p:cNvPr>
            <p:cNvSpPr/>
            <p:nvPr/>
          </p:nvSpPr>
          <p:spPr>
            <a:xfrm>
              <a:off x="971600" y="2380621"/>
              <a:ext cx="1727317" cy="1120387"/>
            </a:xfrm>
            <a:prstGeom prst="rect">
              <a:avLst/>
            </a:prstGeom>
            <a:solidFill>
              <a:srgbClr val="FFCC66"/>
            </a:solidFill>
            <a:ln>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71" name="TextBox 158">
              <a:extLst>
                <a:ext uri="{FF2B5EF4-FFF2-40B4-BE49-F238E27FC236}">
                  <a16:creationId xmlns:a16="http://schemas.microsoft.com/office/drawing/2014/main" id="{86FDCCCC-8182-4D0A-8730-F2A20FBA56FE}"/>
                </a:ext>
              </a:extLst>
            </p:cNvPr>
            <p:cNvSpPr txBox="1">
              <a:spLocks noChangeArrowheads="1"/>
            </p:cNvSpPr>
            <p:nvPr/>
          </p:nvSpPr>
          <p:spPr bwMode="auto">
            <a:xfrm>
              <a:off x="971600" y="2913115"/>
              <a:ext cx="1872208" cy="26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100">
                  <a:solidFill>
                    <a:srgbClr val="FF0000"/>
                  </a:solidFill>
                </a:rPr>
                <a:t>TxL recalibration</a:t>
              </a:r>
            </a:p>
          </p:txBody>
        </p:sp>
      </p:grpSp>
      <p:grpSp>
        <p:nvGrpSpPr>
          <p:cNvPr id="71" name="Group 70">
            <a:extLst>
              <a:ext uri="{FF2B5EF4-FFF2-40B4-BE49-F238E27FC236}">
                <a16:creationId xmlns:a16="http://schemas.microsoft.com/office/drawing/2014/main" id="{3E361F51-4503-4881-9F30-3070406F3164}"/>
              </a:ext>
            </a:extLst>
          </p:cNvPr>
          <p:cNvGrpSpPr>
            <a:grpSpLocks/>
          </p:cNvGrpSpPr>
          <p:nvPr/>
        </p:nvGrpSpPr>
        <p:grpSpPr bwMode="auto">
          <a:xfrm>
            <a:off x="3511550" y="3335338"/>
            <a:ext cx="1082675" cy="252412"/>
            <a:chOff x="5137369" y="2108027"/>
            <a:chExt cx="2312850" cy="253398"/>
          </a:xfrm>
        </p:grpSpPr>
        <p:cxnSp>
          <p:nvCxnSpPr>
            <p:cNvPr id="72" name="Straight Connector 71">
              <a:extLst>
                <a:ext uri="{FF2B5EF4-FFF2-40B4-BE49-F238E27FC236}">
                  <a16:creationId xmlns:a16="http://schemas.microsoft.com/office/drawing/2014/main" id="{3BB18930-C72A-42BF-AACE-BB3E37A4CC6A}"/>
                </a:ext>
              </a:extLst>
            </p:cNvPr>
            <p:cNvCxnSpPr/>
            <p:nvPr/>
          </p:nvCxnSpPr>
          <p:spPr>
            <a:xfrm>
              <a:off x="5218760" y="2348675"/>
              <a:ext cx="2231459"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272DE81-8D13-47A2-917A-506BDFCAEAE6}"/>
                </a:ext>
              </a:extLst>
            </p:cNvPr>
            <p:cNvSpPr txBox="1">
              <a:spLocks noChangeArrowheads="1"/>
            </p:cNvSpPr>
            <p:nvPr/>
          </p:nvSpPr>
          <p:spPr bwMode="auto">
            <a:xfrm>
              <a:off x="5137369" y="2108027"/>
              <a:ext cx="2309460" cy="2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&lt; 60 ms !!!</a:t>
              </a:r>
            </a:p>
          </p:txBody>
        </p:sp>
      </p:grpSp>
      <p:grpSp>
        <p:nvGrpSpPr>
          <p:cNvPr id="76" name="Group 75">
            <a:extLst>
              <a:ext uri="{FF2B5EF4-FFF2-40B4-BE49-F238E27FC236}">
                <a16:creationId xmlns:a16="http://schemas.microsoft.com/office/drawing/2014/main" id="{F67A2E6F-87B2-4645-9D15-87D36099FDD4}"/>
              </a:ext>
            </a:extLst>
          </p:cNvPr>
          <p:cNvGrpSpPr>
            <a:grpSpLocks/>
          </p:cNvGrpSpPr>
          <p:nvPr/>
        </p:nvGrpSpPr>
        <p:grpSpPr bwMode="auto">
          <a:xfrm>
            <a:off x="4594225" y="3567113"/>
            <a:ext cx="1517650" cy="260350"/>
            <a:chOff x="5220072" y="2348672"/>
            <a:chExt cx="1802923" cy="261818"/>
          </a:xfrm>
        </p:grpSpPr>
        <p:cxnSp>
          <p:nvCxnSpPr>
            <p:cNvPr id="79" name="Straight Connector 78">
              <a:extLst>
                <a:ext uri="{FF2B5EF4-FFF2-40B4-BE49-F238E27FC236}">
                  <a16:creationId xmlns:a16="http://schemas.microsoft.com/office/drawing/2014/main" id="{6022C8AE-921E-465D-BF1A-95C11B20743B}"/>
                </a:ext>
              </a:extLst>
            </p:cNvPr>
            <p:cNvCxnSpPr/>
            <p:nvPr/>
          </p:nvCxnSpPr>
          <p:spPr>
            <a:xfrm>
              <a:off x="5220072" y="2348672"/>
              <a:ext cx="1802923" cy="0"/>
            </a:xfrm>
            <a:prstGeom prst="line">
              <a:avLst/>
            </a:prstGeom>
            <a:ln w="19050">
              <a:solidFill>
                <a:srgbClr val="FF006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3639E56-A2EC-4ECF-AEDF-B38110915BDA}"/>
                </a:ext>
              </a:extLst>
            </p:cNvPr>
            <p:cNvSpPr txBox="1">
              <a:spLocks noChangeArrowheads="1"/>
            </p:cNvSpPr>
            <p:nvPr/>
          </p:nvSpPr>
          <p:spPr bwMode="auto">
            <a:xfrm>
              <a:off x="5491642" y="2356654"/>
              <a:ext cx="1420085" cy="2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050" dirty="0">
                  <a:solidFill>
                    <a:srgbClr val="FF0000"/>
                  </a:solidFill>
                </a:rPr>
                <a:t>&gt; 500 ms </a:t>
              </a:r>
            </a:p>
          </p:txBody>
        </p:sp>
      </p:grpSp>
      <p:grpSp>
        <p:nvGrpSpPr>
          <p:cNvPr id="2" name="Group 1">
            <a:extLst>
              <a:ext uri="{FF2B5EF4-FFF2-40B4-BE49-F238E27FC236}">
                <a16:creationId xmlns:a16="http://schemas.microsoft.com/office/drawing/2014/main" id="{F1622636-4715-413E-B2A7-C55572B2BAF5}"/>
              </a:ext>
            </a:extLst>
          </p:cNvPr>
          <p:cNvGrpSpPr>
            <a:grpSpLocks/>
          </p:cNvGrpSpPr>
          <p:nvPr/>
        </p:nvGrpSpPr>
        <p:grpSpPr bwMode="auto">
          <a:xfrm>
            <a:off x="6111875" y="1384300"/>
            <a:ext cx="388938" cy="1849438"/>
            <a:chOff x="6112640" y="2081213"/>
            <a:chExt cx="388402" cy="1849438"/>
          </a:xfrm>
        </p:grpSpPr>
        <p:sp>
          <p:nvSpPr>
            <p:cNvPr id="82" name="Rectangle 81">
              <a:extLst>
                <a:ext uri="{FF2B5EF4-FFF2-40B4-BE49-F238E27FC236}">
                  <a16:creationId xmlns:a16="http://schemas.microsoft.com/office/drawing/2014/main" id="{7E77A848-65D9-48ED-AD34-A08BDB604F03}"/>
                </a:ext>
              </a:extLst>
            </p:cNvPr>
            <p:cNvSpPr/>
            <p:nvPr/>
          </p:nvSpPr>
          <p:spPr bwMode="auto">
            <a:xfrm>
              <a:off x="6112640" y="2081213"/>
              <a:ext cx="388402" cy="1849438"/>
            </a:xfrm>
            <a:prstGeom prst="rect">
              <a:avLst/>
            </a:prstGeom>
            <a:solidFill>
              <a:srgbClr val="FFCC66"/>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65" name="TextBox 185">
              <a:extLst>
                <a:ext uri="{FF2B5EF4-FFF2-40B4-BE49-F238E27FC236}">
                  <a16:creationId xmlns:a16="http://schemas.microsoft.com/office/drawing/2014/main" id="{E5B1F968-9BAF-437F-9C8D-B937B13E2C05}"/>
                </a:ext>
              </a:extLst>
            </p:cNvPr>
            <p:cNvSpPr txBox="1">
              <a:spLocks noChangeArrowheads="1"/>
            </p:cNvSpPr>
            <p:nvPr/>
          </p:nvSpPr>
          <p:spPr bwMode="auto">
            <a:xfrm rot="-5400000">
              <a:off x="5435998" y="2888283"/>
              <a:ext cx="17416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Next move of TxLo, TxStepAtt</a:t>
              </a:r>
            </a:p>
          </p:txBody>
        </p:sp>
      </p:grpSp>
      <p:sp>
        <p:nvSpPr>
          <p:cNvPr id="8219" name="TextBox 236">
            <a:extLst>
              <a:ext uri="{FF2B5EF4-FFF2-40B4-BE49-F238E27FC236}">
                <a16:creationId xmlns:a16="http://schemas.microsoft.com/office/drawing/2014/main" id="{591D541B-B25B-4C21-874B-256768C5B8B0}"/>
              </a:ext>
            </a:extLst>
          </p:cNvPr>
          <p:cNvSpPr txBox="1">
            <a:spLocks noChangeArrowheads="1"/>
          </p:cNvSpPr>
          <p:nvPr/>
        </p:nvSpPr>
        <p:spPr bwMode="auto">
          <a:xfrm rot="-5400000">
            <a:off x="3278188" y="4416425"/>
            <a:ext cx="1547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Training Signals interrupt traffic</a:t>
            </a:r>
          </a:p>
        </p:txBody>
      </p:sp>
      <p:grpSp>
        <p:nvGrpSpPr>
          <p:cNvPr id="92" name="Group 91">
            <a:extLst>
              <a:ext uri="{FF2B5EF4-FFF2-40B4-BE49-F238E27FC236}">
                <a16:creationId xmlns:a16="http://schemas.microsoft.com/office/drawing/2014/main" id="{E7C01F11-77E6-4802-9025-52EE6ABC7F20}"/>
              </a:ext>
            </a:extLst>
          </p:cNvPr>
          <p:cNvGrpSpPr>
            <a:grpSpLocks/>
          </p:cNvGrpSpPr>
          <p:nvPr/>
        </p:nvGrpSpPr>
        <p:grpSpPr bwMode="auto">
          <a:xfrm>
            <a:off x="5927725" y="3611563"/>
            <a:ext cx="369888" cy="1828800"/>
            <a:chOff x="426895" y="4227818"/>
            <a:chExt cx="369332" cy="1565067"/>
          </a:xfrm>
        </p:grpSpPr>
        <p:sp>
          <p:nvSpPr>
            <p:cNvPr id="93" name="Right Arrow 92">
              <a:extLst>
                <a:ext uri="{FF2B5EF4-FFF2-40B4-BE49-F238E27FC236}">
                  <a16:creationId xmlns:a16="http://schemas.microsoft.com/office/drawing/2014/main" id="{CF00EDF2-1B78-4944-826D-3961C3F89D0C}"/>
                </a:ext>
              </a:extLst>
            </p:cNvPr>
            <p:cNvSpPr/>
            <p:nvPr/>
          </p:nvSpPr>
          <p:spPr>
            <a:xfrm rot="16200000">
              <a:off x="514424" y="4241736"/>
              <a:ext cx="194274" cy="1664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63" name="TextBox 185">
              <a:extLst>
                <a:ext uri="{FF2B5EF4-FFF2-40B4-BE49-F238E27FC236}">
                  <a16:creationId xmlns:a16="http://schemas.microsoft.com/office/drawing/2014/main" id="{773BC2AA-E3B6-464D-A279-6E163C2169B5}"/>
                </a:ext>
              </a:extLst>
            </p:cNvPr>
            <p:cNvSpPr txBox="1">
              <a:spLocks noChangeArrowheads="1"/>
            </p:cNvSpPr>
            <p:nvPr/>
          </p:nvSpPr>
          <p:spPr bwMode="auto">
            <a:xfrm rot="-5400000">
              <a:off x="-51163" y="4945496"/>
              <a:ext cx="13254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Blocking: Zero insertion</a:t>
              </a:r>
            </a:p>
          </p:txBody>
        </p:sp>
      </p:grpSp>
    </p:spTree>
    <p:extLst>
      <p:ext uri="{BB962C8B-B14F-4D97-AF65-F5344CB8AC3E}">
        <p14:creationId xmlns:p14="http://schemas.microsoft.com/office/powerpoint/2010/main" val="1363013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anim calcmode="lin" valueType="num">
                                      <p:cBhvr>
                                        <p:cTn id="27" dur="1000" fill="hold"/>
                                        <p:tgtEl>
                                          <p:spTgt spid="172"/>
                                        </p:tgtEl>
                                        <p:attrNameLst>
                                          <p:attrName>ppt_x</p:attrName>
                                        </p:attrNameLst>
                                      </p:cBhvr>
                                      <p:tavLst>
                                        <p:tav tm="0">
                                          <p:val>
                                            <p:strVal val="#ppt_x"/>
                                          </p:val>
                                        </p:tav>
                                        <p:tav tm="100000">
                                          <p:val>
                                            <p:strVal val="#ppt_x"/>
                                          </p:val>
                                        </p:tav>
                                      </p:tavLst>
                                    </p:anim>
                                    <p:anim calcmode="lin" valueType="num">
                                      <p:cBhvr>
                                        <p:cTn id="28"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1" presetClass="entr" presetSubtype="1" fill="hold" nodeType="clickEffect">
                                  <p:stCondLst>
                                    <p:cond delay="0"/>
                                  </p:stCondLst>
                                  <p:childTnLst>
                                    <p:set>
                                      <p:cBhvr>
                                        <p:cTn id="32" dur="1" fill="hold">
                                          <p:stCondLst>
                                            <p:cond delay="0"/>
                                          </p:stCondLst>
                                        </p:cTn>
                                        <p:tgtEl>
                                          <p:spTgt spid="166"/>
                                        </p:tgtEl>
                                        <p:attrNameLst>
                                          <p:attrName>style.visibility</p:attrName>
                                        </p:attrNameLst>
                                      </p:cBhvr>
                                      <p:to>
                                        <p:strVal val="visible"/>
                                      </p:to>
                                    </p:set>
                                    <p:animEffect transition="in" filter="wheel(1)">
                                      <p:cBhvr>
                                        <p:cTn id="33" dur="2000"/>
                                        <p:tgtEl>
                                          <p:spTgt spid="16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nodeType="click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fade">
                                      <p:cBhvr>
                                        <p:cTn id="38" dur="1000"/>
                                        <p:tgtEl>
                                          <p:spTgt spid="77"/>
                                        </p:tgtEl>
                                      </p:cBhvr>
                                    </p:animEffect>
                                    <p:anim calcmode="lin" valueType="num">
                                      <p:cBhvr>
                                        <p:cTn id="39" dur="1000" fill="hold"/>
                                        <p:tgtEl>
                                          <p:spTgt spid="77"/>
                                        </p:tgtEl>
                                        <p:attrNameLst>
                                          <p:attrName>ppt_x</p:attrName>
                                        </p:attrNameLst>
                                      </p:cBhvr>
                                      <p:tavLst>
                                        <p:tav tm="0">
                                          <p:val>
                                            <p:strVal val="#ppt_x"/>
                                          </p:val>
                                        </p:tav>
                                        <p:tav tm="100000">
                                          <p:val>
                                            <p:strVal val="#ppt_x"/>
                                          </p:val>
                                        </p:tav>
                                      </p:tavLst>
                                    </p:anim>
                                    <p:anim calcmode="lin" valueType="num">
                                      <p:cBhvr>
                                        <p:cTn id="40"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5"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000"/>
                                        <p:tgtEl>
                                          <p:spTgt spid="18"/>
                                        </p:tgtEl>
                                      </p:cBhvr>
                                    </p:animEffect>
                                    <p:anim calcmode="lin" valueType="num">
                                      <p:cBhvr>
                                        <p:cTn id="46" dur="2000" fill="hold"/>
                                        <p:tgtEl>
                                          <p:spTgt spid="18"/>
                                        </p:tgtEl>
                                        <p:attrNameLst>
                                          <p:attrName>ppt_w</p:attrName>
                                        </p:attrNameLst>
                                      </p:cBhvr>
                                      <p:tavLst>
                                        <p:tav tm="0" fmla="#ppt_w*sin(2.5*pi*$)">
                                          <p:val>
                                            <p:fltVal val="0"/>
                                          </p:val>
                                        </p:tav>
                                        <p:tav tm="100000">
                                          <p:val>
                                            <p:fltVal val="1"/>
                                          </p:val>
                                        </p:tav>
                                      </p:tavLst>
                                    </p:anim>
                                    <p:anim calcmode="lin" valueType="num">
                                      <p:cBhvr>
                                        <p:cTn id="4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5" presetClass="entr" presetSubtype="0" fill="hold" nodeType="clickEffect">
                                  <p:stCondLst>
                                    <p:cond delay="0"/>
                                  </p:stCondLst>
                                  <p:childTnLst>
                                    <p:set>
                                      <p:cBhvr>
                                        <p:cTn id="51" dur="1" fill="hold">
                                          <p:stCondLst>
                                            <p:cond delay="0"/>
                                          </p:stCondLst>
                                        </p:cTn>
                                        <p:tgtEl>
                                          <p:spTgt spid="269"/>
                                        </p:tgtEl>
                                        <p:attrNameLst>
                                          <p:attrName>style.visibility</p:attrName>
                                        </p:attrNameLst>
                                      </p:cBhvr>
                                      <p:to>
                                        <p:strVal val="visible"/>
                                      </p:to>
                                    </p:set>
                                    <p:animEffect transition="in" filter="fade">
                                      <p:cBhvr>
                                        <p:cTn id="52" dur="2000"/>
                                        <p:tgtEl>
                                          <p:spTgt spid="269"/>
                                        </p:tgtEl>
                                      </p:cBhvr>
                                    </p:animEffect>
                                    <p:anim calcmode="lin" valueType="num">
                                      <p:cBhvr>
                                        <p:cTn id="53" dur="2000" fill="hold"/>
                                        <p:tgtEl>
                                          <p:spTgt spid="269"/>
                                        </p:tgtEl>
                                        <p:attrNameLst>
                                          <p:attrName>ppt_w</p:attrName>
                                        </p:attrNameLst>
                                      </p:cBhvr>
                                      <p:tavLst>
                                        <p:tav tm="0" fmla="#ppt_w*sin(2.5*pi*$)">
                                          <p:val>
                                            <p:fltVal val="0"/>
                                          </p:val>
                                        </p:tav>
                                        <p:tav tm="100000">
                                          <p:val>
                                            <p:fltVal val="1"/>
                                          </p:val>
                                        </p:tav>
                                      </p:tavLst>
                                    </p:anim>
                                    <p:anim calcmode="lin" valueType="num">
                                      <p:cBhvr>
                                        <p:cTn id="54" dur="2000" fill="hold"/>
                                        <p:tgtEl>
                                          <p:spTgt spid="269"/>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1" presetClass="entr" presetSubtype="1"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heel(1)">
                                      <p:cBhvr>
                                        <p:cTn id="59" dur="2000"/>
                                        <p:tgtEl>
                                          <p:spTgt spid="6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8219"/>
                                        </p:tgtEl>
                                        <p:attrNameLst>
                                          <p:attrName>style.visibility</p:attrName>
                                        </p:attrNameLst>
                                      </p:cBhvr>
                                      <p:to>
                                        <p:strVal val="visible"/>
                                      </p:to>
                                    </p:set>
                                    <p:animEffect transition="in" filter="fade">
                                      <p:cBhvr>
                                        <p:cTn id="64" dur="1000"/>
                                        <p:tgtEl>
                                          <p:spTgt spid="8219"/>
                                        </p:tgtEl>
                                      </p:cBhvr>
                                    </p:animEffect>
                                    <p:anim calcmode="lin" valueType="num">
                                      <p:cBhvr>
                                        <p:cTn id="65" dur="1000" fill="hold"/>
                                        <p:tgtEl>
                                          <p:spTgt spid="8219"/>
                                        </p:tgtEl>
                                        <p:attrNameLst>
                                          <p:attrName>ppt_x</p:attrName>
                                        </p:attrNameLst>
                                      </p:cBhvr>
                                      <p:tavLst>
                                        <p:tav tm="0">
                                          <p:val>
                                            <p:strVal val="#ppt_x"/>
                                          </p:val>
                                        </p:tav>
                                        <p:tav tm="100000">
                                          <p:val>
                                            <p:strVal val="#ppt_x"/>
                                          </p:val>
                                        </p:tav>
                                      </p:tavLst>
                                    </p:anim>
                                    <p:anim calcmode="lin" valueType="num">
                                      <p:cBhvr>
                                        <p:cTn id="66" dur="1000" fill="hold"/>
                                        <p:tgtEl>
                                          <p:spTgt spid="8219"/>
                                        </p:tgtEl>
                                        <p:attrNameLst>
                                          <p:attrName>ppt_y</p:attrName>
                                        </p:attrNameLst>
                                      </p:cBhvr>
                                      <p:tavLst>
                                        <p:tav tm="0">
                                          <p:val>
                                            <p:strVal val="#ppt_y+.1"/>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45"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2000"/>
                                        <p:tgtEl>
                                          <p:spTgt spid="71"/>
                                        </p:tgtEl>
                                      </p:cBhvr>
                                    </p:animEffect>
                                    <p:anim calcmode="lin" valueType="num">
                                      <p:cBhvr>
                                        <p:cTn id="72" dur="2000" fill="hold"/>
                                        <p:tgtEl>
                                          <p:spTgt spid="71"/>
                                        </p:tgtEl>
                                        <p:attrNameLst>
                                          <p:attrName>ppt_w</p:attrName>
                                        </p:attrNameLst>
                                      </p:cBhvr>
                                      <p:tavLst>
                                        <p:tav tm="0" fmla="#ppt_w*sin(2.5*pi*$)">
                                          <p:val>
                                            <p:fltVal val="0"/>
                                          </p:val>
                                        </p:tav>
                                        <p:tav tm="100000">
                                          <p:val>
                                            <p:fltVal val="1"/>
                                          </p:val>
                                        </p:tav>
                                      </p:tavLst>
                                    </p:anim>
                                    <p:anim calcmode="lin" valueType="num">
                                      <p:cBhvr>
                                        <p:cTn id="73" dur="20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45" presetClass="entr" presetSubtype="0" fill="hold" nodeType="click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2000"/>
                                        <p:tgtEl>
                                          <p:spTgt spid="76"/>
                                        </p:tgtEl>
                                      </p:cBhvr>
                                    </p:animEffect>
                                    <p:anim calcmode="lin" valueType="num">
                                      <p:cBhvr>
                                        <p:cTn id="79" dur="2000" fill="hold"/>
                                        <p:tgtEl>
                                          <p:spTgt spid="76"/>
                                        </p:tgtEl>
                                        <p:attrNameLst>
                                          <p:attrName>ppt_w</p:attrName>
                                        </p:attrNameLst>
                                      </p:cBhvr>
                                      <p:tavLst>
                                        <p:tav tm="0" fmla="#ppt_w*sin(2.5*pi*$)">
                                          <p:val>
                                            <p:fltVal val="0"/>
                                          </p:val>
                                        </p:tav>
                                        <p:tav tm="100000">
                                          <p:val>
                                            <p:fltVal val="1"/>
                                          </p:val>
                                        </p:tav>
                                      </p:tavLst>
                                    </p:anim>
                                    <p:anim calcmode="lin" valueType="num">
                                      <p:cBhvr>
                                        <p:cTn id="80"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42" presetClass="entr" presetSubtype="0" fill="hold" nodeType="clickEffect">
                                  <p:stCondLst>
                                    <p:cond delay="0"/>
                                  </p:stCondLst>
                                  <p:childTnLst>
                                    <p:set>
                                      <p:cBhvr>
                                        <p:cTn id="84" dur="1" fill="hold">
                                          <p:stCondLst>
                                            <p:cond delay="0"/>
                                          </p:stCondLst>
                                        </p:cTn>
                                        <p:tgtEl>
                                          <p:spTgt spid="92"/>
                                        </p:tgtEl>
                                        <p:attrNameLst>
                                          <p:attrName>style.visibility</p:attrName>
                                        </p:attrNameLst>
                                      </p:cBhvr>
                                      <p:to>
                                        <p:strVal val="visible"/>
                                      </p:to>
                                    </p:set>
                                    <p:animEffect transition="in" filter="fade">
                                      <p:cBhvr>
                                        <p:cTn id="85" dur="1000"/>
                                        <p:tgtEl>
                                          <p:spTgt spid="92"/>
                                        </p:tgtEl>
                                      </p:cBhvr>
                                    </p:animEffect>
                                    <p:anim calcmode="lin" valueType="num">
                                      <p:cBhvr>
                                        <p:cTn id="86" dur="1000" fill="hold"/>
                                        <p:tgtEl>
                                          <p:spTgt spid="92"/>
                                        </p:tgtEl>
                                        <p:attrNameLst>
                                          <p:attrName>ppt_x</p:attrName>
                                        </p:attrNameLst>
                                      </p:cBhvr>
                                      <p:tavLst>
                                        <p:tav tm="0">
                                          <p:val>
                                            <p:strVal val="#ppt_x"/>
                                          </p:val>
                                        </p:tav>
                                        <p:tav tm="100000">
                                          <p:val>
                                            <p:strVal val="#ppt_x"/>
                                          </p:val>
                                        </p:tav>
                                      </p:tavLst>
                                    </p:anim>
                                    <p:anim calcmode="lin" valueType="num">
                                      <p:cBhvr>
                                        <p:cTn id="87"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1" presetClass="entr" presetSubtype="1"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heel(1)">
                                      <p:cBhvr>
                                        <p:cTn id="92" dur="2000"/>
                                        <p:tgtEl>
                                          <p:spTgt spid="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1" presetClass="entr" presetSubtype="1" fill="hold" nodeType="click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wheel(1)">
                                      <p:cBhvr>
                                        <p:cTn id="9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9"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id="{ABFA6AAE-8D63-4386-856C-DE5D032E5472}"/>
              </a:ext>
            </a:extLst>
          </p:cNvPr>
          <p:cNvSpPr>
            <a:spLocks noGrp="1" noChangeArrowheads="1"/>
          </p:cNvSpPr>
          <p:nvPr>
            <p:ph type="title"/>
          </p:nvPr>
        </p:nvSpPr>
        <p:spPr>
          <a:xfrm>
            <a:off x="457200" y="274638"/>
            <a:ext cx="8229600" cy="417512"/>
          </a:xfrm>
        </p:spPr>
        <p:txBody>
          <a:bodyPr/>
          <a:lstStyle/>
          <a:p>
            <a:pPr eaLnBrk="1" hangingPunct="1"/>
            <a:r>
              <a:rPr lang="en-GB" altLang="en-US" sz="2400"/>
              <a:t>Part 2 SW View:Service Mapping </a:t>
            </a:r>
            <a:endParaRPr lang="en-US" altLang="en-US" sz="2400"/>
          </a:p>
        </p:txBody>
      </p:sp>
      <p:sp>
        <p:nvSpPr>
          <p:cNvPr id="11267" name="Rectangle 2">
            <a:extLst>
              <a:ext uri="{FF2B5EF4-FFF2-40B4-BE49-F238E27FC236}">
                <a16:creationId xmlns:a16="http://schemas.microsoft.com/office/drawing/2014/main" id="{42A3187E-65D1-41BD-B463-521A20259C6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11268" name="Object 7">
            <a:extLst>
              <a:ext uri="{FF2B5EF4-FFF2-40B4-BE49-F238E27FC236}">
                <a16:creationId xmlns:a16="http://schemas.microsoft.com/office/drawing/2014/main" id="{B5033105-65BA-4B4C-B627-88462ED152AD}"/>
              </a:ext>
            </a:extLst>
          </p:cNvPr>
          <p:cNvGraphicFramePr>
            <a:graphicFrameLocks noChangeAspect="1"/>
          </p:cNvGraphicFramePr>
          <p:nvPr/>
        </p:nvGraphicFramePr>
        <p:xfrm>
          <a:off x="-315913" y="1916113"/>
          <a:ext cx="8856663" cy="4492625"/>
        </p:xfrm>
        <a:graphic>
          <a:graphicData uri="http://schemas.openxmlformats.org/presentationml/2006/ole">
            <mc:AlternateContent xmlns:mc="http://schemas.openxmlformats.org/markup-compatibility/2006">
              <mc:Choice xmlns:v="urn:schemas-microsoft-com:vml" Requires="v">
                <p:oleObj spid="_x0000_s484354" name="Visio" r:id="rId4" imgW="11968834" imgH="6074383" progId="Visio.Drawing.11">
                  <p:embed/>
                </p:oleObj>
              </mc:Choice>
              <mc:Fallback>
                <p:oleObj name="Visio" r:id="rId4" imgW="11968834" imgH="6074383" progId="Visio.Drawing.11">
                  <p:embed/>
                  <p:pic>
                    <p:nvPicPr>
                      <p:cNvPr id="11268" name="Object 7">
                        <a:extLst>
                          <a:ext uri="{FF2B5EF4-FFF2-40B4-BE49-F238E27FC236}">
                            <a16:creationId xmlns:a16="http://schemas.microsoft.com/office/drawing/2014/main" id="{B5033105-65BA-4B4C-B627-88462ED1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13" y="1916113"/>
                        <a:ext cx="8856663"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TextBox 55">
            <a:extLst>
              <a:ext uri="{FF2B5EF4-FFF2-40B4-BE49-F238E27FC236}">
                <a16:creationId xmlns:a16="http://schemas.microsoft.com/office/drawing/2014/main" id="{240DF7CF-C3A1-4C1F-B686-E34616377A27}"/>
              </a:ext>
            </a:extLst>
          </p:cNvPr>
          <p:cNvSpPr txBox="1">
            <a:spLocks noChangeArrowheads="1"/>
          </p:cNvSpPr>
          <p:nvPr/>
        </p:nvSpPr>
        <p:spPr bwMode="auto">
          <a:xfrm>
            <a:off x="2078038" y="1030288"/>
            <a:ext cx="4987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0070C0"/>
                </a:solidFill>
              </a:rPr>
              <a:t>With current WP1186 implementation, the most important services are:</a:t>
            </a:r>
          </a:p>
          <a:p>
            <a:pPr eaLnBrk="1" hangingPunct="1"/>
            <a:r>
              <a:rPr lang="sv-SE" altLang="en-US" sz="1200">
                <a:solidFill>
                  <a:srgbClr val="0070C0"/>
                </a:solidFill>
              </a:rPr>
              <a:t>TxBranchCtrlSrv and PaSrv</a:t>
            </a:r>
            <a:endParaRPr lang="en-US" altLang="en-US" sz="1200">
              <a:solidFill>
                <a:srgbClr val="0070C0"/>
              </a:solidFill>
            </a:endParaRPr>
          </a:p>
        </p:txBody>
      </p:sp>
      <p:sp>
        <p:nvSpPr>
          <p:cNvPr id="59" name="Right Arrow 58">
            <a:extLst>
              <a:ext uri="{FF2B5EF4-FFF2-40B4-BE49-F238E27FC236}">
                <a16:creationId xmlns:a16="http://schemas.microsoft.com/office/drawing/2014/main" id="{19C922DB-E148-4411-96B4-2C3400AB6900}"/>
              </a:ext>
            </a:extLst>
          </p:cNvPr>
          <p:cNvSpPr/>
          <p:nvPr/>
        </p:nvSpPr>
        <p:spPr>
          <a:xfrm>
            <a:off x="2555875" y="2492375"/>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0" name="Right Arrow 59">
            <a:extLst>
              <a:ext uri="{FF2B5EF4-FFF2-40B4-BE49-F238E27FC236}">
                <a16:creationId xmlns:a16="http://schemas.microsoft.com/office/drawing/2014/main" id="{D9579616-4F64-4168-8996-7B71522B2633}"/>
              </a:ext>
            </a:extLst>
          </p:cNvPr>
          <p:cNvSpPr/>
          <p:nvPr/>
        </p:nvSpPr>
        <p:spPr>
          <a:xfrm rot="10800000">
            <a:off x="7956550" y="3068638"/>
            <a:ext cx="193675" cy="1651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11272" name="Group 13">
            <a:extLst>
              <a:ext uri="{FF2B5EF4-FFF2-40B4-BE49-F238E27FC236}">
                <a16:creationId xmlns:a16="http://schemas.microsoft.com/office/drawing/2014/main" id="{D99AB037-919E-42FE-B165-8F8B1F01D35F}"/>
              </a:ext>
            </a:extLst>
          </p:cNvPr>
          <p:cNvGrpSpPr>
            <a:grpSpLocks/>
          </p:cNvGrpSpPr>
          <p:nvPr/>
        </p:nvGrpSpPr>
        <p:grpSpPr bwMode="auto">
          <a:xfrm>
            <a:off x="900113" y="5834063"/>
            <a:ext cx="1673225" cy="276225"/>
            <a:chOff x="395536" y="893911"/>
            <a:chExt cx="1674442" cy="276999"/>
          </a:xfrm>
        </p:grpSpPr>
        <p:sp>
          <p:nvSpPr>
            <p:cNvPr id="12" name="Rectangle 11">
              <a:extLst>
                <a:ext uri="{FF2B5EF4-FFF2-40B4-BE49-F238E27FC236}">
                  <a16:creationId xmlns:a16="http://schemas.microsoft.com/office/drawing/2014/main" id="{0CEC3D63-3C3E-45FE-B4BD-E898B4ED5191}"/>
                </a:ext>
              </a:extLst>
            </p:cNvPr>
            <p:cNvSpPr/>
            <p:nvPr/>
          </p:nvSpPr>
          <p:spPr>
            <a:xfrm>
              <a:off x="395536" y="940077"/>
              <a:ext cx="432114" cy="1846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278" name="TextBox 60">
              <a:extLst>
                <a:ext uri="{FF2B5EF4-FFF2-40B4-BE49-F238E27FC236}">
                  <a16:creationId xmlns:a16="http://schemas.microsoft.com/office/drawing/2014/main" id="{B760956B-DD45-4B2C-A2C5-D595395F88BF}"/>
                </a:ext>
              </a:extLst>
            </p:cNvPr>
            <p:cNvSpPr txBox="1">
              <a:spLocks noChangeArrowheads="1"/>
            </p:cNvSpPr>
            <p:nvPr/>
          </p:nvSpPr>
          <p:spPr bwMode="auto">
            <a:xfrm>
              <a:off x="971600" y="893911"/>
              <a:ext cx="109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0070C0"/>
                  </a:solidFill>
                </a:rPr>
                <a:t>SW elements</a:t>
              </a:r>
              <a:endParaRPr lang="en-US" altLang="en-US" sz="1200">
                <a:solidFill>
                  <a:srgbClr val="0070C0"/>
                </a:solidFill>
              </a:endParaRPr>
            </a:p>
          </p:txBody>
        </p:sp>
      </p:grpSp>
      <p:grpSp>
        <p:nvGrpSpPr>
          <p:cNvPr id="11273" name="Group 65">
            <a:extLst>
              <a:ext uri="{FF2B5EF4-FFF2-40B4-BE49-F238E27FC236}">
                <a16:creationId xmlns:a16="http://schemas.microsoft.com/office/drawing/2014/main" id="{D5680854-4BA5-488C-BB71-39F0C3DF43E3}"/>
              </a:ext>
            </a:extLst>
          </p:cNvPr>
          <p:cNvGrpSpPr>
            <a:grpSpLocks/>
          </p:cNvGrpSpPr>
          <p:nvPr/>
        </p:nvGrpSpPr>
        <p:grpSpPr bwMode="auto">
          <a:xfrm>
            <a:off x="900113" y="5516563"/>
            <a:ext cx="2773362" cy="277812"/>
            <a:chOff x="395536" y="893911"/>
            <a:chExt cx="2774102" cy="276999"/>
          </a:xfrm>
        </p:grpSpPr>
        <p:sp>
          <p:nvSpPr>
            <p:cNvPr id="67" name="Rectangle 66">
              <a:extLst>
                <a:ext uri="{FF2B5EF4-FFF2-40B4-BE49-F238E27FC236}">
                  <a16:creationId xmlns:a16="http://schemas.microsoft.com/office/drawing/2014/main" id="{991D02F0-E578-4D0C-9096-298F0ABC17AC}"/>
                </a:ext>
              </a:extLst>
            </p:cNvPr>
            <p:cNvSpPr/>
            <p:nvPr/>
          </p:nvSpPr>
          <p:spPr>
            <a:xfrm>
              <a:off x="395536" y="939813"/>
              <a:ext cx="431915" cy="18519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276" name="TextBox 68">
              <a:extLst>
                <a:ext uri="{FF2B5EF4-FFF2-40B4-BE49-F238E27FC236}">
                  <a16:creationId xmlns:a16="http://schemas.microsoft.com/office/drawing/2014/main" id="{752C498C-E07A-4930-863E-36CF05D35717}"/>
                </a:ext>
              </a:extLst>
            </p:cNvPr>
            <p:cNvSpPr txBox="1">
              <a:spLocks noChangeArrowheads="1"/>
            </p:cNvSpPr>
            <p:nvPr/>
          </p:nvSpPr>
          <p:spPr bwMode="auto">
            <a:xfrm>
              <a:off x="971600" y="893911"/>
              <a:ext cx="2198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0070C0"/>
                  </a:solidFill>
                </a:rPr>
                <a:t>Radio Function blocks, DS.es</a:t>
              </a:r>
              <a:endParaRPr lang="en-US" altLang="en-US" sz="1200">
                <a:solidFill>
                  <a:srgbClr val="0070C0"/>
                </a:solidFill>
              </a:endParaRPr>
            </a:p>
          </p:txBody>
        </p:sp>
      </p:grpSp>
    </p:spTree>
    <p:extLst>
      <p:ext uri="{BB962C8B-B14F-4D97-AF65-F5344CB8AC3E}">
        <p14:creationId xmlns:p14="http://schemas.microsoft.com/office/powerpoint/2010/main" val="1451587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21" presetClass="entr" presetSubtype="1" repeatCount="indefinite" fill="hold" grpId="0" nodeType="withEffect">
                                  <p:stCondLst>
                                    <p:cond delay="0"/>
                                  </p:stCondLst>
                                  <p:endCondLst>
                                    <p:cond evt="onNext" delay="0">
                                      <p:tgtEl>
                                        <p:sldTgt/>
                                      </p:tgtEl>
                                    </p:cond>
                                  </p:endCondLst>
                                  <p:childTnLst>
                                    <p:set>
                                      <p:cBhvr>
                                        <p:cTn id="11" dur="1" fill="hold">
                                          <p:stCondLst>
                                            <p:cond delay="0"/>
                                          </p:stCondLst>
                                        </p:cTn>
                                        <p:tgtEl>
                                          <p:spTgt spid="59"/>
                                        </p:tgtEl>
                                        <p:attrNameLst>
                                          <p:attrName>style.visibility</p:attrName>
                                        </p:attrNameLst>
                                      </p:cBhvr>
                                      <p:to>
                                        <p:strVal val="visible"/>
                                      </p:to>
                                    </p:set>
                                    <p:animEffect transition="in" filter="wheel(1)">
                                      <p:cBhvr>
                                        <p:cTn id="12" dur="20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13" presetID="21" presetClass="entr" presetSubtype="1" repeatCount="indefinite" fill="hold" grpId="0" nodeType="withEffect">
                                  <p:stCondLst>
                                    <p:cond delay="0"/>
                                  </p:stCondLst>
                                  <p:endCondLst>
                                    <p:cond evt="onNext" delay="0">
                                      <p:tgtEl>
                                        <p:sldTgt/>
                                      </p:tgtEl>
                                    </p:cond>
                                  </p:endCondLst>
                                  <p:childTnLst>
                                    <p:set>
                                      <p:cBhvr>
                                        <p:cTn id="14" dur="1" fill="hold">
                                          <p:stCondLst>
                                            <p:cond delay="0"/>
                                          </p:stCondLst>
                                        </p:cTn>
                                        <p:tgtEl>
                                          <p:spTgt spid="60"/>
                                        </p:tgtEl>
                                        <p:attrNameLst>
                                          <p:attrName>style.visibility</p:attrName>
                                        </p:attrNameLst>
                                      </p:cBhvr>
                                      <p:to>
                                        <p:strVal val="visible"/>
                                      </p:to>
                                    </p:set>
                                    <p:animEffect transition="in" filter="wheel(1)">
                                      <p:cBhvr>
                                        <p:cTn id="15" dur="20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animBg="1"/>
      <p:bldP spid="60"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2424E99F-7737-48C8-9828-748A5D779870}"/>
              </a:ext>
            </a:extLst>
          </p:cNvPr>
          <p:cNvSpPr>
            <a:spLocks noGrp="1" noChangeArrowheads="1"/>
          </p:cNvSpPr>
          <p:nvPr>
            <p:ph type="title"/>
          </p:nvPr>
        </p:nvSpPr>
        <p:spPr>
          <a:xfrm>
            <a:off x="457200" y="274638"/>
            <a:ext cx="8229600" cy="417512"/>
          </a:xfrm>
        </p:spPr>
        <p:txBody>
          <a:bodyPr/>
          <a:lstStyle/>
          <a:p>
            <a:pPr eaLnBrk="1" hangingPunct="1"/>
            <a:r>
              <a:rPr lang="en-GB" altLang="en-US" sz="2400"/>
              <a:t>Part 2 SW View: Class Overview </a:t>
            </a:r>
            <a:endParaRPr lang="en-US" altLang="en-US" sz="2400"/>
          </a:p>
        </p:txBody>
      </p:sp>
      <p:sp>
        <p:nvSpPr>
          <p:cNvPr id="12291" name="Rectangle 2">
            <a:extLst>
              <a:ext uri="{FF2B5EF4-FFF2-40B4-BE49-F238E27FC236}">
                <a16:creationId xmlns:a16="http://schemas.microsoft.com/office/drawing/2014/main" id="{3884833A-5C13-4599-A688-3FB2A3F7CD6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2292" name="Rectangle 2">
            <a:extLst>
              <a:ext uri="{FF2B5EF4-FFF2-40B4-BE49-F238E27FC236}">
                <a16:creationId xmlns:a16="http://schemas.microsoft.com/office/drawing/2014/main" id="{525A622A-7836-4990-A649-907ACCCBDD5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12293" name="Group 3">
            <a:extLst>
              <a:ext uri="{FF2B5EF4-FFF2-40B4-BE49-F238E27FC236}">
                <a16:creationId xmlns:a16="http://schemas.microsoft.com/office/drawing/2014/main" id="{132EB1A1-99CB-459E-8906-DA01A9660D6E}"/>
              </a:ext>
            </a:extLst>
          </p:cNvPr>
          <p:cNvGrpSpPr>
            <a:grpSpLocks/>
          </p:cNvGrpSpPr>
          <p:nvPr/>
        </p:nvGrpSpPr>
        <p:grpSpPr bwMode="auto">
          <a:xfrm>
            <a:off x="617538" y="1054100"/>
            <a:ext cx="8266112" cy="5507038"/>
            <a:chOff x="617058" y="1054100"/>
            <a:chExt cx="8266592" cy="5507038"/>
          </a:xfrm>
        </p:grpSpPr>
        <p:sp>
          <p:nvSpPr>
            <p:cNvPr id="16" name="Snip Single Corner Rectangle 15">
              <a:extLst>
                <a:ext uri="{FF2B5EF4-FFF2-40B4-BE49-F238E27FC236}">
                  <a16:creationId xmlns:a16="http://schemas.microsoft.com/office/drawing/2014/main" id="{9C055A2D-1CF3-45A7-BFE8-E0D2C20C467C}"/>
                </a:ext>
              </a:extLst>
            </p:cNvPr>
            <p:cNvSpPr/>
            <p:nvPr/>
          </p:nvSpPr>
          <p:spPr bwMode="auto">
            <a:xfrm>
              <a:off x="1828390" y="1054100"/>
              <a:ext cx="5761373" cy="5507038"/>
            </a:xfrm>
            <a:prstGeom prst="snip1Rect">
              <a:avLst>
                <a:gd name="adj" fmla="val 3516"/>
              </a:avLst>
            </a:prstGeom>
            <a:solidFill>
              <a:schemeClr val="tx2">
                <a:lumMod val="10000"/>
                <a:lumOff val="90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600" dirty="0" err="1">
                  <a:latin typeface="Arial" charset="0"/>
                  <a:cs typeface="+mn-cs"/>
                </a:rPr>
                <a:t>Tx</a:t>
              </a:r>
              <a:r>
                <a:rPr lang="en-US" sz="1600" dirty="0">
                  <a:latin typeface="Arial" charset="0"/>
                  <a:cs typeface="+mn-cs"/>
                </a:rPr>
                <a:t>-Module</a:t>
              </a:r>
            </a:p>
          </p:txBody>
        </p:sp>
        <p:sp>
          <p:nvSpPr>
            <p:cNvPr id="12298" name="Rectangle 9">
              <a:extLst>
                <a:ext uri="{FF2B5EF4-FFF2-40B4-BE49-F238E27FC236}">
                  <a16:creationId xmlns:a16="http://schemas.microsoft.com/office/drawing/2014/main" id="{AFF274B2-A44A-4947-BC28-CAA6D4CDDA78}"/>
                </a:ext>
              </a:extLst>
            </p:cNvPr>
            <p:cNvSpPr>
              <a:spLocks noChangeArrowheads="1"/>
            </p:cNvSpPr>
            <p:nvPr/>
          </p:nvSpPr>
          <p:spPr bwMode="auto">
            <a:xfrm>
              <a:off x="2933700" y="5502275"/>
              <a:ext cx="4551363" cy="971550"/>
            </a:xfrm>
            <a:prstGeom prst="rect">
              <a:avLst/>
            </a:prstGeom>
            <a:solidFill>
              <a:srgbClr val="FFCC99">
                <a:alpha val="50195"/>
              </a:srgbClr>
            </a:solidFill>
            <a:ln w="9525" algn="ctr">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Branch B (if exists)</a:t>
              </a:r>
            </a:p>
          </p:txBody>
        </p:sp>
        <p:sp>
          <p:nvSpPr>
            <p:cNvPr id="12299" name="Rectangle 9">
              <a:extLst>
                <a:ext uri="{FF2B5EF4-FFF2-40B4-BE49-F238E27FC236}">
                  <a16:creationId xmlns:a16="http://schemas.microsoft.com/office/drawing/2014/main" id="{EDBA8AA8-3511-4851-8F2D-652C3D98BC3B}"/>
                </a:ext>
              </a:extLst>
            </p:cNvPr>
            <p:cNvSpPr>
              <a:spLocks noChangeArrowheads="1"/>
            </p:cNvSpPr>
            <p:nvPr/>
          </p:nvSpPr>
          <p:spPr bwMode="auto">
            <a:xfrm>
              <a:off x="2928938" y="1479550"/>
              <a:ext cx="4556125" cy="3367088"/>
            </a:xfrm>
            <a:prstGeom prst="rect">
              <a:avLst/>
            </a:prstGeom>
            <a:solidFill>
              <a:srgbClr val="FFCC99">
                <a:alpha val="50195"/>
              </a:srgbClr>
            </a:solidFill>
            <a:ln w="9525" algn="ctr">
              <a:solidFill>
                <a:schemeClr val="tx1"/>
              </a:solidFill>
              <a:prstDash val="lg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t>Branch A</a:t>
              </a:r>
            </a:p>
          </p:txBody>
        </p:sp>
        <p:sp>
          <p:nvSpPr>
            <p:cNvPr id="19" name="Snip Single Corner Rectangle 18">
              <a:extLst>
                <a:ext uri="{FF2B5EF4-FFF2-40B4-BE49-F238E27FC236}">
                  <a16:creationId xmlns:a16="http://schemas.microsoft.com/office/drawing/2014/main" id="{9C85C539-0376-49EB-ABCE-13CE73EF952B}"/>
                </a:ext>
              </a:extLst>
            </p:cNvPr>
            <p:cNvSpPr/>
            <p:nvPr/>
          </p:nvSpPr>
          <p:spPr bwMode="auto">
            <a:xfrm>
              <a:off x="626584" y="1054100"/>
              <a:ext cx="1062099" cy="3684588"/>
            </a:xfrm>
            <a:prstGeom prst="snip1Rect">
              <a:avLst/>
            </a:prstGeom>
            <a:solidFill>
              <a:schemeClr val="tx2">
                <a:lumMod val="10000"/>
                <a:lumOff val="90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600" dirty="0" err="1">
                  <a:latin typeface="Arial" charset="0"/>
                  <a:cs typeface="+mn-cs"/>
                </a:rPr>
                <a:t>Func</a:t>
              </a:r>
              <a:endParaRPr lang="en-US" sz="1600" dirty="0">
                <a:latin typeface="Arial" charset="0"/>
                <a:cs typeface="+mn-cs"/>
              </a:endParaRPr>
            </a:p>
            <a:p>
              <a:pPr>
                <a:spcBef>
                  <a:spcPct val="50000"/>
                </a:spcBef>
                <a:defRPr/>
              </a:pPr>
              <a:r>
                <a:rPr lang="en-US" sz="1600" dirty="0">
                  <a:latin typeface="Arial" charset="0"/>
                  <a:cs typeface="+mn-cs"/>
                </a:rPr>
                <a:t>layer</a:t>
              </a:r>
            </a:p>
          </p:txBody>
        </p:sp>
        <p:cxnSp>
          <p:nvCxnSpPr>
            <p:cNvPr id="12301" name="Straight Arrow Connector 34">
              <a:extLst>
                <a:ext uri="{FF2B5EF4-FFF2-40B4-BE49-F238E27FC236}">
                  <a16:creationId xmlns:a16="http://schemas.microsoft.com/office/drawing/2014/main" id="{E38A7407-D214-4631-97C3-BADB4623F2F1}"/>
                </a:ext>
              </a:extLst>
            </p:cNvPr>
            <p:cNvCxnSpPr>
              <a:cxnSpLocks noChangeShapeType="1"/>
              <a:stCxn id="38" idx="1"/>
              <a:endCxn id="36" idx="3"/>
            </p:cNvCxnSpPr>
            <p:nvPr/>
          </p:nvCxnSpPr>
          <p:spPr bwMode="auto">
            <a:xfrm flipH="1">
              <a:off x="4340225" y="1700213"/>
              <a:ext cx="1730375" cy="1281112"/>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2" name="Straight Arrow Connector 36">
              <a:extLst>
                <a:ext uri="{FF2B5EF4-FFF2-40B4-BE49-F238E27FC236}">
                  <a16:creationId xmlns:a16="http://schemas.microsoft.com/office/drawing/2014/main" id="{A42EE5EE-3AAC-43C2-93D8-DAAAA9BFB496}"/>
                </a:ext>
              </a:extLst>
            </p:cNvPr>
            <p:cNvCxnSpPr>
              <a:cxnSpLocks noChangeShapeType="1"/>
              <a:stCxn id="39" idx="1"/>
              <a:endCxn id="36" idx="3"/>
            </p:cNvCxnSpPr>
            <p:nvPr/>
          </p:nvCxnSpPr>
          <p:spPr bwMode="auto">
            <a:xfrm flipH="1">
              <a:off x="4340225" y="1993900"/>
              <a:ext cx="1730375" cy="987425"/>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3" name="Straight Arrow Connector 38">
              <a:extLst>
                <a:ext uri="{FF2B5EF4-FFF2-40B4-BE49-F238E27FC236}">
                  <a16:creationId xmlns:a16="http://schemas.microsoft.com/office/drawing/2014/main" id="{FD4B9991-9A55-4757-BF99-D01CB00CB552}"/>
                </a:ext>
              </a:extLst>
            </p:cNvPr>
            <p:cNvCxnSpPr>
              <a:cxnSpLocks noChangeShapeType="1"/>
              <a:stCxn id="40" idx="1"/>
              <a:endCxn id="36" idx="3"/>
            </p:cNvCxnSpPr>
            <p:nvPr/>
          </p:nvCxnSpPr>
          <p:spPr bwMode="auto">
            <a:xfrm flipH="1">
              <a:off x="4340225" y="2289175"/>
              <a:ext cx="1730375" cy="692150"/>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4" name="Straight Arrow Connector 40">
              <a:extLst>
                <a:ext uri="{FF2B5EF4-FFF2-40B4-BE49-F238E27FC236}">
                  <a16:creationId xmlns:a16="http://schemas.microsoft.com/office/drawing/2014/main" id="{971AEAAE-AFDA-431D-BCB8-EAB9C8780911}"/>
                </a:ext>
              </a:extLst>
            </p:cNvPr>
            <p:cNvCxnSpPr>
              <a:cxnSpLocks noChangeShapeType="1"/>
              <a:stCxn id="41" idx="1"/>
              <a:endCxn id="36" idx="3"/>
            </p:cNvCxnSpPr>
            <p:nvPr/>
          </p:nvCxnSpPr>
          <p:spPr bwMode="auto">
            <a:xfrm flipH="1">
              <a:off x="4340225" y="2587625"/>
              <a:ext cx="1730375" cy="393700"/>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5" name="Straight Arrow Connector 42">
              <a:extLst>
                <a:ext uri="{FF2B5EF4-FFF2-40B4-BE49-F238E27FC236}">
                  <a16:creationId xmlns:a16="http://schemas.microsoft.com/office/drawing/2014/main" id="{175FD821-024D-4FF3-A6D5-E62CA86AE931}"/>
                </a:ext>
              </a:extLst>
            </p:cNvPr>
            <p:cNvCxnSpPr>
              <a:cxnSpLocks noChangeShapeType="1"/>
              <a:stCxn id="42" idx="1"/>
              <a:endCxn id="36" idx="3"/>
            </p:cNvCxnSpPr>
            <p:nvPr/>
          </p:nvCxnSpPr>
          <p:spPr bwMode="auto">
            <a:xfrm flipH="1">
              <a:off x="4340225" y="2895600"/>
              <a:ext cx="1730375" cy="85725"/>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6" name="Straight Arrow Connector 44">
              <a:extLst>
                <a:ext uri="{FF2B5EF4-FFF2-40B4-BE49-F238E27FC236}">
                  <a16:creationId xmlns:a16="http://schemas.microsoft.com/office/drawing/2014/main" id="{0B13D1F6-4D9C-4A34-A8C2-326EA9550099}"/>
                </a:ext>
              </a:extLst>
            </p:cNvPr>
            <p:cNvCxnSpPr>
              <a:cxnSpLocks noChangeShapeType="1"/>
              <a:stCxn id="43" idx="1"/>
              <a:endCxn id="36" idx="3"/>
            </p:cNvCxnSpPr>
            <p:nvPr/>
          </p:nvCxnSpPr>
          <p:spPr bwMode="auto">
            <a:xfrm flipH="1" flipV="1">
              <a:off x="4340225" y="2981325"/>
              <a:ext cx="1730375" cy="223838"/>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7" name="Straight Arrow Connector 46">
              <a:extLst>
                <a:ext uri="{FF2B5EF4-FFF2-40B4-BE49-F238E27FC236}">
                  <a16:creationId xmlns:a16="http://schemas.microsoft.com/office/drawing/2014/main" id="{E169E6A4-15D3-432F-A75B-5884958BC943}"/>
                </a:ext>
              </a:extLst>
            </p:cNvPr>
            <p:cNvCxnSpPr>
              <a:cxnSpLocks noChangeShapeType="1"/>
              <a:stCxn id="45" idx="0"/>
              <a:endCxn id="36" idx="3"/>
            </p:cNvCxnSpPr>
            <p:nvPr/>
          </p:nvCxnSpPr>
          <p:spPr bwMode="auto">
            <a:xfrm flipH="1" flipV="1">
              <a:off x="4340225" y="2981325"/>
              <a:ext cx="1160463" cy="2068513"/>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8" name="Straight Arrow Connector 48">
              <a:extLst>
                <a:ext uri="{FF2B5EF4-FFF2-40B4-BE49-F238E27FC236}">
                  <a16:creationId xmlns:a16="http://schemas.microsoft.com/office/drawing/2014/main" id="{2BCF0829-2E1C-4FF7-89F5-B182858E32CA}"/>
                </a:ext>
              </a:extLst>
            </p:cNvPr>
            <p:cNvCxnSpPr>
              <a:cxnSpLocks noChangeShapeType="1"/>
              <a:stCxn id="46" idx="0"/>
              <a:endCxn id="36" idx="3"/>
            </p:cNvCxnSpPr>
            <p:nvPr/>
          </p:nvCxnSpPr>
          <p:spPr bwMode="auto">
            <a:xfrm flipH="1" flipV="1">
              <a:off x="4340225" y="2981325"/>
              <a:ext cx="406400" cy="2044700"/>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09" name="Straight Arrow Connector 50">
              <a:extLst>
                <a:ext uri="{FF2B5EF4-FFF2-40B4-BE49-F238E27FC236}">
                  <a16:creationId xmlns:a16="http://schemas.microsoft.com/office/drawing/2014/main" id="{88AB3009-6668-49FC-9FA3-2343CE4F130C}"/>
                </a:ext>
              </a:extLst>
            </p:cNvPr>
            <p:cNvCxnSpPr>
              <a:cxnSpLocks noChangeShapeType="1"/>
              <a:stCxn id="47" idx="1"/>
              <a:endCxn id="36" idx="3"/>
            </p:cNvCxnSpPr>
            <p:nvPr/>
          </p:nvCxnSpPr>
          <p:spPr bwMode="auto">
            <a:xfrm flipH="1" flipV="1">
              <a:off x="4340225" y="2981325"/>
              <a:ext cx="1730375" cy="523875"/>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10" name="Straight Arrow Connector 52">
              <a:extLst>
                <a:ext uri="{FF2B5EF4-FFF2-40B4-BE49-F238E27FC236}">
                  <a16:creationId xmlns:a16="http://schemas.microsoft.com/office/drawing/2014/main" id="{0BCB9B7E-2AC9-4799-86C8-1BEE9B20E83E}"/>
                </a:ext>
              </a:extLst>
            </p:cNvPr>
            <p:cNvCxnSpPr>
              <a:cxnSpLocks noChangeShapeType="1"/>
              <a:stCxn id="48" idx="1"/>
              <a:endCxn id="36" idx="3"/>
            </p:cNvCxnSpPr>
            <p:nvPr/>
          </p:nvCxnSpPr>
          <p:spPr bwMode="auto">
            <a:xfrm flipH="1" flipV="1">
              <a:off x="4340225" y="2981325"/>
              <a:ext cx="1730375" cy="831850"/>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11" name="Straight Arrow Connector 54">
              <a:extLst>
                <a:ext uri="{FF2B5EF4-FFF2-40B4-BE49-F238E27FC236}">
                  <a16:creationId xmlns:a16="http://schemas.microsoft.com/office/drawing/2014/main" id="{C46C8D0A-1C06-49B0-B1B6-96E2E4C93082}"/>
                </a:ext>
              </a:extLst>
            </p:cNvPr>
            <p:cNvCxnSpPr>
              <a:cxnSpLocks noChangeShapeType="1"/>
              <a:stCxn id="44" idx="1"/>
              <a:endCxn id="36" idx="3"/>
            </p:cNvCxnSpPr>
            <p:nvPr/>
          </p:nvCxnSpPr>
          <p:spPr bwMode="auto">
            <a:xfrm flipH="1" flipV="1">
              <a:off x="4340225" y="2981325"/>
              <a:ext cx="1730375" cy="1139825"/>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2312" name="Straight Arrow Connector 56">
              <a:extLst>
                <a:ext uri="{FF2B5EF4-FFF2-40B4-BE49-F238E27FC236}">
                  <a16:creationId xmlns:a16="http://schemas.microsoft.com/office/drawing/2014/main" id="{B1678AC3-4AD7-41F1-A734-33C4287465F9}"/>
                </a:ext>
              </a:extLst>
            </p:cNvPr>
            <p:cNvCxnSpPr>
              <a:cxnSpLocks noChangeShapeType="1"/>
              <a:stCxn id="54" idx="1"/>
              <a:endCxn id="36" idx="3"/>
            </p:cNvCxnSpPr>
            <p:nvPr/>
          </p:nvCxnSpPr>
          <p:spPr bwMode="auto">
            <a:xfrm flipH="1" flipV="1">
              <a:off x="4340225" y="2981325"/>
              <a:ext cx="1730375" cy="2195513"/>
            </a:xfrm>
            <a:prstGeom prst="straightConnector1">
              <a:avLst/>
            </a:prstGeom>
            <a:noFill/>
            <a:ln w="12700"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32" name="Rectangle 31">
              <a:extLst>
                <a:ext uri="{FF2B5EF4-FFF2-40B4-BE49-F238E27FC236}">
                  <a16:creationId xmlns:a16="http://schemas.microsoft.com/office/drawing/2014/main" id="{6DF8C70E-C8D2-473C-AB0B-AECB4459C90C}"/>
                </a:ext>
              </a:extLst>
            </p:cNvPr>
            <p:cNvSpPr/>
            <p:nvPr/>
          </p:nvSpPr>
          <p:spPr bwMode="auto">
            <a:xfrm>
              <a:off x="756766" y="4968875"/>
              <a:ext cx="800146" cy="31273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TxAdapter</a:t>
              </a:r>
              <a:endParaRPr lang="en-US" sz="1200" dirty="0">
                <a:latin typeface="Arial" charset="0"/>
                <a:cs typeface="+mn-cs"/>
              </a:endParaRPr>
            </a:p>
          </p:txBody>
        </p:sp>
        <p:sp>
          <p:nvSpPr>
            <p:cNvPr id="33" name="Rectangle 32">
              <a:extLst>
                <a:ext uri="{FF2B5EF4-FFF2-40B4-BE49-F238E27FC236}">
                  <a16:creationId xmlns:a16="http://schemas.microsoft.com/office/drawing/2014/main" id="{96D527D6-A59E-4663-8FEF-113825DEDC85}"/>
                </a:ext>
              </a:extLst>
            </p:cNvPr>
            <p:cNvSpPr/>
            <p:nvPr/>
          </p:nvSpPr>
          <p:spPr bwMode="auto">
            <a:xfrm>
              <a:off x="617058" y="4413250"/>
              <a:ext cx="1070037" cy="25082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000" dirty="0" err="1">
                  <a:latin typeface="Arial" charset="0"/>
                  <a:cs typeface="+mn-cs"/>
                </a:rPr>
                <a:t>CarrierListHandler</a:t>
              </a:r>
              <a:endParaRPr lang="en-US" sz="1000" dirty="0">
                <a:latin typeface="Arial" charset="0"/>
                <a:cs typeface="+mn-cs"/>
              </a:endParaRPr>
            </a:p>
          </p:txBody>
        </p:sp>
        <p:sp>
          <p:nvSpPr>
            <p:cNvPr id="34" name="Rectangle 33">
              <a:extLst>
                <a:ext uri="{FF2B5EF4-FFF2-40B4-BE49-F238E27FC236}">
                  <a16:creationId xmlns:a16="http://schemas.microsoft.com/office/drawing/2014/main" id="{8FB816EC-4185-4A60-91FB-FB669215B82C}"/>
                </a:ext>
              </a:extLst>
            </p:cNvPr>
            <p:cNvSpPr/>
            <p:nvPr/>
          </p:nvSpPr>
          <p:spPr bwMode="auto">
            <a:xfrm>
              <a:off x="1985562" y="4856163"/>
              <a:ext cx="841424" cy="53816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TxBranch</a:t>
              </a:r>
              <a:endParaRPr lang="en-US" sz="1200" dirty="0">
                <a:latin typeface="Arial" charset="0"/>
                <a:cs typeface="+mn-cs"/>
              </a:endParaRPr>
            </a:p>
            <a:p>
              <a:pPr>
                <a:spcBef>
                  <a:spcPct val="50000"/>
                </a:spcBef>
                <a:defRPr/>
              </a:pPr>
              <a:r>
                <a:rPr lang="en-US" sz="1200" dirty="0">
                  <a:latin typeface="Arial" charset="0"/>
                  <a:cs typeface="+mn-cs"/>
                </a:rPr>
                <a:t>Repository</a:t>
              </a:r>
            </a:p>
          </p:txBody>
        </p:sp>
        <p:sp>
          <p:nvSpPr>
            <p:cNvPr id="35" name="Rectangle 34">
              <a:extLst>
                <a:ext uri="{FF2B5EF4-FFF2-40B4-BE49-F238E27FC236}">
                  <a16:creationId xmlns:a16="http://schemas.microsoft.com/office/drawing/2014/main" id="{DE9934F8-05B8-4C8D-8EBE-8D76679329F5}"/>
                </a:ext>
              </a:extLst>
            </p:cNvPr>
            <p:cNvSpPr/>
            <p:nvPr/>
          </p:nvSpPr>
          <p:spPr bwMode="auto">
            <a:xfrm>
              <a:off x="3187369" y="4354513"/>
              <a:ext cx="995421" cy="312737"/>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TxBranchCtrl</a:t>
              </a:r>
              <a:endParaRPr lang="en-US" sz="1200" dirty="0">
                <a:latin typeface="Arial" charset="0"/>
                <a:cs typeface="+mn-cs"/>
              </a:endParaRPr>
            </a:p>
          </p:txBody>
        </p:sp>
        <p:sp>
          <p:nvSpPr>
            <p:cNvPr id="36" name="Rectangle 35">
              <a:extLst>
                <a:ext uri="{FF2B5EF4-FFF2-40B4-BE49-F238E27FC236}">
                  <a16:creationId xmlns:a16="http://schemas.microsoft.com/office/drawing/2014/main" id="{266FDF5F-1CAC-4321-AA1A-5A136FF7C5F9}"/>
                </a:ext>
              </a:extLst>
            </p:cNvPr>
            <p:cNvSpPr/>
            <p:nvPr/>
          </p:nvSpPr>
          <p:spPr bwMode="auto">
            <a:xfrm>
              <a:off x="3030198" y="2825750"/>
              <a:ext cx="1309763" cy="31273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ResourceHandler</a:t>
              </a:r>
              <a:endParaRPr lang="en-US" sz="1200" dirty="0">
                <a:latin typeface="Arial" charset="0"/>
                <a:cs typeface="+mn-cs"/>
              </a:endParaRPr>
            </a:p>
          </p:txBody>
        </p:sp>
        <p:sp>
          <p:nvSpPr>
            <p:cNvPr id="37" name="Rectangle 36">
              <a:extLst>
                <a:ext uri="{FF2B5EF4-FFF2-40B4-BE49-F238E27FC236}">
                  <a16:creationId xmlns:a16="http://schemas.microsoft.com/office/drawing/2014/main" id="{3172637E-A7B7-4F64-8D07-1B3DF94D0A71}"/>
                </a:ext>
              </a:extLst>
            </p:cNvPr>
            <p:cNvSpPr/>
            <p:nvPr/>
          </p:nvSpPr>
          <p:spPr bwMode="auto">
            <a:xfrm>
              <a:off x="3125454" y="5003800"/>
              <a:ext cx="1119252" cy="31273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TxCoordination</a:t>
              </a:r>
              <a:endParaRPr lang="en-US" sz="1200" dirty="0">
                <a:latin typeface="Arial" charset="0"/>
                <a:cs typeface="+mn-cs"/>
              </a:endParaRPr>
            </a:p>
          </p:txBody>
        </p:sp>
        <p:sp>
          <p:nvSpPr>
            <p:cNvPr id="38" name="Rectangle 37">
              <a:extLst>
                <a:ext uri="{FF2B5EF4-FFF2-40B4-BE49-F238E27FC236}">
                  <a16:creationId xmlns:a16="http://schemas.microsoft.com/office/drawing/2014/main" id="{09977EC6-8E36-46F0-87C9-72B2656A354A}"/>
                </a:ext>
              </a:extLst>
            </p:cNvPr>
            <p:cNvSpPr/>
            <p:nvPr/>
          </p:nvSpPr>
          <p:spPr bwMode="auto">
            <a:xfrm>
              <a:off x="6070437" y="1579563"/>
              <a:ext cx="1290713"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CFR</a:t>
              </a:r>
            </a:p>
          </p:txBody>
        </p:sp>
        <p:sp>
          <p:nvSpPr>
            <p:cNvPr id="39" name="Rectangle 38">
              <a:extLst>
                <a:ext uri="{FF2B5EF4-FFF2-40B4-BE49-F238E27FC236}">
                  <a16:creationId xmlns:a16="http://schemas.microsoft.com/office/drawing/2014/main" id="{97B7A61D-6E01-43CF-8AA1-560A40F0DC5D}"/>
                </a:ext>
              </a:extLst>
            </p:cNvPr>
            <p:cNvSpPr/>
            <p:nvPr/>
          </p:nvSpPr>
          <p:spPr bwMode="auto">
            <a:xfrm>
              <a:off x="6070437" y="1870075"/>
              <a:ext cx="1290713" cy="24765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err="1">
                  <a:latin typeface="Arial" charset="0"/>
                  <a:cs typeface="+mn-cs"/>
                </a:rPr>
                <a:t>FreqHop</a:t>
              </a:r>
              <a:endParaRPr lang="en-US" sz="1200" dirty="0">
                <a:latin typeface="Arial" charset="0"/>
                <a:cs typeface="+mn-cs"/>
              </a:endParaRPr>
            </a:p>
          </p:txBody>
        </p:sp>
        <p:sp>
          <p:nvSpPr>
            <p:cNvPr id="40" name="Rectangle 39">
              <a:extLst>
                <a:ext uri="{FF2B5EF4-FFF2-40B4-BE49-F238E27FC236}">
                  <a16:creationId xmlns:a16="http://schemas.microsoft.com/office/drawing/2014/main" id="{05CF9F4E-7903-41BF-9DEC-110E3530665E}"/>
                </a:ext>
              </a:extLst>
            </p:cNvPr>
            <p:cNvSpPr/>
            <p:nvPr/>
          </p:nvSpPr>
          <p:spPr bwMode="auto">
            <a:xfrm>
              <a:off x="6070437" y="2166938"/>
              <a:ext cx="1290713" cy="24447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MPL</a:t>
              </a:r>
            </a:p>
          </p:txBody>
        </p:sp>
        <p:sp>
          <p:nvSpPr>
            <p:cNvPr id="41" name="Rectangle 40">
              <a:extLst>
                <a:ext uri="{FF2B5EF4-FFF2-40B4-BE49-F238E27FC236}">
                  <a16:creationId xmlns:a16="http://schemas.microsoft.com/office/drawing/2014/main" id="{E0AABB3E-32AE-467E-8793-F7E2A46E4554}"/>
                </a:ext>
              </a:extLst>
            </p:cNvPr>
            <p:cNvSpPr/>
            <p:nvPr/>
          </p:nvSpPr>
          <p:spPr bwMode="auto">
            <a:xfrm>
              <a:off x="6070437" y="2462213"/>
              <a:ext cx="1290713" cy="25082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NCO</a:t>
              </a:r>
            </a:p>
          </p:txBody>
        </p:sp>
        <p:sp>
          <p:nvSpPr>
            <p:cNvPr id="42" name="Rectangle 41">
              <a:extLst>
                <a:ext uri="{FF2B5EF4-FFF2-40B4-BE49-F238E27FC236}">
                  <a16:creationId xmlns:a16="http://schemas.microsoft.com/office/drawing/2014/main" id="{3F4A89C1-24A0-4183-9424-678698229EF5}"/>
                </a:ext>
              </a:extLst>
            </p:cNvPr>
            <p:cNvSpPr/>
            <p:nvPr/>
          </p:nvSpPr>
          <p:spPr bwMode="auto">
            <a:xfrm>
              <a:off x="6070437" y="2752725"/>
              <a:ext cx="1290713" cy="284163"/>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PA0</a:t>
              </a:r>
            </a:p>
          </p:txBody>
        </p:sp>
        <p:sp>
          <p:nvSpPr>
            <p:cNvPr id="43" name="Rectangle 42">
              <a:extLst>
                <a:ext uri="{FF2B5EF4-FFF2-40B4-BE49-F238E27FC236}">
                  <a16:creationId xmlns:a16="http://schemas.microsoft.com/office/drawing/2014/main" id="{A1641530-BD1C-4C86-AE69-AC9F07B73117}"/>
                </a:ext>
              </a:extLst>
            </p:cNvPr>
            <p:cNvSpPr/>
            <p:nvPr/>
          </p:nvSpPr>
          <p:spPr bwMode="auto">
            <a:xfrm>
              <a:off x="6070437" y="3081338"/>
              <a:ext cx="1290713" cy="24765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PA1</a:t>
              </a:r>
            </a:p>
          </p:txBody>
        </p:sp>
        <p:sp>
          <p:nvSpPr>
            <p:cNvPr id="44" name="Rectangle 43">
              <a:extLst>
                <a:ext uri="{FF2B5EF4-FFF2-40B4-BE49-F238E27FC236}">
                  <a16:creationId xmlns:a16="http://schemas.microsoft.com/office/drawing/2014/main" id="{6DB6AE6C-742E-4592-A25C-550AFFB6AA92}"/>
                </a:ext>
              </a:extLst>
            </p:cNvPr>
            <p:cNvSpPr/>
            <p:nvPr/>
          </p:nvSpPr>
          <p:spPr bwMode="auto">
            <a:xfrm>
              <a:off x="6070437" y="3984625"/>
              <a:ext cx="1290713" cy="27305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PA (Branch)</a:t>
              </a:r>
            </a:p>
          </p:txBody>
        </p:sp>
        <p:sp>
          <p:nvSpPr>
            <p:cNvPr id="45" name="Rectangle 44">
              <a:extLst>
                <a:ext uri="{FF2B5EF4-FFF2-40B4-BE49-F238E27FC236}">
                  <a16:creationId xmlns:a16="http://schemas.microsoft.com/office/drawing/2014/main" id="{FE23579E-B871-48F0-9057-589AA0FE4CBC}"/>
                </a:ext>
              </a:extLst>
            </p:cNvPr>
            <p:cNvSpPr/>
            <p:nvPr/>
          </p:nvSpPr>
          <p:spPr bwMode="auto">
            <a:xfrm>
              <a:off x="5219487" y="5049838"/>
              <a:ext cx="562008" cy="287337"/>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TorLo</a:t>
              </a:r>
              <a:endParaRPr lang="en-US" sz="1200" dirty="0">
                <a:latin typeface="Arial" charset="0"/>
                <a:cs typeface="+mn-cs"/>
              </a:endParaRPr>
            </a:p>
          </p:txBody>
        </p:sp>
        <p:sp>
          <p:nvSpPr>
            <p:cNvPr id="46" name="Rectangle 45">
              <a:extLst>
                <a:ext uri="{FF2B5EF4-FFF2-40B4-BE49-F238E27FC236}">
                  <a16:creationId xmlns:a16="http://schemas.microsoft.com/office/drawing/2014/main" id="{E6ADEDCE-DCFD-4703-8025-AB12CFBBEC09}"/>
                </a:ext>
              </a:extLst>
            </p:cNvPr>
            <p:cNvSpPr/>
            <p:nvPr/>
          </p:nvSpPr>
          <p:spPr bwMode="auto">
            <a:xfrm>
              <a:off x="4482844" y="5026025"/>
              <a:ext cx="525494" cy="28892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TxLo</a:t>
              </a:r>
              <a:endParaRPr lang="en-US" sz="1200" dirty="0">
                <a:latin typeface="Arial" charset="0"/>
                <a:cs typeface="+mn-cs"/>
              </a:endParaRPr>
            </a:p>
          </p:txBody>
        </p:sp>
        <p:sp>
          <p:nvSpPr>
            <p:cNvPr id="47" name="Rectangle 46">
              <a:extLst>
                <a:ext uri="{FF2B5EF4-FFF2-40B4-BE49-F238E27FC236}">
                  <a16:creationId xmlns:a16="http://schemas.microsoft.com/office/drawing/2014/main" id="{19645093-5BE0-4259-BA6D-144514469B06}"/>
                </a:ext>
              </a:extLst>
            </p:cNvPr>
            <p:cNvSpPr/>
            <p:nvPr/>
          </p:nvSpPr>
          <p:spPr bwMode="auto">
            <a:xfrm>
              <a:off x="6070437" y="3381375"/>
              <a:ext cx="1290713" cy="24765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TXL</a:t>
              </a:r>
            </a:p>
          </p:txBody>
        </p:sp>
        <p:sp>
          <p:nvSpPr>
            <p:cNvPr id="48" name="Rectangle 47">
              <a:extLst>
                <a:ext uri="{FF2B5EF4-FFF2-40B4-BE49-F238E27FC236}">
                  <a16:creationId xmlns:a16="http://schemas.microsoft.com/office/drawing/2014/main" id="{3798B44B-7018-4F25-9547-8C32A66A988E}"/>
                </a:ext>
              </a:extLst>
            </p:cNvPr>
            <p:cNvSpPr/>
            <p:nvPr/>
          </p:nvSpPr>
          <p:spPr bwMode="auto">
            <a:xfrm>
              <a:off x="6070437" y="3690938"/>
              <a:ext cx="1290713" cy="242887"/>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err="1">
                  <a:latin typeface="Arial" charset="0"/>
                  <a:cs typeface="+mn-cs"/>
                </a:rPr>
                <a:t>TxStepAttenuator</a:t>
              </a:r>
              <a:endParaRPr lang="en-US" sz="1200" dirty="0">
                <a:latin typeface="Arial" charset="0"/>
                <a:cs typeface="+mn-cs"/>
              </a:endParaRPr>
            </a:p>
          </p:txBody>
        </p:sp>
        <p:cxnSp>
          <p:nvCxnSpPr>
            <p:cNvPr id="12330" name="Straight Arrow Connector 23">
              <a:extLst>
                <a:ext uri="{FF2B5EF4-FFF2-40B4-BE49-F238E27FC236}">
                  <a16:creationId xmlns:a16="http://schemas.microsoft.com/office/drawing/2014/main" id="{1B04576D-BF09-4FAC-A32B-F79D507BCBBF}"/>
                </a:ext>
              </a:extLst>
            </p:cNvPr>
            <p:cNvCxnSpPr>
              <a:cxnSpLocks noChangeShapeType="1"/>
              <a:stCxn id="33" idx="2"/>
              <a:endCxn id="32" idx="0"/>
            </p:cNvCxnSpPr>
            <p:nvPr/>
          </p:nvCxnSpPr>
          <p:spPr bwMode="auto">
            <a:xfrm>
              <a:off x="1152046" y="4664076"/>
              <a:ext cx="5242" cy="30479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31" name="Straight Arrow Connector 26">
              <a:extLst>
                <a:ext uri="{FF2B5EF4-FFF2-40B4-BE49-F238E27FC236}">
                  <a16:creationId xmlns:a16="http://schemas.microsoft.com/office/drawing/2014/main" id="{FD3B3464-4168-4829-BECD-CA562E31C71D}"/>
                </a:ext>
              </a:extLst>
            </p:cNvPr>
            <p:cNvCxnSpPr>
              <a:cxnSpLocks noChangeShapeType="1"/>
              <a:stCxn id="32" idx="3"/>
              <a:endCxn id="34" idx="1"/>
            </p:cNvCxnSpPr>
            <p:nvPr/>
          </p:nvCxnSpPr>
          <p:spPr bwMode="auto">
            <a:xfrm>
              <a:off x="1557338" y="5126038"/>
              <a:ext cx="428625"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32" name="Straight Arrow Connector 28">
              <a:extLst>
                <a:ext uri="{FF2B5EF4-FFF2-40B4-BE49-F238E27FC236}">
                  <a16:creationId xmlns:a16="http://schemas.microsoft.com/office/drawing/2014/main" id="{EE829AB5-A311-4E6B-9359-748F7B2CDF22}"/>
                </a:ext>
              </a:extLst>
            </p:cNvPr>
            <p:cNvCxnSpPr>
              <a:cxnSpLocks noChangeShapeType="1"/>
              <a:stCxn id="34" idx="3"/>
              <a:endCxn id="35" idx="1"/>
            </p:cNvCxnSpPr>
            <p:nvPr/>
          </p:nvCxnSpPr>
          <p:spPr bwMode="auto">
            <a:xfrm flipV="1">
              <a:off x="2827338" y="4510088"/>
              <a:ext cx="360362" cy="6159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2" name="Rectangle 51">
              <a:extLst>
                <a:ext uri="{FF2B5EF4-FFF2-40B4-BE49-F238E27FC236}">
                  <a16:creationId xmlns:a16="http://schemas.microsoft.com/office/drawing/2014/main" id="{2B2A2E27-1257-4B73-B532-EA2FBC0AA3D5}"/>
                </a:ext>
              </a:extLst>
            </p:cNvPr>
            <p:cNvSpPr/>
            <p:nvPr/>
          </p:nvSpPr>
          <p:spPr bwMode="auto">
            <a:xfrm>
              <a:off x="3187369" y="5749925"/>
              <a:ext cx="995421" cy="31273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TxBranchCtrl</a:t>
              </a:r>
              <a:endParaRPr lang="en-US" sz="1200" dirty="0">
                <a:latin typeface="Arial" charset="0"/>
                <a:cs typeface="+mn-cs"/>
              </a:endParaRPr>
            </a:p>
          </p:txBody>
        </p:sp>
        <p:cxnSp>
          <p:nvCxnSpPr>
            <p:cNvPr id="12334" name="Straight Arrow Connector 1023">
              <a:extLst>
                <a:ext uri="{FF2B5EF4-FFF2-40B4-BE49-F238E27FC236}">
                  <a16:creationId xmlns:a16="http://schemas.microsoft.com/office/drawing/2014/main" id="{E7EA68AA-64DA-4D56-843C-5BEE2A0BBCF0}"/>
                </a:ext>
              </a:extLst>
            </p:cNvPr>
            <p:cNvCxnSpPr>
              <a:cxnSpLocks noChangeShapeType="1"/>
              <a:stCxn id="34" idx="3"/>
              <a:endCxn id="52" idx="1"/>
            </p:cNvCxnSpPr>
            <p:nvPr/>
          </p:nvCxnSpPr>
          <p:spPr bwMode="auto">
            <a:xfrm>
              <a:off x="2827338" y="5126038"/>
              <a:ext cx="360362" cy="7810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4" name="Rectangle 53">
              <a:extLst>
                <a:ext uri="{FF2B5EF4-FFF2-40B4-BE49-F238E27FC236}">
                  <a16:creationId xmlns:a16="http://schemas.microsoft.com/office/drawing/2014/main" id="{D87BA653-5DCC-4D2B-87AB-E27F91F90B44}"/>
                </a:ext>
              </a:extLst>
            </p:cNvPr>
            <p:cNvSpPr/>
            <p:nvPr/>
          </p:nvSpPr>
          <p:spPr bwMode="auto">
            <a:xfrm>
              <a:off x="6070437" y="5053013"/>
              <a:ext cx="1290713" cy="24606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PA (Shared VDD)</a:t>
              </a:r>
            </a:p>
          </p:txBody>
        </p:sp>
        <p:cxnSp>
          <p:nvCxnSpPr>
            <p:cNvPr id="12336" name="Straight Arrow Connector 1026">
              <a:extLst>
                <a:ext uri="{FF2B5EF4-FFF2-40B4-BE49-F238E27FC236}">
                  <a16:creationId xmlns:a16="http://schemas.microsoft.com/office/drawing/2014/main" id="{679D5CB3-C861-42DB-9287-A5A7C781B242}"/>
                </a:ext>
              </a:extLst>
            </p:cNvPr>
            <p:cNvCxnSpPr>
              <a:cxnSpLocks noChangeShapeType="1"/>
              <a:stCxn id="35" idx="3"/>
              <a:endCxn id="38" idx="1"/>
            </p:cNvCxnSpPr>
            <p:nvPr/>
          </p:nvCxnSpPr>
          <p:spPr bwMode="auto">
            <a:xfrm flipV="1">
              <a:off x="4183063" y="1700213"/>
              <a:ext cx="1887537" cy="28098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37" name="Straight Arrow Connector 1028">
              <a:extLst>
                <a:ext uri="{FF2B5EF4-FFF2-40B4-BE49-F238E27FC236}">
                  <a16:creationId xmlns:a16="http://schemas.microsoft.com/office/drawing/2014/main" id="{9DEAF2B4-33CC-41C6-8F78-2A275CC2C33A}"/>
                </a:ext>
              </a:extLst>
            </p:cNvPr>
            <p:cNvCxnSpPr>
              <a:cxnSpLocks noChangeShapeType="1"/>
              <a:stCxn id="35" idx="0"/>
              <a:endCxn id="36" idx="2"/>
            </p:cNvCxnSpPr>
            <p:nvPr/>
          </p:nvCxnSpPr>
          <p:spPr bwMode="auto">
            <a:xfrm flipV="1">
              <a:off x="3684588" y="3138488"/>
              <a:ext cx="0" cy="121602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38" name="Straight Arrow Connector 1030">
              <a:extLst>
                <a:ext uri="{FF2B5EF4-FFF2-40B4-BE49-F238E27FC236}">
                  <a16:creationId xmlns:a16="http://schemas.microsoft.com/office/drawing/2014/main" id="{40C0E599-10EA-4B62-8133-4A33C8F2BBEC}"/>
                </a:ext>
              </a:extLst>
            </p:cNvPr>
            <p:cNvCxnSpPr>
              <a:cxnSpLocks noChangeShapeType="1"/>
              <a:stCxn id="35" idx="3"/>
              <a:endCxn id="39" idx="1"/>
            </p:cNvCxnSpPr>
            <p:nvPr/>
          </p:nvCxnSpPr>
          <p:spPr bwMode="auto">
            <a:xfrm flipV="1">
              <a:off x="4183063" y="1993900"/>
              <a:ext cx="1887537" cy="25161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39" name="Straight Arrow Connector 1032">
              <a:extLst>
                <a:ext uri="{FF2B5EF4-FFF2-40B4-BE49-F238E27FC236}">
                  <a16:creationId xmlns:a16="http://schemas.microsoft.com/office/drawing/2014/main" id="{0BBB3A44-1A87-4096-8E55-24E5BD90F8BA}"/>
                </a:ext>
              </a:extLst>
            </p:cNvPr>
            <p:cNvCxnSpPr>
              <a:cxnSpLocks noChangeShapeType="1"/>
              <a:stCxn id="35" idx="3"/>
              <a:endCxn id="40" idx="1"/>
            </p:cNvCxnSpPr>
            <p:nvPr/>
          </p:nvCxnSpPr>
          <p:spPr bwMode="auto">
            <a:xfrm flipV="1">
              <a:off x="4183063" y="2289175"/>
              <a:ext cx="1887537" cy="2220913"/>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0" name="Straight Arrow Connector 1034">
              <a:extLst>
                <a:ext uri="{FF2B5EF4-FFF2-40B4-BE49-F238E27FC236}">
                  <a16:creationId xmlns:a16="http://schemas.microsoft.com/office/drawing/2014/main" id="{2CC9630B-AB36-4758-B0E2-9A6D4921E4E3}"/>
                </a:ext>
              </a:extLst>
            </p:cNvPr>
            <p:cNvCxnSpPr>
              <a:cxnSpLocks noChangeShapeType="1"/>
              <a:stCxn id="35" idx="3"/>
              <a:endCxn id="41" idx="1"/>
            </p:cNvCxnSpPr>
            <p:nvPr/>
          </p:nvCxnSpPr>
          <p:spPr bwMode="auto">
            <a:xfrm flipV="1">
              <a:off x="4183063" y="2587625"/>
              <a:ext cx="1887537" cy="1922463"/>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1" name="Straight Arrow Connector 1036">
              <a:extLst>
                <a:ext uri="{FF2B5EF4-FFF2-40B4-BE49-F238E27FC236}">
                  <a16:creationId xmlns:a16="http://schemas.microsoft.com/office/drawing/2014/main" id="{5CA0F9F3-316F-45CD-A6D8-D79EB6E929A7}"/>
                </a:ext>
              </a:extLst>
            </p:cNvPr>
            <p:cNvCxnSpPr>
              <a:cxnSpLocks noChangeShapeType="1"/>
              <a:stCxn id="35" idx="3"/>
              <a:endCxn id="42" idx="1"/>
            </p:cNvCxnSpPr>
            <p:nvPr/>
          </p:nvCxnSpPr>
          <p:spPr bwMode="auto">
            <a:xfrm flipV="1">
              <a:off x="4183063" y="2895600"/>
              <a:ext cx="1887537" cy="16144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2" name="Straight Arrow Connector 1038">
              <a:extLst>
                <a:ext uri="{FF2B5EF4-FFF2-40B4-BE49-F238E27FC236}">
                  <a16:creationId xmlns:a16="http://schemas.microsoft.com/office/drawing/2014/main" id="{A52D153F-6CDC-471B-9337-F2A46306AFB3}"/>
                </a:ext>
              </a:extLst>
            </p:cNvPr>
            <p:cNvCxnSpPr>
              <a:cxnSpLocks noChangeShapeType="1"/>
              <a:stCxn id="35" idx="3"/>
              <a:endCxn id="43" idx="1"/>
            </p:cNvCxnSpPr>
            <p:nvPr/>
          </p:nvCxnSpPr>
          <p:spPr bwMode="auto">
            <a:xfrm flipV="1">
              <a:off x="4183063" y="3205163"/>
              <a:ext cx="1887537" cy="130492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3" name="Straight Arrow Connector 1040">
              <a:extLst>
                <a:ext uri="{FF2B5EF4-FFF2-40B4-BE49-F238E27FC236}">
                  <a16:creationId xmlns:a16="http://schemas.microsoft.com/office/drawing/2014/main" id="{1DFC4AD2-8052-4DD8-9D54-BE40B51B8D21}"/>
                </a:ext>
              </a:extLst>
            </p:cNvPr>
            <p:cNvCxnSpPr>
              <a:cxnSpLocks noChangeShapeType="1"/>
              <a:stCxn id="35" idx="2"/>
              <a:endCxn id="45" idx="0"/>
            </p:cNvCxnSpPr>
            <p:nvPr/>
          </p:nvCxnSpPr>
          <p:spPr bwMode="auto">
            <a:xfrm>
              <a:off x="3684588" y="4667250"/>
              <a:ext cx="1816100" cy="3825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4" name="Straight Arrow Connector 1042">
              <a:extLst>
                <a:ext uri="{FF2B5EF4-FFF2-40B4-BE49-F238E27FC236}">
                  <a16:creationId xmlns:a16="http://schemas.microsoft.com/office/drawing/2014/main" id="{6C9CE8BD-87CC-4ECC-B2F4-4AC8E3C42544}"/>
                </a:ext>
              </a:extLst>
            </p:cNvPr>
            <p:cNvCxnSpPr>
              <a:cxnSpLocks noChangeShapeType="1"/>
              <a:stCxn id="35" idx="2"/>
              <a:endCxn id="46" idx="0"/>
            </p:cNvCxnSpPr>
            <p:nvPr/>
          </p:nvCxnSpPr>
          <p:spPr bwMode="auto">
            <a:xfrm>
              <a:off x="3684588" y="4667250"/>
              <a:ext cx="1062037" cy="3587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5" name="Straight Arrow Connector 1044">
              <a:extLst>
                <a:ext uri="{FF2B5EF4-FFF2-40B4-BE49-F238E27FC236}">
                  <a16:creationId xmlns:a16="http://schemas.microsoft.com/office/drawing/2014/main" id="{98D29028-E59C-4745-86ED-B66817BAF85E}"/>
                </a:ext>
              </a:extLst>
            </p:cNvPr>
            <p:cNvCxnSpPr>
              <a:cxnSpLocks noChangeShapeType="1"/>
              <a:stCxn id="35" idx="3"/>
              <a:endCxn id="47" idx="1"/>
            </p:cNvCxnSpPr>
            <p:nvPr/>
          </p:nvCxnSpPr>
          <p:spPr bwMode="auto">
            <a:xfrm flipV="1">
              <a:off x="4183063" y="3505200"/>
              <a:ext cx="1887537" cy="10048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6" name="Straight Arrow Connector 1046">
              <a:extLst>
                <a:ext uri="{FF2B5EF4-FFF2-40B4-BE49-F238E27FC236}">
                  <a16:creationId xmlns:a16="http://schemas.microsoft.com/office/drawing/2014/main" id="{6B07E7F0-BE74-42C2-A300-4F203F0EC1A1}"/>
                </a:ext>
              </a:extLst>
            </p:cNvPr>
            <p:cNvCxnSpPr>
              <a:cxnSpLocks noChangeShapeType="1"/>
              <a:stCxn id="35" idx="3"/>
              <a:endCxn id="48" idx="1"/>
            </p:cNvCxnSpPr>
            <p:nvPr/>
          </p:nvCxnSpPr>
          <p:spPr bwMode="auto">
            <a:xfrm flipV="1">
              <a:off x="4183063" y="3813175"/>
              <a:ext cx="1887537" cy="696913"/>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7" name="Straight Arrow Connector 1048">
              <a:extLst>
                <a:ext uri="{FF2B5EF4-FFF2-40B4-BE49-F238E27FC236}">
                  <a16:creationId xmlns:a16="http://schemas.microsoft.com/office/drawing/2014/main" id="{D12BF3EF-BC9F-479A-891B-0BA59904E550}"/>
                </a:ext>
              </a:extLst>
            </p:cNvPr>
            <p:cNvCxnSpPr>
              <a:cxnSpLocks noChangeShapeType="1"/>
              <a:stCxn id="12352" idx="6"/>
              <a:endCxn id="44" idx="1"/>
            </p:cNvCxnSpPr>
            <p:nvPr/>
          </p:nvCxnSpPr>
          <p:spPr bwMode="auto">
            <a:xfrm flipV="1">
              <a:off x="5540375" y="4121150"/>
              <a:ext cx="530225" cy="38893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8" name="Straight Arrow Connector 1050">
              <a:extLst>
                <a:ext uri="{FF2B5EF4-FFF2-40B4-BE49-F238E27FC236}">
                  <a16:creationId xmlns:a16="http://schemas.microsoft.com/office/drawing/2014/main" id="{8AE032B0-D65C-40D2-9D49-B24B429B8CC7}"/>
                </a:ext>
              </a:extLst>
            </p:cNvPr>
            <p:cNvCxnSpPr>
              <a:cxnSpLocks noChangeShapeType="1"/>
              <a:stCxn id="35" idx="2"/>
              <a:endCxn id="37" idx="0"/>
            </p:cNvCxnSpPr>
            <p:nvPr/>
          </p:nvCxnSpPr>
          <p:spPr bwMode="auto">
            <a:xfrm>
              <a:off x="3684588" y="4667250"/>
              <a:ext cx="0" cy="3365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49" name="Straight Arrow Connector 1052">
              <a:extLst>
                <a:ext uri="{FF2B5EF4-FFF2-40B4-BE49-F238E27FC236}">
                  <a16:creationId xmlns:a16="http://schemas.microsoft.com/office/drawing/2014/main" id="{2B523076-C501-40D2-902C-427618F5B84C}"/>
                </a:ext>
              </a:extLst>
            </p:cNvPr>
            <p:cNvCxnSpPr>
              <a:cxnSpLocks noChangeShapeType="1"/>
              <a:stCxn id="52" idx="0"/>
              <a:endCxn id="37" idx="2"/>
            </p:cNvCxnSpPr>
            <p:nvPr/>
          </p:nvCxnSpPr>
          <p:spPr bwMode="auto">
            <a:xfrm flipV="1">
              <a:off x="3684588" y="5316538"/>
              <a:ext cx="0" cy="433387"/>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50" name="Straight Arrow Connector 58">
              <a:extLst>
                <a:ext uri="{FF2B5EF4-FFF2-40B4-BE49-F238E27FC236}">
                  <a16:creationId xmlns:a16="http://schemas.microsoft.com/office/drawing/2014/main" id="{CCAB9BDC-6061-4DF6-8DB8-D62A0EA0B6C1}"/>
                </a:ext>
              </a:extLst>
            </p:cNvPr>
            <p:cNvCxnSpPr>
              <a:cxnSpLocks noChangeShapeType="1"/>
              <a:stCxn id="35" idx="3"/>
              <a:endCxn id="12352" idx="2"/>
            </p:cNvCxnSpPr>
            <p:nvPr/>
          </p:nvCxnSpPr>
          <p:spPr bwMode="auto">
            <a:xfrm>
              <a:off x="4183063" y="4510088"/>
              <a:ext cx="1127125"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51" name="Straight Arrow Connector 60">
              <a:extLst>
                <a:ext uri="{FF2B5EF4-FFF2-40B4-BE49-F238E27FC236}">
                  <a16:creationId xmlns:a16="http://schemas.microsoft.com/office/drawing/2014/main" id="{F4A4DD67-043B-4254-9CED-E99A90B65C75}"/>
                </a:ext>
              </a:extLst>
            </p:cNvPr>
            <p:cNvCxnSpPr>
              <a:cxnSpLocks noChangeShapeType="1"/>
              <a:stCxn id="52" idx="3"/>
              <a:endCxn id="12354" idx="2"/>
            </p:cNvCxnSpPr>
            <p:nvPr/>
          </p:nvCxnSpPr>
          <p:spPr bwMode="auto">
            <a:xfrm>
              <a:off x="4183063" y="5907088"/>
              <a:ext cx="1049337"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352" name="Flowchart: Or 66">
              <a:extLst>
                <a:ext uri="{FF2B5EF4-FFF2-40B4-BE49-F238E27FC236}">
                  <a16:creationId xmlns:a16="http://schemas.microsoft.com/office/drawing/2014/main" id="{9DD5A12E-1AD8-4325-BC0D-C9A693E058F7}"/>
                </a:ext>
              </a:extLst>
            </p:cNvPr>
            <p:cNvSpPr>
              <a:spLocks noChangeArrowheads="1"/>
            </p:cNvSpPr>
            <p:nvPr/>
          </p:nvSpPr>
          <p:spPr bwMode="auto">
            <a:xfrm>
              <a:off x="5310188" y="4411663"/>
              <a:ext cx="230187" cy="196850"/>
            </a:xfrm>
            <a:prstGeom prst="flowChartOr">
              <a:avLst/>
            </a:prstGeom>
            <a:solidFill>
              <a:schemeClr val="bg1"/>
            </a:solidFill>
            <a:ln w="12700" algn="ctr">
              <a:solidFill>
                <a:schemeClr val="tx1"/>
              </a:solidFill>
              <a:round/>
              <a:headEnd/>
              <a:tailEnd/>
            </a:ln>
          </p:spPr>
          <p:txBody>
            <a:bodyPr wrap="none" lIns="72000" rIns="720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p>
          </p:txBody>
        </p:sp>
        <p:cxnSp>
          <p:nvCxnSpPr>
            <p:cNvPr id="12353" name="Straight Arrow Connector 71">
              <a:extLst>
                <a:ext uri="{FF2B5EF4-FFF2-40B4-BE49-F238E27FC236}">
                  <a16:creationId xmlns:a16="http://schemas.microsoft.com/office/drawing/2014/main" id="{F25F64EB-4714-4990-B480-9225E3C0E3B5}"/>
                </a:ext>
              </a:extLst>
            </p:cNvPr>
            <p:cNvCxnSpPr>
              <a:cxnSpLocks noChangeShapeType="1"/>
              <a:stCxn id="12352" idx="6"/>
              <a:endCxn id="54" idx="1"/>
            </p:cNvCxnSpPr>
            <p:nvPr/>
          </p:nvCxnSpPr>
          <p:spPr bwMode="auto">
            <a:xfrm>
              <a:off x="5540375" y="4510088"/>
              <a:ext cx="530225" cy="6667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354" name="Flowchart: Or 198">
              <a:extLst>
                <a:ext uri="{FF2B5EF4-FFF2-40B4-BE49-F238E27FC236}">
                  <a16:creationId xmlns:a16="http://schemas.microsoft.com/office/drawing/2014/main" id="{BCDBD439-53E4-4EDC-94B9-5ECD90E21ADA}"/>
                </a:ext>
              </a:extLst>
            </p:cNvPr>
            <p:cNvSpPr>
              <a:spLocks noChangeArrowheads="1"/>
            </p:cNvSpPr>
            <p:nvPr/>
          </p:nvSpPr>
          <p:spPr bwMode="auto">
            <a:xfrm>
              <a:off x="5232400" y="5808663"/>
              <a:ext cx="230188" cy="196850"/>
            </a:xfrm>
            <a:prstGeom prst="flowChartOr">
              <a:avLst/>
            </a:prstGeom>
            <a:solidFill>
              <a:schemeClr val="bg1"/>
            </a:solidFill>
            <a:ln w="12700" algn="ctr">
              <a:solidFill>
                <a:schemeClr val="tx1"/>
              </a:solidFill>
              <a:round/>
              <a:headEnd/>
              <a:tailEnd/>
            </a:ln>
          </p:spPr>
          <p:txBody>
            <a:bodyPr wrap="none" lIns="72000" rIns="7200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p>
          </p:txBody>
        </p:sp>
        <p:cxnSp>
          <p:nvCxnSpPr>
            <p:cNvPr id="12355" name="Straight Arrow Connector 1096">
              <a:extLst>
                <a:ext uri="{FF2B5EF4-FFF2-40B4-BE49-F238E27FC236}">
                  <a16:creationId xmlns:a16="http://schemas.microsoft.com/office/drawing/2014/main" id="{2E2A1F8D-9438-43FE-8FC1-13A8A8AE00A2}"/>
                </a:ext>
              </a:extLst>
            </p:cNvPr>
            <p:cNvCxnSpPr>
              <a:cxnSpLocks noChangeShapeType="1"/>
              <a:stCxn id="12354" idx="6"/>
              <a:endCxn id="54" idx="1"/>
            </p:cNvCxnSpPr>
            <p:nvPr/>
          </p:nvCxnSpPr>
          <p:spPr bwMode="auto">
            <a:xfrm flipV="1">
              <a:off x="5462588" y="5176838"/>
              <a:ext cx="608012" cy="7302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56" name="Straight Arrow Connector 1154">
              <a:extLst>
                <a:ext uri="{FF2B5EF4-FFF2-40B4-BE49-F238E27FC236}">
                  <a16:creationId xmlns:a16="http://schemas.microsoft.com/office/drawing/2014/main" id="{ECEE8F9F-8B2F-42B9-A56C-4D62B7B8C25E}"/>
                </a:ext>
              </a:extLst>
            </p:cNvPr>
            <p:cNvCxnSpPr>
              <a:cxnSpLocks noChangeShapeType="1"/>
              <a:stCxn id="52" idx="0"/>
              <a:endCxn id="46" idx="2"/>
            </p:cNvCxnSpPr>
            <p:nvPr/>
          </p:nvCxnSpPr>
          <p:spPr bwMode="auto">
            <a:xfrm flipV="1">
              <a:off x="3684588" y="5314950"/>
              <a:ext cx="1062037" cy="4349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57" name="Straight Arrow Connector 1156">
              <a:extLst>
                <a:ext uri="{FF2B5EF4-FFF2-40B4-BE49-F238E27FC236}">
                  <a16:creationId xmlns:a16="http://schemas.microsoft.com/office/drawing/2014/main" id="{7A3593F7-1F52-470C-A0F3-AABE16F5F4EA}"/>
                </a:ext>
              </a:extLst>
            </p:cNvPr>
            <p:cNvCxnSpPr>
              <a:cxnSpLocks noChangeShapeType="1"/>
              <a:stCxn id="52" idx="0"/>
              <a:endCxn id="45" idx="2"/>
            </p:cNvCxnSpPr>
            <p:nvPr/>
          </p:nvCxnSpPr>
          <p:spPr bwMode="auto">
            <a:xfrm flipV="1">
              <a:off x="3684588" y="5337175"/>
              <a:ext cx="1816100" cy="4127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4" name="Snip Single Corner Rectangle 83">
              <a:extLst>
                <a:ext uri="{FF2B5EF4-FFF2-40B4-BE49-F238E27FC236}">
                  <a16:creationId xmlns:a16="http://schemas.microsoft.com/office/drawing/2014/main" id="{1EC05D73-290A-421E-8AE5-EBCDE18460F7}"/>
                </a:ext>
              </a:extLst>
            </p:cNvPr>
            <p:cNvSpPr/>
            <p:nvPr/>
          </p:nvSpPr>
          <p:spPr bwMode="auto">
            <a:xfrm>
              <a:off x="7685018" y="1054100"/>
              <a:ext cx="1198632" cy="5507038"/>
            </a:xfrm>
            <a:prstGeom prst="snip1Rect">
              <a:avLst>
                <a:gd name="adj" fmla="val 16445"/>
              </a:avLst>
            </a:prstGeom>
            <a:solidFill>
              <a:schemeClr val="tx2">
                <a:lumMod val="10000"/>
                <a:lumOff val="90000"/>
              </a:schemeClr>
            </a:solidFill>
            <a:ln w="12700" cap="flat" cmpd="sng" algn="ctr">
              <a:solidFill>
                <a:schemeClr val="tx1"/>
              </a:solidFill>
              <a:prstDash val="solid"/>
              <a:round/>
              <a:headEnd type="none" w="med" len="med"/>
              <a:tailEnd type="none" w="med" len="med"/>
            </a:ln>
            <a:effectLst/>
          </p:spPr>
          <p:txBody>
            <a:bodyPr wrap="none" lIns="72000" rIns="72000"/>
            <a:lstStyle/>
            <a:p>
              <a:pPr>
                <a:spcBef>
                  <a:spcPct val="50000"/>
                </a:spcBef>
                <a:defRPr/>
              </a:pPr>
              <a:r>
                <a:rPr lang="en-US" sz="1600" dirty="0">
                  <a:latin typeface="Arial" charset="0"/>
                  <a:cs typeface="+mn-cs"/>
                </a:rPr>
                <a:t>HALI1</a:t>
              </a:r>
            </a:p>
          </p:txBody>
        </p:sp>
        <p:sp>
          <p:nvSpPr>
            <p:cNvPr id="85" name="Rectangle 84">
              <a:extLst>
                <a:ext uri="{FF2B5EF4-FFF2-40B4-BE49-F238E27FC236}">
                  <a16:creationId xmlns:a16="http://schemas.microsoft.com/office/drawing/2014/main" id="{C00D31E0-104B-4DD2-931A-F80D4508BE4B}"/>
                </a:ext>
              </a:extLst>
            </p:cNvPr>
            <p:cNvSpPr/>
            <p:nvPr/>
          </p:nvSpPr>
          <p:spPr bwMode="auto">
            <a:xfrm>
              <a:off x="7818376" y="1579563"/>
              <a:ext cx="974782"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86" name="Rectangle 85">
              <a:extLst>
                <a:ext uri="{FF2B5EF4-FFF2-40B4-BE49-F238E27FC236}">
                  <a16:creationId xmlns:a16="http://schemas.microsoft.com/office/drawing/2014/main" id="{C7CD4E02-9E90-4C0A-8F83-E53317AC9B59}"/>
                </a:ext>
              </a:extLst>
            </p:cNvPr>
            <p:cNvSpPr/>
            <p:nvPr/>
          </p:nvSpPr>
          <p:spPr bwMode="auto">
            <a:xfrm>
              <a:off x="7818376" y="1870075"/>
              <a:ext cx="974782" cy="239713"/>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87" name="Rectangle 86">
              <a:extLst>
                <a:ext uri="{FF2B5EF4-FFF2-40B4-BE49-F238E27FC236}">
                  <a16:creationId xmlns:a16="http://schemas.microsoft.com/office/drawing/2014/main" id="{3855B6F7-766B-4AFE-B60D-2E239F0D8383}"/>
                </a:ext>
              </a:extLst>
            </p:cNvPr>
            <p:cNvSpPr/>
            <p:nvPr/>
          </p:nvSpPr>
          <p:spPr bwMode="auto">
            <a:xfrm>
              <a:off x="7818376" y="2166938"/>
              <a:ext cx="974782"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88" name="Rectangle 87">
              <a:extLst>
                <a:ext uri="{FF2B5EF4-FFF2-40B4-BE49-F238E27FC236}">
                  <a16:creationId xmlns:a16="http://schemas.microsoft.com/office/drawing/2014/main" id="{CBE8247A-B7FF-411F-AFFD-CA19C8CF43F2}"/>
                </a:ext>
              </a:extLst>
            </p:cNvPr>
            <p:cNvSpPr/>
            <p:nvPr/>
          </p:nvSpPr>
          <p:spPr bwMode="auto">
            <a:xfrm>
              <a:off x="7818376" y="2462213"/>
              <a:ext cx="992245"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89" name="Rectangle 88">
              <a:extLst>
                <a:ext uri="{FF2B5EF4-FFF2-40B4-BE49-F238E27FC236}">
                  <a16:creationId xmlns:a16="http://schemas.microsoft.com/office/drawing/2014/main" id="{64237C09-1E74-49E2-9EC0-39E126CDB3B6}"/>
                </a:ext>
              </a:extLst>
            </p:cNvPr>
            <p:cNvSpPr/>
            <p:nvPr/>
          </p:nvSpPr>
          <p:spPr bwMode="auto">
            <a:xfrm>
              <a:off x="7818376" y="2774950"/>
              <a:ext cx="992245" cy="239713"/>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90" name="Rectangle 89">
              <a:extLst>
                <a:ext uri="{FF2B5EF4-FFF2-40B4-BE49-F238E27FC236}">
                  <a16:creationId xmlns:a16="http://schemas.microsoft.com/office/drawing/2014/main" id="{31451A04-3863-4A8F-9B38-1D550D3F647A}"/>
                </a:ext>
              </a:extLst>
            </p:cNvPr>
            <p:cNvSpPr/>
            <p:nvPr/>
          </p:nvSpPr>
          <p:spPr bwMode="auto">
            <a:xfrm>
              <a:off x="7818376" y="3081338"/>
              <a:ext cx="992245"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91" name="Rectangle 90">
              <a:extLst>
                <a:ext uri="{FF2B5EF4-FFF2-40B4-BE49-F238E27FC236}">
                  <a16:creationId xmlns:a16="http://schemas.microsoft.com/office/drawing/2014/main" id="{28EF972E-859E-4B50-8EA7-157B0110273D}"/>
                </a:ext>
              </a:extLst>
            </p:cNvPr>
            <p:cNvSpPr/>
            <p:nvPr/>
          </p:nvSpPr>
          <p:spPr bwMode="auto">
            <a:xfrm>
              <a:off x="7818376" y="3381375"/>
              <a:ext cx="992245" cy="24130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92" name="Rectangle 91">
              <a:extLst>
                <a:ext uri="{FF2B5EF4-FFF2-40B4-BE49-F238E27FC236}">
                  <a16:creationId xmlns:a16="http://schemas.microsoft.com/office/drawing/2014/main" id="{BB770715-DEF1-4AE6-AA15-CBF138B47542}"/>
                </a:ext>
              </a:extLst>
            </p:cNvPr>
            <p:cNvSpPr/>
            <p:nvPr/>
          </p:nvSpPr>
          <p:spPr bwMode="auto">
            <a:xfrm>
              <a:off x="7818376" y="3690938"/>
              <a:ext cx="992245" cy="23971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sp>
          <p:nvSpPr>
            <p:cNvPr id="93" name="Rectangle 92">
              <a:extLst>
                <a:ext uri="{FF2B5EF4-FFF2-40B4-BE49-F238E27FC236}">
                  <a16:creationId xmlns:a16="http://schemas.microsoft.com/office/drawing/2014/main" id="{C6ACAFDE-0405-42D2-A2D9-AD2FBEF93CF0}"/>
                </a:ext>
              </a:extLst>
            </p:cNvPr>
            <p:cNvSpPr/>
            <p:nvPr/>
          </p:nvSpPr>
          <p:spPr bwMode="auto">
            <a:xfrm>
              <a:off x="7818376" y="4000500"/>
              <a:ext cx="992245" cy="24130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Driver</a:t>
              </a:r>
            </a:p>
          </p:txBody>
        </p:sp>
        <p:cxnSp>
          <p:nvCxnSpPr>
            <p:cNvPr id="12368" name="Straight Arrow Connector 1162">
              <a:extLst>
                <a:ext uri="{FF2B5EF4-FFF2-40B4-BE49-F238E27FC236}">
                  <a16:creationId xmlns:a16="http://schemas.microsoft.com/office/drawing/2014/main" id="{59D228A4-F9F7-43A9-8DCD-3461B0842F8A}"/>
                </a:ext>
              </a:extLst>
            </p:cNvPr>
            <p:cNvCxnSpPr>
              <a:cxnSpLocks noChangeShapeType="1"/>
              <a:stCxn id="38" idx="3"/>
              <a:endCxn id="85" idx="1"/>
            </p:cNvCxnSpPr>
            <p:nvPr/>
          </p:nvCxnSpPr>
          <p:spPr bwMode="auto">
            <a:xfrm>
              <a:off x="7361238" y="1700213"/>
              <a:ext cx="45720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69" name="Straight Arrow Connector 1164">
              <a:extLst>
                <a:ext uri="{FF2B5EF4-FFF2-40B4-BE49-F238E27FC236}">
                  <a16:creationId xmlns:a16="http://schemas.microsoft.com/office/drawing/2014/main" id="{90B5D584-38D0-4774-A22C-D0D3469829E5}"/>
                </a:ext>
              </a:extLst>
            </p:cNvPr>
            <p:cNvCxnSpPr>
              <a:cxnSpLocks noChangeShapeType="1"/>
              <a:stCxn id="39" idx="3"/>
              <a:endCxn id="86" idx="1"/>
            </p:cNvCxnSpPr>
            <p:nvPr/>
          </p:nvCxnSpPr>
          <p:spPr bwMode="auto">
            <a:xfrm flipV="1">
              <a:off x="7361238" y="1990725"/>
              <a:ext cx="457200" cy="31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0" name="Straight Arrow Connector 1166">
              <a:extLst>
                <a:ext uri="{FF2B5EF4-FFF2-40B4-BE49-F238E27FC236}">
                  <a16:creationId xmlns:a16="http://schemas.microsoft.com/office/drawing/2014/main" id="{1A38C375-007D-4FF0-869F-503870CFA551}"/>
                </a:ext>
              </a:extLst>
            </p:cNvPr>
            <p:cNvCxnSpPr>
              <a:cxnSpLocks noChangeShapeType="1"/>
              <a:stCxn id="40" idx="3"/>
              <a:endCxn id="87" idx="1"/>
            </p:cNvCxnSpPr>
            <p:nvPr/>
          </p:nvCxnSpPr>
          <p:spPr bwMode="auto">
            <a:xfrm flipV="1">
              <a:off x="7361238" y="2287588"/>
              <a:ext cx="457200" cy="1587"/>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1" name="Straight Arrow Connector 1168">
              <a:extLst>
                <a:ext uri="{FF2B5EF4-FFF2-40B4-BE49-F238E27FC236}">
                  <a16:creationId xmlns:a16="http://schemas.microsoft.com/office/drawing/2014/main" id="{8716FCD5-CBAE-4A82-B1E6-11F092271A1F}"/>
                </a:ext>
              </a:extLst>
            </p:cNvPr>
            <p:cNvCxnSpPr>
              <a:cxnSpLocks noChangeShapeType="1"/>
              <a:stCxn id="41" idx="3"/>
              <a:endCxn id="88" idx="1"/>
            </p:cNvCxnSpPr>
            <p:nvPr/>
          </p:nvCxnSpPr>
          <p:spPr bwMode="auto">
            <a:xfrm flipV="1">
              <a:off x="7361238" y="2582863"/>
              <a:ext cx="457200" cy="476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2" name="Straight Arrow Connector 1170">
              <a:extLst>
                <a:ext uri="{FF2B5EF4-FFF2-40B4-BE49-F238E27FC236}">
                  <a16:creationId xmlns:a16="http://schemas.microsoft.com/office/drawing/2014/main" id="{49462C7E-5E42-4766-B2D8-96C55B2AC558}"/>
                </a:ext>
              </a:extLst>
            </p:cNvPr>
            <p:cNvCxnSpPr>
              <a:cxnSpLocks noChangeShapeType="1"/>
              <a:stCxn id="42" idx="3"/>
              <a:endCxn id="42" idx="3"/>
            </p:cNvCxnSpPr>
            <p:nvPr/>
          </p:nvCxnSpPr>
          <p:spPr bwMode="auto">
            <a:xfrm>
              <a:off x="7361238" y="2895600"/>
              <a:ext cx="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3" name="Straight Arrow Connector 1172">
              <a:extLst>
                <a:ext uri="{FF2B5EF4-FFF2-40B4-BE49-F238E27FC236}">
                  <a16:creationId xmlns:a16="http://schemas.microsoft.com/office/drawing/2014/main" id="{ACDE4B36-51E7-4880-90D2-96D9CA995C66}"/>
                </a:ext>
              </a:extLst>
            </p:cNvPr>
            <p:cNvCxnSpPr>
              <a:cxnSpLocks noChangeShapeType="1"/>
              <a:stCxn id="42" idx="3"/>
              <a:endCxn id="89" idx="1"/>
            </p:cNvCxnSpPr>
            <p:nvPr/>
          </p:nvCxnSpPr>
          <p:spPr bwMode="auto">
            <a:xfrm>
              <a:off x="7361238" y="2895600"/>
              <a:ext cx="45720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4" name="Straight Arrow Connector 1174">
              <a:extLst>
                <a:ext uri="{FF2B5EF4-FFF2-40B4-BE49-F238E27FC236}">
                  <a16:creationId xmlns:a16="http://schemas.microsoft.com/office/drawing/2014/main" id="{D5CEAFA1-0FFB-4FE9-92BA-9E468BD31C3D}"/>
                </a:ext>
              </a:extLst>
            </p:cNvPr>
            <p:cNvCxnSpPr>
              <a:cxnSpLocks noChangeShapeType="1"/>
              <a:stCxn id="43" idx="3"/>
              <a:endCxn id="90" idx="1"/>
            </p:cNvCxnSpPr>
            <p:nvPr/>
          </p:nvCxnSpPr>
          <p:spPr bwMode="auto">
            <a:xfrm flipV="1">
              <a:off x="7361238" y="3201988"/>
              <a:ext cx="457200" cy="31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5" name="Straight Arrow Connector 1176">
              <a:extLst>
                <a:ext uri="{FF2B5EF4-FFF2-40B4-BE49-F238E27FC236}">
                  <a16:creationId xmlns:a16="http://schemas.microsoft.com/office/drawing/2014/main" id="{D6D7D6E3-BBB8-44E1-B669-15467B5C6534}"/>
                </a:ext>
              </a:extLst>
            </p:cNvPr>
            <p:cNvCxnSpPr>
              <a:cxnSpLocks noChangeShapeType="1"/>
              <a:stCxn id="47" idx="3"/>
              <a:endCxn id="91" idx="1"/>
            </p:cNvCxnSpPr>
            <p:nvPr/>
          </p:nvCxnSpPr>
          <p:spPr bwMode="auto">
            <a:xfrm flipV="1">
              <a:off x="7361238" y="3502025"/>
              <a:ext cx="457200" cy="3175"/>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6" name="Straight Arrow Connector 1178">
              <a:extLst>
                <a:ext uri="{FF2B5EF4-FFF2-40B4-BE49-F238E27FC236}">
                  <a16:creationId xmlns:a16="http://schemas.microsoft.com/office/drawing/2014/main" id="{67CF4078-AD42-424B-8E98-91ED7E1A3AB9}"/>
                </a:ext>
              </a:extLst>
            </p:cNvPr>
            <p:cNvCxnSpPr>
              <a:cxnSpLocks noChangeShapeType="1"/>
              <a:stCxn id="48" idx="3"/>
              <a:endCxn id="92" idx="1"/>
            </p:cNvCxnSpPr>
            <p:nvPr/>
          </p:nvCxnSpPr>
          <p:spPr bwMode="auto">
            <a:xfrm flipV="1">
              <a:off x="7361238" y="3811588"/>
              <a:ext cx="457200" cy="1587"/>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7" name="Straight Arrow Connector 1180">
              <a:extLst>
                <a:ext uri="{FF2B5EF4-FFF2-40B4-BE49-F238E27FC236}">
                  <a16:creationId xmlns:a16="http://schemas.microsoft.com/office/drawing/2014/main" id="{0D2750B4-09B4-4F05-8951-73562F0DD641}"/>
                </a:ext>
              </a:extLst>
            </p:cNvPr>
            <p:cNvCxnSpPr>
              <a:cxnSpLocks noChangeShapeType="1"/>
              <a:stCxn id="44" idx="3"/>
              <a:endCxn id="93" idx="1"/>
            </p:cNvCxnSpPr>
            <p:nvPr/>
          </p:nvCxnSpPr>
          <p:spPr bwMode="auto">
            <a:xfrm>
              <a:off x="7361238" y="4121150"/>
              <a:ext cx="457200" cy="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78" name="Straight Arrow Connector 1182">
              <a:extLst>
                <a:ext uri="{FF2B5EF4-FFF2-40B4-BE49-F238E27FC236}">
                  <a16:creationId xmlns:a16="http://schemas.microsoft.com/office/drawing/2014/main" id="{F4983B72-773C-4C07-B946-B151AC1105AE}"/>
                </a:ext>
              </a:extLst>
            </p:cNvPr>
            <p:cNvCxnSpPr>
              <a:cxnSpLocks noChangeShapeType="1"/>
              <a:stCxn id="54" idx="3"/>
              <a:endCxn id="93" idx="1"/>
            </p:cNvCxnSpPr>
            <p:nvPr/>
          </p:nvCxnSpPr>
          <p:spPr bwMode="auto">
            <a:xfrm flipV="1">
              <a:off x="7361238" y="4121150"/>
              <a:ext cx="457200" cy="105568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5" name="Rectangle 104">
              <a:extLst>
                <a:ext uri="{FF2B5EF4-FFF2-40B4-BE49-F238E27FC236}">
                  <a16:creationId xmlns:a16="http://schemas.microsoft.com/office/drawing/2014/main" id="{840198E7-3601-471E-BB16-AC613E09E61F}"/>
                </a:ext>
              </a:extLst>
            </p:cNvPr>
            <p:cNvSpPr/>
            <p:nvPr/>
          </p:nvSpPr>
          <p:spPr bwMode="auto">
            <a:xfrm>
              <a:off x="6070437" y="6005513"/>
              <a:ext cx="1290713" cy="271462"/>
            </a:xfrm>
            <a:prstGeom prst="rect">
              <a:avLst/>
            </a:prstGeom>
            <a:solidFill>
              <a:schemeClr val="bg1">
                <a:lumMod val="95000"/>
              </a:schemeClr>
            </a:solidFill>
            <a:ln w="12700" cap="flat" cmpd="sng" algn="ctr">
              <a:solidFill>
                <a:schemeClr val="tx1"/>
              </a:solidFill>
              <a:prstDash val="lgDash"/>
              <a:round/>
              <a:headEnd type="none" w="med" len="med"/>
              <a:tailEnd type="none" w="med" len="med"/>
            </a:ln>
            <a:effectLst/>
          </p:spPr>
          <p:txBody>
            <a:bodyPr wrap="none" lIns="72000" rIns="72000"/>
            <a:lstStyle/>
            <a:p>
              <a:pPr algn="ctr">
                <a:spcBef>
                  <a:spcPct val="50000"/>
                </a:spcBef>
                <a:defRPr/>
              </a:pPr>
              <a:r>
                <a:rPr lang="en-US" sz="1200" dirty="0">
                  <a:latin typeface="Arial" charset="0"/>
                  <a:cs typeface="+mn-cs"/>
                </a:rPr>
                <a:t>(Services)</a:t>
              </a:r>
            </a:p>
          </p:txBody>
        </p:sp>
        <p:cxnSp>
          <p:nvCxnSpPr>
            <p:cNvPr id="12380" name="Straight Arrow Connector 437">
              <a:extLst>
                <a:ext uri="{FF2B5EF4-FFF2-40B4-BE49-F238E27FC236}">
                  <a16:creationId xmlns:a16="http://schemas.microsoft.com/office/drawing/2014/main" id="{D5075DCD-D4A3-4199-9385-C5F9D1BDBE36}"/>
                </a:ext>
              </a:extLst>
            </p:cNvPr>
            <p:cNvCxnSpPr>
              <a:cxnSpLocks noChangeShapeType="1"/>
              <a:stCxn id="12354" idx="6"/>
              <a:endCxn id="105" idx="1"/>
            </p:cNvCxnSpPr>
            <p:nvPr/>
          </p:nvCxnSpPr>
          <p:spPr bwMode="auto">
            <a:xfrm>
              <a:off x="5462588" y="5907088"/>
              <a:ext cx="608012" cy="2349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2381" name="Straight Arrow Connector 439">
              <a:extLst>
                <a:ext uri="{FF2B5EF4-FFF2-40B4-BE49-F238E27FC236}">
                  <a16:creationId xmlns:a16="http://schemas.microsoft.com/office/drawing/2014/main" id="{10408FAA-7DA4-4F7F-B9E6-DEA3D1FAACDC}"/>
                </a:ext>
              </a:extLst>
            </p:cNvPr>
            <p:cNvCxnSpPr>
              <a:cxnSpLocks noChangeShapeType="1"/>
              <a:stCxn id="52" idx="3"/>
              <a:endCxn id="105" idx="1"/>
            </p:cNvCxnSpPr>
            <p:nvPr/>
          </p:nvCxnSpPr>
          <p:spPr bwMode="auto">
            <a:xfrm>
              <a:off x="4183063" y="5907088"/>
              <a:ext cx="1887537" cy="23495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8" name="Rectangle 107">
              <a:extLst>
                <a:ext uri="{FF2B5EF4-FFF2-40B4-BE49-F238E27FC236}">
                  <a16:creationId xmlns:a16="http://schemas.microsoft.com/office/drawing/2014/main" id="{E283F3E7-63C0-463D-9B86-8CD8B29923A9}"/>
                </a:ext>
              </a:extLst>
            </p:cNvPr>
            <p:cNvSpPr/>
            <p:nvPr/>
          </p:nvSpPr>
          <p:spPr bwMode="auto">
            <a:xfrm>
              <a:off x="7835839" y="5907088"/>
              <a:ext cx="974782" cy="57467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err="1">
                  <a:latin typeface="Arial" charset="0"/>
                  <a:cs typeface="+mn-cs"/>
                </a:rPr>
                <a:t>TorLo</a:t>
              </a:r>
              <a:r>
                <a:rPr lang="en-US" sz="1200" dirty="0">
                  <a:latin typeface="Arial" charset="0"/>
                  <a:cs typeface="+mn-cs"/>
                </a:rPr>
                <a:t> Synth</a:t>
              </a:r>
            </a:p>
          </p:txBody>
        </p:sp>
        <p:sp>
          <p:nvSpPr>
            <p:cNvPr id="109" name="Rectangle 108">
              <a:extLst>
                <a:ext uri="{FF2B5EF4-FFF2-40B4-BE49-F238E27FC236}">
                  <a16:creationId xmlns:a16="http://schemas.microsoft.com/office/drawing/2014/main" id="{13D471B4-C7D0-42A6-8277-6A5A1FC0DDAC}"/>
                </a:ext>
              </a:extLst>
            </p:cNvPr>
            <p:cNvSpPr/>
            <p:nvPr/>
          </p:nvSpPr>
          <p:spPr bwMode="auto">
            <a:xfrm>
              <a:off x="7832664" y="5106988"/>
              <a:ext cx="976370" cy="57467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err="1">
                  <a:latin typeface="Arial" charset="0"/>
                  <a:cs typeface="+mn-cs"/>
                </a:rPr>
                <a:t>TxLo</a:t>
              </a:r>
              <a:r>
                <a:rPr lang="en-US" sz="1200" dirty="0">
                  <a:latin typeface="Arial" charset="0"/>
                  <a:cs typeface="+mn-cs"/>
                </a:rPr>
                <a:t> Synth</a:t>
              </a:r>
            </a:p>
          </p:txBody>
        </p:sp>
      </p:grpSp>
      <p:sp>
        <p:nvSpPr>
          <p:cNvPr id="110" name="Rectangle 109">
            <a:extLst>
              <a:ext uri="{FF2B5EF4-FFF2-40B4-BE49-F238E27FC236}">
                <a16:creationId xmlns:a16="http://schemas.microsoft.com/office/drawing/2014/main" id="{D0ED1FED-6A0E-449C-930C-2E5430AF0271}"/>
              </a:ext>
            </a:extLst>
          </p:cNvPr>
          <p:cNvSpPr/>
          <p:nvPr/>
        </p:nvSpPr>
        <p:spPr bwMode="auto">
          <a:xfrm>
            <a:off x="457200" y="5829300"/>
            <a:ext cx="1371600" cy="312738"/>
          </a:xfrm>
          <a:prstGeom prst="rect">
            <a:avLst/>
          </a:prstGeom>
          <a:solidFill>
            <a:schemeClr val="bg1">
              <a:lumMod val="95000"/>
            </a:schemeClr>
          </a:solidFill>
          <a:ln w="12700" cap="flat" cmpd="sng" algn="ctr">
            <a:solidFill>
              <a:srgbClr val="00B050"/>
            </a:solidFill>
            <a:prstDash val="solid"/>
            <a:round/>
            <a:headEnd type="none" w="med" len="med"/>
            <a:tailEnd type="none" w="med" len="med"/>
          </a:ln>
          <a:effectLst/>
        </p:spPr>
        <p:txBody>
          <a:bodyPr wrap="none" lIns="72000" rIns="72000"/>
          <a:lstStyle/>
          <a:p>
            <a:pPr>
              <a:spcBef>
                <a:spcPct val="50000"/>
              </a:spcBef>
              <a:defRPr/>
            </a:pPr>
            <a:r>
              <a:rPr lang="en-US" sz="1200" dirty="0" err="1">
                <a:latin typeface="Arial" charset="0"/>
                <a:cs typeface="+mn-cs"/>
              </a:rPr>
              <a:t>CarrierSubscriberIf</a:t>
            </a:r>
            <a:endParaRPr lang="en-US" sz="1200" dirty="0">
              <a:latin typeface="Arial" charset="0"/>
              <a:cs typeface="+mn-cs"/>
            </a:endParaRPr>
          </a:p>
        </p:txBody>
      </p:sp>
      <p:cxnSp>
        <p:nvCxnSpPr>
          <p:cNvPr id="15" name="Straight Arrow Connector 14">
            <a:extLst>
              <a:ext uri="{FF2B5EF4-FFF2-40B4-BE49-F238E27FC236}">
                <a16:creationId xmlns:a16="http://schemas.microsoft.com/office/drawing/2014/main" id="{DDC46D47-D60A-4BCB-A26D-EA0389DA0612}"/>
              </a:ext>
            </a:extLst>
          </p:cNvPr>
          <p:cNvCxnSpPr>
            <a:stCxn id="32" idx="2"/>
          </p:cNvCxnSpPr>
          <p:nvPr/>
        </p:nvCxnSpPr>
        <p:spPr>
          <a:xfrm>
            <a:off x="1157288" y="5281613"/>
            <a:ext cx="0" cy="527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819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heel(1)">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7BD23B5D-EB8B-4746-98A0-7DF176F6F45D}"/>
              </a:ext>
            </a:extLst>
          </p:cNvPr>
          <p:cNvSpPr>
            <a:spLocks noGrp="1" noChangeArrowheads="1"/>
          </p:cNvSpPr>
          <p:nvPr>
            <p:ph type="title"/>
          </p:nvPr>
        </p:nvSpPr>
        <p:spPr>
          <a:xfrm>
            <a:off x="457200" y="274638"/>
            <a:ext cx="8229600" cy="417512"/>
          </a:xfrm>
        </p:spPr>
        <p:txBody>
          <a:bodyPr/>
          <a:lstStyle/>
          <a:p>
            <a:pPr eaLnBrk="1" hangingPunct="1"/>
            <a:r>
              <a:rPr lang="en-GB" altLang="en-US" sz="2400"/>
              <a:t>Part 2 SW View:State Machines </a:t>
            </a:r>
            <a:endParaRPr lang="en-US" altLang="en-US" sz="2400"/>
          </a:p>
        </p:txBody>
      </p:sp>
      <p:sp>
        <p:nvSpPr>
          <p:cNvPr id="13315" name="Rectangle 2">
            <a:extLst>
              <a:ext uri="{FF2B5EF4-FFF2-40B4-BE49-F238E27FC236}">
                <a16:creationId xmlns:a16="http://schemas.microsoft.com/office/drawing/2014/main" id="{8D2BDF00-4DEC-41B7-83D6-6E55E996B87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3316" name="TextBox 55">
            <a:extLst>
              <a:ext uri="{FF2B5EF4-FFF2-40B4-BE49-F238E27FC236}">
                <a16:creationId xmlns:a16="http://schemas.microsoft.com/office/drawing/2014/main" id="{193B6932-0DBA-40A1-933E-D2A4B04916EC}"/>
              </a:ext>
            </a:extLst>
          </p:cNvPr>
          <p:cNvSpPr txBox="1">
            <a:spLocks noChangeArrowheads="1"/>
          </p:cNvSpPr>
          <p:nvPr/>
        </p:nvSpPr>
        <p:spPr bwMode="auto">
          <a:xfrm>
            <a:off x="2949575" y="5805488"/>
            <a:ext cx="3744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70C0"/>
                </a:solidFill>
              </a:rPr>
              <a:t>The state machine of TxBranchCtrl</a:t>
            </a:r>
            <a:endParaRPr lang="en-US" altLang="en-US">
              <a:solidFill>
                <a:srgbClr val="0070C0"/>
              </a:solidFill>
            </a:endParaRPr>
          </a:p>
        </p:txBody>
      </p:sp>
      <p:sp>
        <p:nvSpPr>
          <p:cNvPr id="13317" name="Rectangle 2">
            <a:extLst>
              <a:ext uri="{FF2B5EF4-FFF2-40B4-BE49-F238E27FC236}">
                <a16:creationId xmlns:a16="http://schemas.microsoft.com/office/drawing/2014/main" id="{96214B7F-CD83-48A1-BFA8-E45C08A2566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aphicFrame>
        <p:nvGraphicFramePr>
          <p:cNvPr id="13318" name="Object 2">
            <a:extLst>
              <a:ext uri="{FF2B5EF4-FFF2-40B4-BE49-F238E27FC236}">
                <a16:creationId xmlns:a16="http://schemas.microsoft.com/office/drawing/2014/main" id="{D7320BE3-C540-41D0-9593-2C81837BB24C}"/>
              </a:ext>
            </a:extLst>
          </p:cNvPr>
          <p:cNvGraphicFramePr>
            <a:graphicFrameLocks noChangeAspect="1"/>
          </p:cNvGraphicFramePr>
          <p:nvPr/>
        </p:nvGraphicFramePr>
        <p:xfrm>
          <a:off x="1619250" y="892175"/>
          <a:ext cx="6048375" cy="4818063"/>
        </p:xfrm>
        <a:graphic>
          <a:graphicData uri="http://schemas.openxmlformats.org/presentationml/2006/ole">
            <mc:AlternateContent xmlns:mc="http://schemas.openxmlformats.org/markup-compatibility/2006">
              <mc:Choice xmlns:v="urn:schemas-microsoft-com:vml" Requires="v">
                <p:oleObj spid="_x0000_s488450" name="Visio" r:id="rId4" imgW="5392934" imgH="4299896" progId="Visio.Drawing.11">
                  <p:embed/>
                </p:oleObj>
              </mc:Choice>
              <mc:Fallback>
                <p:oleObj name="Visio" r:id="rId4" imgW="5392934" imgH="4299896" progId="Visio.Drawing.11">
                  <p:embed/>
                  <p:pic>
                    <p:nvPicPr>
                      <p:cNvPr id="13318" name="Object 2">
                        <a:extLst>
                          <a:ext uri="{FF2B5EF4-FFF2-40B4-BE49-F238E27FC236}">
                            <a16:creationId xmlns:a16="http://schemas.microsoft.com/office/drawing/2014/main" id="{D7320BE3-C540-41D0-9593-2C81837BB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892175"/>
                        <a:ext cx="604837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7448317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B1F34C89-410B-406B-BADD-81824ADA5896}"/>
              </a:ext>
            </a:extLst>
          </p:cNvPr>
          <p:cNvSpPr>
            <a:spLocks noGrp="1" noChangeArrowheads="1"/>
          </p:cNvSpPr>
          <p:nvPr>
            <p:ph type="title"/>
          </p:nvPr>
        </p:nvSpPr>
        <p:spPr>
          <a:xfrm>
            <a:off x="457200" y="274638"/>
            <a:ext cx="8229600" cy="417512"/>
          </a:xfrm>
        </p:spPr>
        <p:txBody>
          <a:bodyPr/>
          <a:lstStyle/>
          <a:p>
            <a:pPr eaLnBrk="1" hangingPunct="1"/>
            <a:r>
              <a:rPr lang="en-GB" altLang="en-US" sz="2400"/>
              <a:t>Part 2 SW View:State Machines </a:t>
            </a:r>
            <a:endParaRPr lang="en-US" altLang="en-US" sz="2400"/>
          </a:p>
        </p:txBody>
      </p:sp>
      <p:sp>
        <p:nvSpPr>
          <p:cNvPr id="14339" name="Rectangle 2">
            <a:extLst>
              <a:ext uri="{FF2B5EF4-FFF2-40B4-BE49-F238E27FC236}">
                <a16:creationId xmlns:a16="http://schemas.microsoft.com/office/drawing/2014/main" id="{E38775A2-2783-47E0-B0C0-121846D2BA9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4340" name="TextBox 55">
            <a:extLst>
              <a:ext uri="{FF2B5EF4-FFF2-40B4-BE49-F238E27FC236}">
                <a16:creationId xmlns:a16="http://schemas.microsoft.com/office/drawing/2014/main" id="{41EDCA7B-C818-45C1-867D-6DE427CC07A6}"/>
              </a:ext>
            </a:extLst>
          </p:cNvPr>
          <p:cNvSpPr txBox="1">
            <a:spLocks noChangeArrowheads="1"/>
          </p:cNvSpPr>
          <p:nvPr/>
        </p:nvSpPr>
        <p:spPr bwMode="auto">
          <a:xfrm>
            <a:off x="468313" y="6145213"/>
            <a:ext cx="30305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70C0"/>
                </a:solidFill>
              </a:rPr>
              <a:t>The state machine of PaSrv</a:t>
            </a:r>
            <a:endParaRPr lang="en-US" altLang="en-US">
              <a:solidFill>
                <a:srgbClr val="0070C0"/>
              </a:solidFill>
            </a:endParaRPr>
          </a:p>
        </p:txBody>
      </p:sp>
      <p:sp>
        <p:nvSpPr>
          <p:cNvPr id="14341" name="Rectangle 2">
            <a:extLst>
              <a:ext uri="{FF2B5EF4-FFF2-40B4-BE49-F238E27FC236}">
                <a16:creationId xmlns:a16="http://schemas.microsoft.com/office/drawing/2014/main" id="{52F0F73C-A590-4F62-AE30-4A7E075A422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4342" name="Rectangle 2">
            <a:extLst>
              <a:ext uri="{FF2B5EF4-FFF2-40B4-BE49-F238E27FC236}">
                <a16:creationId xmlns:a16="http://schemas.microsoft.com/office/drawing/2014/main" id="{E7597CC6-3BB9-4B4B-8AFC-87ED78E4DCB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14343" name="Object 4">
            <a:extLst>
              <a:ext uri="{FF2B5EF4-FFF2-40B4-BE49-F238E27FC236}">
                <a16:creationId xmlns:a16="http://schemas.microsoft.com/office/drawing/2014/main" id="{0DC8C69C-5C65-44BE-8552-6F835D9A27C0}"/>
              </a:ext>
            </a:extLst>
          </p:cNvPr>
          <p:cNvGraphicFramePr>
            <a:graphicFrameLocks noChangeAspect="1"/>
          </p:cNvGraphicFramePr>
          <p:nvPr/>
        </p:nvGraphicFramePr>
        <p:xfrm>
          <a:off x="2124075" y="692150"/>
          <a:ext cx="5256213" cy="6750050"/>
        </p:xfrm>
        <a:graphic>
          <a:graphicData uri="http://schemas.openxmlformats.org/presentationml/2006/ole">
            <mc:AlternateContent xmlns:mc="http://schemas.openxmlformats.org/markup-compatibility/2006">
              <mc:Choice xmlns:v="urn:schemas-microsoft-com:vml" Requires="v">
                <p:oleObj spid="_x0000_s490498" name="Visio" r:id="rId4" imgW="7968652" imgH="10241604" progId="Visio.Drawing.11">
                  <p:embed/>
                </p:oleObj>
              </mc:Choice>
              <mc:Fallback>
                <p:oleObj name="Visio" r:id="rId4" imgW="7968652" imgH="10241604" progId="Visio.Drawing.11">
                  <p:embed/>
                  <p:pic>
                    <p:nvPicPr>
                      <p:cNvPr id="14343" name="Object 4">
                        <a:extLst>
                          <a:ext uri="{FF2B5EF4-FFF2-40B4-BE49-F238E27FC236}">
                            <a16:creationId xmlns:a16="http://schemas.microsoft.com/office/drawing/2014/main" id="{0DC8C69C-5C65-44BE-8552-6F835D9A2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692150"/>
                        <a:ext cx="5256213" cy="675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4801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Rectangle 676"/>
          <p:cNvSpPr/>
          <p:nvPr/>
        </p:nvSpPr>
        <p:spPr bwMode="auto">
          <a:xfrm>
            <a:off x="3009454" y="4511976"/>
            <a:ext cx="568698" cy="1455939"/>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76" name="Rectangle 675"/>
          <p:cNvSpPr/>
          <p:nvPr/>
        </p:nvSpPr>
        <p:spPr bwMode="auto">
          <a:xfrm>
            <a:off x="1773367" y="4511977"/>
            <a:ext cx="568698" cy="1440342"/>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99" name="Rectangle 498"/>
          <p:cNvSpPr/>
          <p:nvPr/>
        </p:nvSpPr>
        <p:spPr bwMode="auto">
          <a:xfrm>
            <a:off x="909779" y="4511976"/>
            <a:ext cx="702825" cy="1448425"/>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4" name="Rectangle 83"/>
          <p:cNvSpPr/>
          <p:nvPr/>
        </p:nvSpPr>
        <p:spPr bwMode="auto">
          <a:xfrm>
            <a:off x="612024" y="1287943"/>
            <a:ext cx="4166283" cy="3012790"/>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 name="Title 1"/>
          <p:cNvSpPr>
            <a:spLocks noGrp="1"/>
          </p:cNvSpPr>
          <p:nvPr>
            <p:ph type="title"/>
          </p:nvPr>
        </p:nvSpPr>
        <p:spPr>
          <a:xfrm>
            <a:off x="612024" y="169159"/>
            <a:ext cx="7494588" cy="1085371"/>
          </a:xfrm>
        </p:spPr>
        <p:txBody>
          <a:bodyPr/>
          <a:lstStyle/>
          <a:p>
            <a:r>
              <a:rPr lang="en-US" dirty="0"/>
              <a:t>Radio HW Architecture</a:t>
            </a:r>
          </a:p>
        </p:txBody>
      </p:sp>
      <p:sp>
        <p:nvSpPr>
          <p:cNvPr id="208" name="TextBox 207"/>
          <p:cNvSpPr txBox="1"/>
          <p:nvPr/>
        </p:nvSpPr>
        <p:spPr>
          <a:xfrm>
            <a:off x="60256" y="1905356"/>
            <a:ext cx="561372" cy="261610"/>
          </a:xfrm>
          <a:prstGeom prst="rect">
            <a:avLst/>
          </a:prstGeom>
          <a:noFill/>
        </p:spPr>
        <p:txBody>
          <a:bodyPr wrap="none" rtlCol="0">
            <a:spAutoFit/>
          </a:bodyPr>
          <a:lstStyle/>
          <a:p>
            <a:r>
              <a:rPr lang="en-US" sz="1100" dirty="0"/>
              <a:t>Data1</a:t>
            </a:r>
          </a:p>
        </p:txBody>
      </p:sp>
      <p:sp>
        <p:nvSpPr>
          <p:cNvPr id="209" name="TextBox 208"/>
          <p:cNvSpPr txBox="1"/>
          <p:nvPr/>
        </p:nvSpPr>
        <p:spPr>
          <a:xfrm>
            <a:off x="39703" y="2416486"/>
            <a:ext cx="628477" cy="261610"/>
          </a:xfrm>
          <a:prstGeom prst="rect">
            <a:avLst/>
          </a:prstGeom>
          <a:noFill/>
        </p:spPr>
        <p:txBody>
          <a:bodyPr wrap="square" rtlCol="0">
            <a:spAutoFit/>
          </a:bodyPr>
          <a:lstStyle/>
          <a:p>
            <a:r>
              <a:rPr lang="en-US" sz="1100" dirty="0"/>
              <a:t>Data2</a:t>
            </a:r>
          </a:p>
        </p:txBody>
      </p:sp>
      <p:grpSp>
        <p:nvGrpSpPr>
          <p:cNvPr id="10" name="Group 9"/>
          <p:cNvGrpSpPr/>
          <p:nvPr/>
        </p:nvGrpSpPr>
        <p:grpSpPr>
          <a:xfrm>
            <a:off x="4694785" y="1740114"/>
            <a:ext cx="337331" cy="1611591"/>
            <a:chOff x="4908770" y="1732310"/>
            <a:chExt cx="337331" cy="1611591"/>
          </a:xfrm>
        </p:grpSpPr>
        <p:cxnSp>
          <p:nvCxnSpPr>
            <p:cNvPr id="263" name="Straight Connector 262"/>
            <p:cNvCxnSpPr/>
            <p:nvPr/>
          </p:nvCxnSpPr>
          <p:spPr bwMode="auto">
            <a:xfrm>
              <a:off x="4908770" y="2836893"/>
              <a:ext cx="31592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9" name="Straight Connector 308"/>
            <p:cNvCxnSpPr/>
            <p:nvPr/>
          </p:nvCxnSpPr>
          <p:spPr bwMode="auto">
            <a:xfrm flipV="1">
              <a:off x="4911833" y="2575067"/>
              <a:ext cx="31285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1" name="Straight Connector 310"/>
            <p:cNvCxnSpPr/>
            <p:nvPr/>
          </p:nvCxnSpPr>
          <p:spPr bwMode="auto">
            <a:xfrm flipV="1">
              <a:off x="4911833" y="1995245"/>
              <a:ext cx="312857"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a:off x="4911833" y="1732310"/>
              <a:ext cx="312857" cy="48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5" name="Straight Connector 474"/>
            <p:cNvCxnSpPr/>
            <p:nvPr/>
          </p:nvCxnSpPr>
          <p:spPr bwMode="auto">
            <a:xfrm>
              <a:off x="4931633" y="3102456"/>
              <a:ext cx="30358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6" name="Straight Connector 475"/>
            <p:cNvCxnSpPr/>
            <p:nvPr/>
          </p:nvCxnSpPr>
          <p:spPr bwMode="auto">
            <a:xfrm>
              <a:off x="4942517" y="3343900"/>
              <a:ext cx="30358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531" name="Straight Connector 530"/>
          <p:cNvCxnSpPr>
            <a:stCxn id="470" idx="1"/>
          </p:cNvCxnSpPr>
          <p:nvPr/>
        </p:nvCxnSpPr>
        <p:spPr bwMode="auto">
          <a:xfrm flipH="1" flipV="1">
            <a:off x="4257307" y="3561777"/>
            <a:ext cx="1306808"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56" name="TextBox 255"/>
          <p:cNvSpPr txBox="1"/>
          <p:nvPr/>
        </p:nvSpPr>
        <p:spPr>
          <a:xfrm>
            <a:off x="5010125" y="2714105"/>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258" name="Rectangle 257"/>
          <p:cNvSpPr/>
          <p:nvPr/>
        </p:nvSpPr>
        <p:spPr bwMode="auto">
          <a:xfrm>
            <a:off x="5599467" y="1365991"/>
            <a:ext cx="924841" cy="1625612"/>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nvGrpSpPr>
          <p:cNvPr id="272" name="Group 271"/>
          <p:cNvGrpSpPr/>
          <p:nvPr/>
        </p:nvGrpSpPr>
        <p:grpSpPr>
          <a:xfrm>
            <a:off x="6424349" y="1614303"/>
            <a:ext cx="780435" cy="436659"/>
            <a:chOff x="3227365" y="5561317"/>
            <a:chExt cx="342644" cy="222607"/>
          </a:xfrm>
        </p:grpSpPr>
        <p:sp>
          <p:nvSpPr>
            <p:cNvPr id="275" name="Isosceles Triangle 274"/>
            <p:cNvSpPr/>
            <p:nvPr/>
          </p:nvSpPr>
          <p:spPr bwMode="auto">
            <a:xfrm rot="5400000">
              <a:off x="3367040" y="5580955"/>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274" name="Straight Connector 273"/>
            <p:cNvCxnSpPr/>
            <p:nvPr/>
          </p:nvCxnSpPr>
          <p:spPr bwMode="auto">
            <a:xfrm>
              <a:off x="3227365" y="5676133"/>
              <a:ext cx="16245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90" name="Group 289"/>
          <p:cNvGrpSpPr/>
          <p:nvPr/>
        </p:nvGrpSpPr>
        <p:grpSpPr>
          <a:xfrm>
            <a:off x="5917955" y="1677665"/>
            <a:ext cx="101735" cy="103205"/>
            <a:chOff x="5364163" y="4514594"/>
            <a:chExt cx="101735" cy="103205"/>
          </a:xfrm>
        </p:grpSpPr>
        <p:sp>
          <p:nvSpPr>
            <p:cNvPr id="291" name="Oval 290"/>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92" name="Straight Connector 291"/>
            <p:cNvCxnSpPr>
              <a:stCxn id="291" idx="1"/>
              <a:endCxn id="291"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3" name="Straight Connector 292"/>
            <p:cNvCxnSpPr>
              <a:stCxn id="291" idx="3"/>
              <a:endCxn id="291"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295" name="Straight Arrow Connector 294"/>
          <p:cNvCxnSpPr/>
          <p:nvPr/>
        </p:nvCxnSpPr>
        <p:spPr bwMode="auto">
          <a:xfrm>
            <a:off x="6806140" y="1475933"/>
            <a:ext cx="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297" name="Straight Connector 296"/>
          <p:cNvCxnSpPr>
            <a:stCxn id="312" idx="3"/>
            <a:endCxn id="291" idx="2"/>
          </p:cNvCxnSpPr>
          <p:nvPr/>
        </p:nvCxnSpPr>
        <p:spPr bwMode="auto">
          <a:xfrm flipV="1">
            <a:off x="5452317" y="1729268"/>
            <a:ext cx="465638" cy="336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98" name="TextBox 297"/>
          <p:cNvSpPr txBox="1"/>
          <p:nvPr/>
        </p:nvSpPr>
        <p:spPr>
          <a:xfrm>
            <a:off x="5706041" y="1365991"/>
            <a:ext cx="901111" cy="261610"/>
          </a:xfrm>
          <a:prstGeom prst="rect">
            <a:avLst/>
          </a:prstGeom>
          <a:noFill/>
        </p:spPr>
        <p:txBody>
          <a:bodyPr wrap="square" rtlCol="0">
            <a:spAutoFit/>
          </a:bodyPr>
          <a:lstStyle/>
          <a:p>
            <a:r>
              <a:rPr lang="en-US" sz="1100" dirty="0"/>
              <a:t>Up </a:t>
            </a:r>
            <a:r>
              <a:rPr lang="en-US" sz="1100" dirty="0" err="1"/>
              <a:t>Conv</a:t>
            </a:r>
            <a:endParaRPr lang="en-US" sz="1100" dirty="0"/>
          </a:p>
        </p:txBody>
      </p:sp>
      <p:grpSp>
        <p:nvGrpSpPr>
          <p:cNvPr id="315" name="Group 314"/>
          <p:cNvGrpSpPr/>
          <p:nvPr/>
        </p:nvGrpSpPr>
        <p:grpSpPr>
          <a:xfrm>
            <a:off x="5922190" y="1938558"/>
            <a:ext cx="101735" cy="103205"/>
            <a:chOff x="5364163" y="4514594"/>
            <a:chExt cx="101735" cy="103205"/>
          </a:xfrm>
        </p:grpSpPr>
        <p:sp>
          <p:nvSpPr>
            <p:cNvPr id="316" name="Oval 31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17" name="Straight Connector 316"/>
            <p:cNvCxnSpPr>
              <a:stCxn id="316" idx="1"/>
              <a:endCxn id="31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8" name="Straight Connector 317"/>
            <p:cNvCxnSpPr>
              <a:stCxn id="316" idx="3"/>
              <a:endCxn id="31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19" name="Straight Connector 318"/>
          <p:cNvCxnSpPr>
            <a:stCxn id="310" idx="3"/>
            <a:endCxn id="316" idx="2"/>
          </p:cNvCxnSpPr>
          <p:nvPr/>
        </p:nvCxnSpPr>
        <p:spPr bwMode="auto">
          <a:xfrm flipV="1">
            <a:off x="5454254" y="1990161"/>
            <a:ext cx="467936" cy="493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22" name="Group 321"/>
          <p:cNvGrpSpPr/>
          <p:nvPr/>
        </p:nvGrpSpPr>
        <p:grpSpPr>
          <a:xfrm>
            <a:off x="5926382" y="2511684"/>
            <a:ext cx="101735" cy="103205"/>
            <a:chOff x="5364163" y="4514594"/>
            <a:chExt cx="101735" cy="103205"/>
          </a:xfrm>
        </p:grpSpPr>
        <p:sp>
          <p:nvSpPr>
            <p:cNvPr id="323" name="Oval 322"/>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24" name="Straight Connector 323"/>
            <p:cNvCxnSpPr>
              <a:stCxn id="323" idx="1"/>
              <a:endCxn id="323"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p:cNvCxnSpPr>
              <a:stCxn id="323" idx="3"/>
              <a:endCxn id="323"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26" name="Straight Connector 325"/>
          <p:cNvCxnSpPr>
            <a:endCxn id="323" idx="2"/>
          </p:cNvCxnSpPr>
          <p:nvPr/>
        </p:nvCxnSpPr>
        <p:spPr bwMode="auto">
          <a:xfrm flipV="1">
            <a:off x="5460744" y="2563287"/>
            <a:ext cx="465638" cy="3364"/>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27" name="Group 326"/>
          <p:cNvGrpSpPr/>
          <p:nvPr/>
        </p:nvGrpSpPr>
        <p:grpSpPr>
          <a:xfrm>
            <a:off x="5930617" y="2772577"/>
            <a:ext cx="101735" cy="103205"/>
            <a:chOff x="5364163" y="4514594"/>
            <a:chExt cx="101735" cy="103205"/>
          </a:xfrm>
        </p:grpSpPr>
        <p:sp>
          <p:nvSpPr>
            <p:cNvPr id="328" name="Oval 327"/>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29" name="Straight Connector 328"/>
            <p:cNvCxnSpPr>
              <a:stCxn id="328" idx="1"/>
              <a:endCxn id="328"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a:stCxn id="328" idx="3"/>
              <a:endCxn id="328"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331" name="Straight Connector 330"/>
          <p:cNvCxnSpPr>
            <a:endCxn id="328" idx="2"/>
          </p:cNvCxnSpPr>
          <p:nvPr/>
        </p:nvCxnSpPr>
        <p:spPr bwMode="auto">
          <a:xfrm flipV="1">
            <a:off x="5462681" y="2824180"/>
            <a:ext cx="467936" cy="493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36" name="Group 335"/>
          <p:cNvGrpSpPr/>
          <p:nvPr/>
        </p:nvGrpSpPr>
        <p:grpSpPr>
          <a:xfrm>
            <a:off x="5628457" y="2189320"/>
            <a:ext cx="217993" cy="197815"/>
            <a:chOff x="6443663" y="4241021"/>
            <a:chExt cx="217993" cy="197815"/>
          </a:xfrm>
        </p:grpSpPr>
        <p:sp>
          <p:nvSpPr>
            <p:cNvPr id="334" name="Oval 333"/>
            <p:cNvSpPr/>
            <p:nvPr/>
          </p:nvSpPr>
          <p:spPr bwMode="auto">
            <a:xfrm>
              <a:off x="6443663" y="4241021"/>
              <a:ext cx="217993" cy="19781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35" name="Freeform 334"/>
            <p:cNvSpPr/>
            <p:nvPr/>
          </p:nvSpPr>
          <p:spPr bwMode="auto">
            <a:xfrm>
              <a:off x="6482142" y="4295739"/>
              <a:ext cx="129026"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363" name="Group 362"/>
          <p:cNvGrpSpPr/>
          <p:nvPr/>
        </p:nvGrpSpPr>
        <p:grpSpPr>
          <a:xfrm>
            <a:off x="6019711" y="1731212"/>
            <a:ext cx="86623" cy="272356"/>
            <a:chOff x="7039705" y="4673400"/>
            <a:chExt cx="86623" cy="272356"/>
          </a:xfrm>
        </p:grpSpPr>
        <p:cxnSp>
          <p:nvCxnSpPr>
            <p:cNvPr id="333" name="Straight Connector 332"/>
            <p:cNvCxnSpPr/>
            <p:nvPr/>
          </p:nvCxnSpPr>
          <p:spPr bwMode="auto">
            <a:xfrm flipV="1">
              <a:off x="7041801" y="4673400"/>
              <a:ext cx="8452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8" name="Straight Connector 337"/>
            <p:cNvCxnSpPr/>
            <p:nvPr/>
          </p:nvCxnSpPr>
          <p:spPr bwMode="auto">
            <a:xfrm>
              <a:off x="7039705" y="4936197"/>
              <a:ext cx="802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0" name="Straight Connector 339"/>
            <p:cNvCxnSpPr/>
            <p:nvPr/>
          </p:nvCxnSpPr>
          <p:spPr bwMode="auto">
            <a:xfrm>
              <a:off x="7119996" y="4675304"/>
              <a:ext cx="0" cy="27045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342" name="Group 341"/>
          <p:cNvGrpSpPr/>
          <p:nvPr/>
        </p:nvGrpSpPr>
        <p:grpSpPr>
          <a:xfrm>
            <a:off x="6030234" y="2563275"/>
            <a:ext cx="84527" cy="270452"/>
            <a:chOff x="7048111" y="4783390"/>
            <a:chExt cx="84527" cy="270452"/>
          </a:xfrm>
        </p:grpSpPr>
        <p:cxnSp>
          <p:nvCxnSpPr>
            <p:cNvPr id="343" name="Straight Connector 342"/>
            <p:cNvCxnSpPr/>
            <p:nvPr/>
          </p:nvCxnSpPr>
          <p:spPr bwMode="auto">
            <a:xfrm flipV="1">
              <a:off x="7048111" y="4783390"/>
              <a:ext cx="84527"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4" name="Straight Connector 343"/>
            <p:cNvCxnSpPr/>
            <p:nvPr/>
          </p:nvCxnSpPr>
          <p:spPr bwMode="auto">
            <a:xfrm>
              <a:off x="7052346" y="5044283"/>
              <a:ext cx="802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5" name="Straight Connector 344"/>
            <p:cNvCxnSpPr/>
            <p:nvPr/>
          </p:nvCxnSpPr>
          <p:spPr bwMode="auto">
            <a:xfrm>
              <a:off x="7132637" y="4783390"/>
              <a:ext cx="0" cy="27045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49" name="Isosceles Triangle 348"/>
          <p:cNvSpPr/>
          <p:nvPr/>
        </p:nvSpPr>
        <p:spPr bwMode="auto">
          <a:xfrm rot="5400000">
            <a:off x="6221380" y="1752269"/>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48" name="Straight Connector 347"/>
          <p:cNvCxnSpPr/>
          <p:nvPr/>
        </p:nvCxnSpPr>
        <p:spPr bwMode="auto">
          <a:xfrm>
            <a:off x="6106334" y="1847447"/>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2" name="Straight Arrow Connector 351"/>
          <p:cNvCxnSpPr/>
          <p:nvPr/>
        </p:nvCxnSpPr>
        <p:spPr bwMode="auto">
          <a:xfrm flipV="1">
            <a:off x="6185921" y="1695714"/>
            <a:ext cx="249103" cy="33093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nvGrpSpPr>
          <p:cNvPr id="354" name="Group 353"/>
          <p:cNvGrpSpPr/>
          <p:nvPr/>
        </p:nvGrpSpPr>
        <p:grpSpPr>
          <a:xfrm>
            <a:off x="6432776" y="2451575"/>
            <a:ext cx="780435" cy="436659"/>
            <a:chOff x="3227365" y="5561317"/>
            <a:chExt cx="342644" cy="222607"/>
          </a:xfrm>
        </p:grpSpPr>
        <p:sp>
          <p:nvSpPr>
            <p:cNvPr id="355" name="Isosceles Triangle 354"/>
            <p:cNvSpPr/>
            <p:nvPr/>
          </p:nvSpPr>
          <p:spPr bwMode="auto">
            <a:xfrm rot="5400000">
              <a:off x="3367040" y="5580955"/>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56" name="Straight Connector 355"/>
            <p:cNvCxnSpPr/>
            <p:nvPr/>
          </p:nvCxnSpPr>
          <p:spPr bwMode="auto">
            <a:xfrm>
              <a:off x="3227365" y="5676133"/>
              <a:ext cx="16245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58" name="Isosceles Triangle 357"/>
          <p:cNvSpPr/>
          <p:nvPr/>
        </p:nvSpPr>
        <p:spPr bwMode="auto">
          <a:xfrm rot="5400000">
            <a:off x="6232706" y="2578139"/>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cxnSp>
        <p:nvCxnSpPr>
          <p:cNvPr id="359" name="Straight Connector 358"/>
          <p:cNvCxnSpPr/>
          <p:nvPr/>
        </p:nvCxnSpPr>
        <p:spPr bwMode="auto">
          <a:xfrm>
            <a:off x="6117660" y="2673317"/>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0" name="Straight Arrow Connector 359"/>
          <p:cNvCxnSpPr/>
          <p:nvPr/>
        </p:nvCxnSpPr>
        <p:spPr bwMode="auto">
          <a:xfrm flipV="1">
            <a:off x="6197247" y="2521584"/>
            <a:ext cx="249103" cy="33093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365" name="Straight Connector 364"/>
          <p:cNvCxnSpPr/>
          <p:nvPr/>
        </p:nvCxnSpPr>
        <p:spPr bwMode="auto">
          <a:xfrm flipV="1">
            <a:off x="5737897" y="1861181"/>
            <a:ext cx="0" cy="32623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5" name="Straight Arrow Connector 374"/>
          <p:cNvCxnSpPr/>
          <p:nvPr/>
        </p:nvCxnSpPr>
        <p:spPr bwMode="auto">
          <a:xfrm>
            <a:off x="5964587" y="1776898"/>
            <a:ext cx="4235" cy="157688"/>
          </a:xfrm>
          <a:prstGeom prst="straightConnector1">
            <a:avLst/>
          </a:prstGeom>
          <a:solidFill>
            <a:schemeClr val="accent1"/>
          </a:solidFill>
          <a:ln w="12700" cap="flat" cmpd="sng" algn="ctr">
            <a:solidFill>
              <a:schemeClr val="tx1"/>
            </a:solidFill>
            <a:prstDash val="solid"/>
            <a:round/>
            <a:headEnd type="arrow" w="sm" len="sm"/>
            <a:tailEnd type="arrow" w="sm" len="sm"/>
          </a:ln>
          <a:effectLst/>
        </p:spPr>
      </p:cxnSp>
      <p:cxnSp>
        <p:nvCxnSpPr>
          <p:cNvPr id="378" name="Straight Arrow Connector 377"/>
          <p:cNvCxnSpPr/>
          <p:nvPr/>
        </p:nvCxnSpPr>
        <p:spPr bwMode="auto">
          <a:xfrm>
            <a:off x="5977249" y="2614889"/>
            <a:ext cx="4235" cy="157688"/>
          </a:xfrm>
          <a:prstGeom prst="straightConnector1">
            <a:avLst/>
          </a:prstGeom>
          <a:solidFill>
            <a:schemeClr val="accent1"/>
          </a:solidFill>
          <a:ln w="12700" cap="flat" cmpd="sng" algn="ctr">
            <a:solidFill>
              <a:schemeClr val="tx1"/>
            </a:solidFill>
            <a:prstDash val="solid"/>
            <a:round/>
            <a:headEnd type="arrow" w="sm" len="sm"/>
            <a:tailEnd type="arrow" w="sm" len="sm"/>
          </a:ln>
          <a:effectLst/>
        </p:spPr>
      </p:cxnSp>
      <p:cxnSp>
        <p:nvCxnSpPr>
          <p:cNvPr id="381" name="Straight Connector 380"/>
          <p:cNvCxnSpPr/>
          <p:nvPr/>
        </p:nvCxnSpPr>
        <p:spPr bwMode="auto">
          <a:xfrm>
            <a:off x="5737897" y="1861181"/>
            <a:ext cx="23092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2" name="Straight Connector 381"/>
          <p:cNvCxnSpPr/>
          <p:nvPr/>
        </p:nvCxnSpPr>
        <p:spPr bwMode="auto">
          <a:xfrm>
            <a:off x="5737453" y="2693733"/>
            <a:ext cx="249427" cy="618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3" name="Straight Connector 382"/>
          <p:cNvCxnSpPr>
            <a:endCxn id="334" idx="4"/>
          </p:cNvCxnSpPr>
          <p:nvPr/>
        </p:nvCxnSpPr>
        <p:spPr bwMode="auto">
          <a:xfrm flipV="1">
            <a:off x="5737453" y="2387135"/>
            <a:ext cx="1" cy="31605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00" name="Group 499"/>
          <p:cNvGrpSpPr/>
          <p:nvPr/>
        </p:nvGrpSpPr>
        <p:grpSpPr>
          <a:xfrm>
            <a:off x="7919403" y="2007612"/>
            <a:ext cx="351692" cy="506245"/>
            <a:chOff x="7720044" y="4811626"/>
            <a:chExt cx="351692" cy="506245"/>
          </a:xfrm>
        </p:grpSpPr>
        <p:sp>
          <p:nvSpPr>
            <p:cNvPr id="398" name="Rectangle 397"/>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1" name="Freeform 400"/>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2" name="Freeform 401"/>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05" name="Freeform 404"/>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407" name="Straight Connector 406"/>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0" name="Straight Connector 409"/>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1" name="Rectangle 460"/>
          <p:cNvSpPr/>
          <p:nvPr/>
        </p:nvSpPr>
        <p:spPr bwMode="auto">
          <a:xfrm>
            <a:off x="5507625" y="3395165"/>
            <a:ext cx="1045673" cy="563057"/>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462" name="TextBox 461"/>
          <p:cNvSpPr txBox="1"/>
          <p:nvPr/>
        </p:nvSpPr>
        <p:spPr>
          <a:xfrm>
            <a:off x="5811774" y="2142451"/>
            <a:ext cx="853745" cy="276999"/>
          </a:xfrm>
          <a:prstGeom prst="rect">
            <a:avLst/>
          </a:prstGeom>
          <a:noFill/>
        </p:spPr>
        <p:txBody>
          <a:bodyPr wrap="square" rtlCol="0">
            <a:spAutoFit/>
          </a:bodyPr>
          <a:lstStyle/>
          <a:p>
            <a:r>
              <a:rPr lang="en-US" sz="1200" dirty="0"/>
              <a:t>TX LO</a:t>
            </a:r>
            <a:endParaRPr lang="en-US" baseline="-25000" dirty="0"/>
          </a:p>
        </p:txBody>
      </p:sp>
      <p:sp>
        <p:nvSpPr>
          <p:cNvPr id="464" name="TextBox 463"/>
          <p:cNvSpPr txBox="1"/>
          <p:nvPr/>
        </p:nvSpPr>
        <p:spPr>
          <a:xfrm>
            <a:off x="5224530" y="2069199"/>
            <a:ext cx="349776" cy="400110"/>
          </a:xfrm>
          <a:prstGeom prst="rect">
            <a:avLst/>
          </a:prstGeom>
          <a:noFill/>
        </p:spPr>
        <p:txBody>
          <a:bodyPr wrap="none" rtlCol="0">
            <a:spAutoFit/>
          </a:bodyPr>
          <a:lstStyle/>
          <a:p>
            <a:r>
              <a:rPr lang="en-US" dirty="0"/>
              <a:t>f</a:t>
            </a:r>
            <a:r>
              <a:rPr lang="en-US" baseline="-25000" dirty="0"/>
              <a:t>0</a:t>
            </a:r>
          </a:p>
        </p:txBody>
      </p:sp>
      <p:grpSp>
        <p:nvGrpSpPr>
          <p:cNvPr id="465" name="Group 464"/>
          <p:cNvGrpSpPr/>
          <p:nvPr/>
        </p:nvGrpSpPr>
        <p:grpSpPr>
          <a:xfrm>
            <a:off x="6117616" y="3510174"/>
            <a:ext cx="101735" cy="103205"/>
            <a:chOff x="5364163" y="4514594"/>
            <a:chExt cx="101735" cy="103205"/>
          </a:xfrm>
        </p:grpSpPr>
        <p:sp>
          <p:nvSpPr>
            <p:cNvPr id="466" name="Oval 46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467" name="Straight Connector 466"/>
            <p:cNvCxnSpPr>
              <a:stCxn id="466" idx="1"/>
              <a:endCxn id="46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8" name="Straight Connector 467"/>
            <p:cNvCxnSpPr>
              <a:stCxn id="466" idx="3"/>
              <a:endCxn id="46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70" name="TextBox 469"/>
          <p:cNvSpPr txBox="1"/>
          <p:nvPr/>
        </p:nvSpPr>
        <p:spPr>
          <a:xfrm>
            <a:off x="5564115" y="3438667"/>
            <a:ext cx="455575" cy="246221"/>
          </a:xfrm>
          <a:prstGeom prst="rect">
            <a:avLst/>
          </a:prstGeom>
          <a:solidFill>
            <a:srgbClr val="FFC000"/>
          </a:solidFill>
          <a:ln>
            <a:solidFill>
              <a:schemeClr val="tx1"/>
            </a:solidFill>
          </a:ln>
        </p:spPr>
        <p:txBody>
          <a:bodyPr wrap="square" rtlCol="0">
            <a:spAutoFit/>
          </a:bodyPr>
          <a:lstStyle/>
          <a:p>
            <a:r>
              <a:rPr lang="en-US" sz="1000" dirty="0">
                <a:solidFill>
                  <a:schemeClr val="bg1"/>
                </a:solidFill>
              </a:rPr>
              <a:t>ADC</a:t>
            </a:r>
          </a:p>
        </p:txBody>
      </p:sp>
      <p:sp>
        <p:nvSpPr>
          <p:cNvPr id="472" name="TextBox 471"/>
          <p:cNvSpPr txBox="1"/>
          <p:nvPr/>
        </p:nvSpPr>
        <p:spPr>
          <a:xfrm>
            <a:off x="5021232" y="3241279"/>
            <a:ext cx="372218" cy="200055"/>
          </a:xfrm>
          <a:prstGeom prst="rect">
            <a:avLst/>
          </a:prstGeom>
          <a:solidFill>
            <a:srgbClr val="FFC000"/>
          </a:solidFill>
          <a:ln>
            <a:solidFill>
              <a:schemeClr val="tx1"/>
            </a:solidFill>
          </a:ln>
        </p:spPr>
        <p:txBody>
          <a:bodyPr wrap="none" rtlCol="0">
            <a:spAutoFit/>
          </a:bodyPr>
          <a:lstStyle/>
          <a:p>
            <a:r>
              <a:rPr lang="en-US" sz="700" dirty="0">
                <a:solidFill>
                  <a:schemeClr val="bg1"/>
                </a:solidFill>
              </a:rPr>
              <a:t>DAC</a:t>
            </a:r>
          </a:p>
        </p:txBody>
      </p:sp>
      <p:sp>
        <p:nvSpPr>
          <p:cNvPr id="473" name="TextBox 472"/>
          <p:cNvSpPr txBox="1"/>
          <p:nvPr/>
        </p:nvSpPr>
        <p:spPr>
          <a:xfrm>
            <a:off x="5021232" y="3010232"/>
            <a:ext cx="372218" cy="200055"/>
          </a:xfrm>
          <a:prstGeom prst="rect">
            <a:avLst/>
          </a:prstGeom>
          <a:solidFill>
            <a:srgbClr val="FFC000"/>
          </a:solidFill>
          <a:ln>
            <a:solidFill>
              <a:schemeClr val="tx1"/>
            </a:solidFill>
          </a:ln>
        </p:spPr>
        <p:txBody>
          <a:bodyPr wrap="none" rtlCol="0">
            <a:spAutoFit/>
          </a:bodyPr>
          <a:lstStyle/>
          <a:p>
            <a:r>
              <a:rPr lang="en-US" sz="700" dirty="0">
                <a:solidFill>
                  <a:schemeClr val="bg1"/>
                </a:solidFill>
              </a:rPr>
              <a:t>DAC</a:t>
            </a:r>
          </a:p>
        </p:txBody>
      </p:sp>
      <p:cxnSp>
        <p:nvCxnSpPr>
          <p:cNvPr id="481" name="Straight Connector 480"/>
          <p:cNvCxnSpPr>
            <a:stCxn id="473" idx="3"/>
          </p:cNvCxnSpPr>
          <p:nvPr/>
        </p:nvCxnSpPr>
        <p:spPr bwMode="auto">
          <a:xfrm flipV="1">
            <a:off x="5393450" y="3110259"/>
            <a:ext cx="1272069"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5" name="Straight Connector 484"/>
          <p:cNvCxnSpPr>
            <a:endCxn id="462" idx="3"/>
          </p:cNvCxnSpPr>
          <p:nvPr/>
        </p:nvCxnSpPr>
        <p:spPr bwMode="auto">
          <a:xfrm flipV="1">
            <a:off x="6653799" y="2280951"/>
            <a:ext cx="11720" cy="82930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7" name="TextBox 276"/>
          <p:cNvSpPr txBox="1"/>
          <p:nvPr/>
        </p:nvSpPr>
        <p:spPr>
          <a:xfrm>
            <a:off x="6748687" y="1688275"/>
            <a:ext cx="378437" cy="276999"/>
          </a:xfrm>
          <a:prstGeom prst="rect">
            <a:avLst/>
          </a:prstGeom>
          <a:noFill/>
        </p:spPr>
        <p:txBody>
          <a:bodyPr wrap="none" rtlCol="0">
            <a:spAutoFit/>
          </a:bodyPr>
          <a:lstStyle/>
          <a:p>
            <a:r>
              <a:rPr lang="en-US" sz="1200" dirty="0">
                <a:solidFill>
                  <a:schemeClr val="bg1"/>
                </a:solidFill>
              </a:rPr>
              <a:t>PA</a:t>
            </a:r>
          </a:p>
        </p:txBody>
      </p:sp>
      <p:sp>
        <p:nvSpPr>
          <p:cNvPr id="357" name="TextBox 356"/>
          <p:cNvSpPr txBox="1"/>
          <p:nvPr/>
        </p:nvSpPr>
        <p:spPr>
          <a:xfrm>
            <a:off x="6757114" y="2525547"/>
            <a:ext cx="378437" cy="276999"/>
          </a:xfrm>
          <a:prstGeom prst="rect">
            <a:avLst/>
          </a:prstGeom>
          <a:noFill/>
        </p:spPr>
        <p:txBody>
          <a:bodyPr wrap="none" rtlCol="0">
            <a:spAutoFit/>
          </a:bodyPr>
          <a:lstStyle/>
          <a:p>
            <a:r>
              <a:rPr lang="en-US" sz="1200" dirty="0">
                <a:solidFill>
                  <a:schemeClr val="bg1"/>
                </a:solidFill>
              </a:rPr>
              <a:t>PA</a:t>
            </a:r>
          </a:p>
        </p:txBody>
      </p:sp>
      <p:cxnSp>
        <p:nvCxnSpPr>
          <p:cNvPr id="391" name="Straight Connector 390"/>
          <p:cNvCxnSpPr/>
          <p:nvPr/>
        </p:nvCxnSpPr>
        <p:spPr bwMode="auto">
          <a:xfrm>
            <a:off x="7204784" y="1837851"/>
            <a:ext cx="12656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3" name="Straight Connector 392"/>
          <p:cNvCxnSpPr/>
          <p:nvPr/>
        </p:nvCxnSpPr>
        <p:spPr bwMode="auto">
          <a:xfrm flipV="1">
            <a:off x="7213211" y="2669904"/>
            <a:ext cx="118135" cy="10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5" name="Straight Connector 394"/>
          <p:cNvCxnSpPr/>
          <p:nvPr/>
        </p:nvCxnSpPr>
        <p:spPr bwMode="auto">
          <a:xfrm>
            <a:off x="7331346" y="1832632"/>
            <a:ext cx="0" cy="84068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7" name="Straight Connector 396"/>
          <p:cNvCxnSpPr/>
          <p:nvPr/>
        </p:nvCxnSpPr>
        <p:spPr bwMode="auto">
          <a:xfrm flipV="1">
            <a:off x="7332246" y="2259074"/>
            <a:ext cx="291253" cy="514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59" name="TextBox 458"/>
          <p:cNvSpPr txBox="1"/>
          <p:nvPr/>
        </p:nvSpPr>
        <p:spPr>
          <a:xfrm>
            <a:off x="6880510" y="1895844"/>
            <a:ext cx="506870" cy="261610"/>
          </a:xfrm>
          <a:prstGeom prst="rect">
            <a:avLst/>
          </a:prstGeom>
          <a:noFill/>
        </p:spPr>
        <p:txBody>
          <a:bodyPr wrap="none" rtlCol="0">
            <a:spAutoFit/>
          </a:bodyPr>
          <a:lstStyle/>
          <a:p>
            <a:r>
              <a:rPr lang="en-US" sz="1100" dirty="0"/>
              <a:t>Peak</a:t>
            </a:r>
          </a:p>
        </p:txBody>
      </p:sp>
      <p:sp>
        <p:nvSpPr>
          <p:cNvPr id="460" name="TextBox 459"/>
          <p:cNvSpPr txBox="1"/>
          <p:nvPr/>
        </p:nvSpPr>
        <p:spPr>
          <a:xfrm>
            <a:off x="6907580" y="2730562"/>
            <a:ext cx="490840" cy="261610"/>
          </a:xfrm>
          <a:prstGeom prst="rect">
            <a:avLst/>
          </a:prstGeom>
          <a:noFill/>
        </p:spPr>
        <p:txBody>
          <a:bodyPr wrap="none" rtlCol="0">
            <a:spAutoFit/>
          </a:bodyPr>
          <a:lstStyle/>
          <a:p>
            <a:r>
              <a:rPr lang="en-US" sz="1100" dirty="0"/>
              <a:t>Main</a:t>
            </a:r>
          </a:p>
        </p:txBody>
      </p:sp>
      <p:cxnSp>
        <p:nvCxnSpPr>
          <p:cNvPr id="487" name="Straight Connector 486"/>
          <p:cNvCxnSpPr/>
          <p:nvPr/>
        </p:nvCxnSpPr>
        <p:spPr bwMode="auto">
          <a:xfrm>
            <a:off x="6655655" y="2292521"/>
            <a:ext cx="25974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9" name="Straight Connector 488"/>
          <p:cNvCxnSpPr/>
          <p:nvPr/>
        </p:nvCxnSpPr>
        <p:spPr bwMode="auto">
          <a:xfrm flipV="1">
            <a:off x="6925262" y="1977954"/>
            <a:ext cx="0" cy="30299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9" name="Straight Connector 508"/>
          <p:cNvCxnSpPr>
            <a:stCxn id="508" idx="6"/>
            <a:endCxn id="398" idx="1"/>
          </p:cNvCxnSpPr>
          <p:nvPr/>
        </p:nvCxnSpPr>
        <p:spPr bwMode="auto">
          <a:xfrm>
            <a:off x="7784768" y="2258297"/>
            <a:ext cx="134635" cy="243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1" name="TextBox 520"/>
          <p:cNvSpPr txBox="1"/>
          <p:nvPr/>
        </p:nvSpPr>
        <p:spPr>
          <a:xfrm>
            <a:off x="7536314" y="1834177"/>
            <a:ext cx="390118" cy="307777"/>
          </a:xfrm>
          <a:prstGeom prst="rect">
            <a:avLst/>
          </a:prstGeom>
          <a:noFill/>
        </p:spPr>
        <p:txBody>
          <a:bodyPr wrap="square" rtlCol="0">
            <a:spAutoFit/>
          </a:bodyPr>
          <a:lstStyle/>
          <a:p>
            <a:r>
              <a:rPr lang="en-US" sz="700" dirty="0"/>
              <a:t>Circulator</a:t>
            </a:r>
          </a:p>
        </p:txBody>
      </p:sp>
      <p:sp>
        <p:nvSpPr>
          <p:cNvPr id="522" name="TextBox 521"/>
          <p:cNvSpPr txBox="1"/>
          <p:nvPr/>
        </p:nvSpPr>
        <p:spPr>
          <a:xfrm>
            <a:off x="7780179" y="1768314"/>
            <a:ext cx="617477" cy="200055"/>
          </a:xfrm>
          <a:prstGeom prst="rect">
            <a:avLst/>
          </a:prstGeom>
          <a:noFill/>
        </p:spPr>
        <p:txBody>
          <a:bodyPr wrap="none" rtlCol="0">
            <a:spAutoFit/>
          </a:bodyPr>
          <a:lstStyle/>
          <a:p>
            <a:r>
              <a:rPr lang="en-US" sz="700" dirty="0"/>
              <a:t>Band Filter</a:t>
            </a:r>
          </a:p>
        </p:txBody>
      </p:sp>
      <p:cxnSp>
        <p:nvCxnSpPr>
          <p:cNvPr id="491" name="Straight Connector 490"/>
          <p:cNvCxnSpPr/>
          <p:nvPr/>
        </p:nvCxnSpPr>
        <p:spPr bwMode="auto">
          <a:xfrm>
            <a:off x="5396317" y="3341307"/>
            <a:ext cx="1511263" cy="29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4" name="Straight Connector 493"/>
          <p:cNvCxnSpPr/>
          <p:nvPr/>
        </p:nvCxnSpPr>
        <p:spPr bwMode="auto">
          <a:xfrm flipV="1">
            <a:off x="6907580" y="2824169"/>
            <a:ext cx="0" cy="52005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8" name="Straight Connector 497"/>
          <p:cNvCxnSpPr>
            <a:stCxn id="539" idx="3"/>
          </p:cNvCxnSpPr>
          <p:nvPr/>
        </p:nvCxnSpPr>
        <p:spPr bwMode="auto">
          <a:xfrm flipV="1">
            <a:off x="6425679" y="3561776"/>
            <a:ext cx="1001908" cy="4249"/>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8" name="Oval 507"/>
          <p:cNvSpPr/>
          <p:nvPr/>
        </p:nvSpPr>
        <p:spPr bwMode="auto">
          <a:xfrm>
            <a:off x="7612578" y="2176877"/>
            <a:ext cx="172190" cy="16284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13" name="Arc 512"/>
          <p:cNvSpPr/>
          <p:nvPr/>
        </p:nvSpPr>
        <p:spPr bwMode="auto">
          <a:xfrm>
            <a:off x="7601617" y="2098903"/>
            <a:ext cx="197966" cy="167535"/>
          </a:xfrm>
          <a:prstGeom prst="arc">
            <a:avLst>
              <a:gd name="adj1" fmla="val 11107647"/>
              <a:gd name="adj2" fmla="val 0"/>
            </a:avLst>
          </a:prstGeom>
          <a:noFill/>
          <a:ln w="12700" cap="flat" cmpd="sng" algn="ctr">
            <a:solidFill>
              <a:schemeClr val="tx1"/>
            </a:solidFill>
            <a:prstDash val="solid"/>
            <a:round/>
            <a:headEnd type="none" w="med" len="med"/>
            <a:tailEnd type="none" w="sm" len="sm"/>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15" name="Straight Connector 514"/>
          <p:cNvCxnSpPr>
            <a:endCxn id="513" idx="2"/>
          </p:cNvCxnSpPr>
          <p:nvPr/>
        </p:nvCxnSpPr>
        <p:spPr bwMode="auto">
          <a:xfrm>
            <a:off x="7758751" y="2166702"/>
            <a:ext cx="40832" cy="1596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7" name="Straight Connector 516"/>
          <p:cNvCxnSpPr>
            <a:stCxn id="513" idx="2"/>
          </p:cNvCxnSpPr>
          <p:nvPr/>
        </p:nvCxnSpPr>
        <p:spPr bwMode="auto">
          <a:xfrm flipV="1">
            <a:off x="7799583" y="2144897"/>
            <a:ext cx="27230" cy="3777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7" name="Straight Connector 526"/>
          <p:cNvCxnSpPr/>
          <p:nvPr/>
        </p:nvCxnSpPr>
        <p:spPr bwMode="auto">
          <a:xfrm>
            <a:off x="7398665" y="2309853"/>
            <a:ext cx="3809" cy="126051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9" name="Straight Connector 528"/>
          <p:cNvCxnSpPr/>
          <p:nvPr/>
        </p:nvCxnSpPr>
        <p:spPr bwMode="auto">
          <a:xfrm>
            <a:off x="7351269" y="2305515"/>
            <a:ext cx="5120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52" name="Group 551"/>
          <p:cNvGrpSpPr/>
          <p:nvPr/>
        </p:nvGrpSpPr>
        <p:grpSpPr>
          <a:xfrm>
            <a:off x="6299714" y="3434469"/>
            <a:ext cx="186176" cy="255303"/>
            <a:chOff x="7207423" y="6027516"/>
            <a:chExt cx="186176" cy="255303"/>
          </a:xfrm>
        </p:grpSpPr>
        <p:sp>
          <p:nvSpPr>
            <p:cNvPr id="539" name="Rectangle 538"/>
            <p:cNvSpPr/>
            <p:nvPr/>
          </p:nvSpPr>
          <p:spPr bwMode="auto">
            <a:xfrm>
              <a:off x="7234237" y="6118964"/>
              <a:ext cx="99151" cy="8021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40" name="Straight Arrow Connector 539"/>
            <p:cNvCxnSpPr/>
            <p:nvPr/>
          </p:nvCxnSpPr>
          <p:spPr bwMode="auto">
            <a:xfrm flipV="1">
              <a:off x="7207423" y="6027516"/>
              <a:ext cx="186176" cy="25530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grpSp>
        <p:nvGrpSpPr>
          <p:cNvPr id="548" name="Group 547"/>
          <p:cNvGrpSpPr/>
          <p:nvPr/>
        </p:nvGrpSpPr>
        <p:grpSpPr>
          <a:xfrm>
            <a:off x="6059486" y="3739606"/>
            <a:ext cx="217993" cy="197815"/>
            <a:chOff x="6443663" y="4241021"/>
            <a:chExt cx="217993" cy="197815"/>
          </a:xfrm>
        </p:grpSpPr>
        <p:sp>
          <p:nvSpPr>
            <p:cNvPr id="549" name="Oval 548"/>
            <p:cNvSpPr/>
            <p:nvPr/>
          </p:nvSpPr>
          <p:spPr bwMode="auto">
            <a:xfrm>
              <a:off x="6443663" y="4241021"/>
              <a:ext cx="217993" cy="19781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50" name="Freeform 549"/>
            <p:cNvSpPr/>
            <p:nvPr/>
          </p:nvSpPr>
          <p:spPr bwMode="auto">
            <a:xfrm>
              <a:off x="6482142" y="4295739"/>
              <a:ext cx="129026"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sp>
        <p:nvSpPr>
          <p:cNvPr id="556" name="TextBox 555"/>
          <p:cNvSpPr txBox="1"/>
          <p:nvPr/>
        </p:nvSpPr>
        <p:spPr>
          <a:xfrm>
            <a:off x="5477291" y="3727391"/>
            <a:ext cx="640325" cy="230832"/>
          </a:xfrm>
          <a:prstGeom prst="rect">
            <a:avLst/>
          </a:prstGeom>
          <a:noFill/>
        </p:spPr>
        <p:txBody>
          <a:bodyPr wrap="square" rtlCol="0">
            <a:spAutoFit/>
          </a:bodyPr>
          <a:lstStyle/>
          <a:p>
            <a:r>
              <a:rPr lang="en-US" sz="900" dirty="0"/>
              <a:t>TOR</a:t>
            </a:r>
            <a:endParaRPr lang="en-US" sz="1200" baseline="-25000" dirty="0"/>
          </a:p>
        </p:txBody>
      </p:sp>
      <p:cxnSp>
        <p:nvCxnSpPr>
          <p:cNvPr id="558" name="Straight Arrow Connector 557"/>
          <p:cNvCxnSpPr>
            <a:stCxn id="549" idx="0"/>
            <a:endCxn id="466" idx="4"/>
          </p:cNvCxnSpPr>
          <p:nvPr/>
        </p:nvCxnSpPr>
        <p:spPr bwMode="auto">
          <a:xfrm flipV="1">
            <a:off x="6168483" y="3613379"/>
            <a:ext cx="1" cy="126227"/>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560" name="Straight Connector 559"/>
          <p:cNvCxnSpPr>
            <a:stCxn id="470" idx="3"/>
            <a:endCxn id="466" idx="2"/>
          </p:cNvCxnSpPr>
          <p:nvPr/>
        </p:nvCxnSpPr>
        <p:spPr bwMode="auto">
          <a:xfrm flipV="1">
            <a:off x="6019690" y="3561777"/>
            <a:ext cx="97926"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2" name="Straight Connector 561"/>
          <p:cNvCxnSpPr>
            <a:stCxn id="466" idx="6"/>
            <a:endCxn id="539" idx="1"/>
          </p:cNvCxnSpPr>
          <p:nvPr/>
        </p:nvCxnSpPr>
        <p:spPr bwMode="auto">
          <a:xfrm>
            <a:off x="6219351" y="3561777"/>
            <a:ext cx="107177" cy="424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0" name="TextBox 309"/>
          <p:cNvSpPr txBox="1"/>
          <p:nvPr/>
        </p:nvSpPr>
        <p:spPr>
          <a:xfrm>
            <a:off x="4998680" y="1871987"/>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312" name="TextBox 311"/>
          <p:cNvSpPr txBox="1"/>
          <p:nvPr/>
        </p:nvSpPr>
        <p:spPr>
          <a:xfrm>
            <a:off x="4996743" y="1609521"/>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sp>
        <p:nvSpPr>
          <p:cNvPr id="308" name="TextBox 307"/>
          <p:cNvSpPr txBox="1"/>
          <p:nvPr/>
        </p:nvSpPr>
        <p:spPr>
          <a:xfrm>
            <a:off x="5005170" y="2452280"/>
            <a:ext cx="455574"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DAC</a:t>
            </a:r>
          </a:p>
        </p:txBody>
      </p:sp>
      <p:cxnSp>
        <p:nvCxnSpPr>
          <p:cNvPr id="81" name="Straight Connector 80"/>
          <p:cNvCxnSpPr/>
          <p:nvPr/>
        </p:nvCxnSpPr>
        <p:spPr bwMode="auto">
          <a:xfrm>
            <a:off x="94304" y="2163770"/>
            <a:ext cx="61114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8" name="Straight Connector 87"/>
          <p:cNvCxnSpPr/>
          <p:nvPr/>
        </p:nvCxnSpPr>
        <p:spPr bwMode="auto">
          <a:xfrm>
            <a:off x="895325" y="2244452"/>
            <a:ext cx="11536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0" name="TextBox 89"/>
          <p:cNvSpPr txBox="1"/>
          <p:nvPr/>
        </p:nvSpPr>
        <p:spPr>
          <a:xfrm>
            <a:off x="1310662" y="1653787"/>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1" name="TextBox 90"/>
          <p:cNvSpPr txBox="1"/>
          <p:nvPr/>
        </p:nvSpPr>
        <p:spPr>
          <a:xfrm>
            <a:off x="1285417" y="1997320"/>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2" name="TextBox 91"/>
          <p:cNvSpPr txBox="1"/>
          <p:nvPr/>
        </p:nvSpPr>
        <p:spPr>
          <a:xfrm>
            <a:off x="1285416" y="2306767"/>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sp>
        <p:nvSpPr>
          <p:cNvPr id="93" name="TextBox 92"/>
          <p:cNvSpPr txBox="1"/>
          <p:nvPr/>
        </p:nvSpPr>
        <p:spPr>
          <a:xfrm>
            <a:off x="1285415" y="2616099"/>
            <a:ext cx="909223" cy="246221"/>
          </a:xfrm>
          <a:prstGeom prst="rect">
            <a:avLst/>
          </a:prstGeom>
          <a:solidFill>
            <a:srgbClr val="FFC000"/>
          </a:solidFill>
          <a:ln>
            <a:solidFill>
              <a:schemeClr val="tx1"/>
            </a:solidFill>
          </a:ln>
        </p:spPr>
        <p:txBody>
          <a:bodyPr wrap="none" rtlCol="0">
            <a:spAutoFit/>
          </a:bodyPr>
          <a:lstStyle/>
          <a:p>
            <a:r>
              <a:rPr lang="en-US" sz="1000" dirty="0">
                <a:solidFill>
                  <a:schemeClr val="bg1"/>
                </a:solidFill>
              </a:rPr>
              <a:t>Filter Branch</a:t>
            </a:r>
          </a:p>
        </p:txBody>
      </p:sp>
      <p:cxnSp>
        <p:nvCxnSpPr>
          <p:cNvPr id="95" name="Straight Connector 94"/>
          <p:cNvCxnSpPr>
            <a:endCxn id="90" idx="1"/>
          </p:cNvCxnSpPr>
          <p:nvPr/>
        </p:nvCxnSpPr>
        <p:spPr bwMode="auto">
          <a:xfrm flipV="1">
            <a:off x="1035929" y="1776898"/>
            <a:ext cx="274733" cy="4487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0" name="Straight Connector 99"/>
          <p:cNvCxnSpPr>
            <a:endCxn id="91" idx="1"/>
          </p:cNvCxnSpPr>
          <p:nvPr/>
        </p:nvCxnSpPr>
        <p:spPr bwMode="auto">
          <a:xfrm flipV="1">
            <a:off x="1010685" y="2120431"/>
            <a:ext cx="274732" cy="12402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5" name="Straight Connector 104"/>
          <p:cNvCxnSpPr>
            <a:stCxn id="92" idx="1"/>
          </p:cNvCxnSpPr>
          <p:nvPr/>
        </p:nvCxnSpPr>
        <p:spPr bwMode="auto">
          <a:xfrm flipH="1" flipV="1">
            <a:off x="1010685" y="2244452"/>
            <a:ext cx="274731" cy="18542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9" name="Straight Connector 108"/>
          <p:cNvCxnSpPr>
            <a:endCxn id="93" idx="1"/>
          </p:cNvCxnSpPr>
          <p:nvPr/>
        </p:nvCxnSpPr>
        <p:spPr bwMode="auto">
          <a:xfrm>
            <a:off x="1010685" y="2252814"/>
            <a:ext cx="274730" cy="48639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34" name="Group 133"/>
          <p:cNvGrpSpPr/>
          <p:nvPr/>
        </p:nvGrpSpPr>
        <p:grpSpPr>
          <a:xfrm>
            <a:off x="2638521" y="1744102"/>
            <a:ext cx="101735" cy="103205"/>
            <a:chOff x="5364163" y="4514594"/>
            <a:chExt cx="101735" cy="103205"/>
          </a:xfrm>
        </p:grpSpPr>
        <p:sp>
          <p:nvSpPr>
            <p:cNvPr id="129" name="Oval 128"/>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31" name="Straight Connector 130"/>
            <p:cNvCxnSpPr>
              <a:stCxn id="129" idx="1"/>
              <a:endCxn id="129"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3" name="Straight Connector 132"/>
            <p:cNvCxnSpPr>
              <a:stCxn id="129" idx="3"/>
              <a:endCxn id="129"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35" name="Group 134"/>
          <p:cNvGrpSpPr/>
          <p:nvPr/>
        </p:nvGrpSpPr>
        <p:grpSpPr>
          <a:xfrm>
            <a:off x="2638521" y="2075217"/>
            <a:ext cx="101735" cy="103205"/>
            <a:chOff x="5364163" y="4514594"/>
            <a:chExt cx="101735" cy="103205"/>
          </a:xfrm>
        </p:grpSpPr>
        <p:sp>
          <p:nvSpPr>
            <p:cNvPr id="136" name="Oval 135"/>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37" name="Straight Connector 136"/>
            <p:cNvCxnSpPr>
              <a:stCxn id="136" idx="1"/>
              <a:endCxn id="136"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Straight Connector 137"/>
            <p:cNvCxnSpPr>
              <a:stCxn id="136" idx="3"/>
              <a:endCxn id="136"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39" name="Group 138"/>
          <p:cNvGrpSpPr/>
          <p:nvPr/>
        </p:nvGrpSpPr>
        <p:grpSpPr>
          <a:xfrm>
            <a:off x="2645465" y="2378290"/>
            <a:ext cx="101735" cy="103205"/>
            <a:chOff x="5364163" y="4514594"/>
            <a:chExt cx="101735" cy="103205"/>
          </a:xfrm>
        </p:grpSpPr>
        <p:sp>
          <p:nvSpPr>
            <p:cNvPr id="140" name="Oval 139"/>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41" name="Straight Connector 140"/>
            <p:cNvCxnSpPr>
              <a:stCxn id="140" idx="1"/>
              <a:endCxn id="140"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2" name="Straight Connector 141"/>
            <p:cNvCxnSpPr>
              <a:stCxn id="140" idx="3"/>
              <a:endCxn id="140"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43" name="Group 142"/>
          <p:cNvGrpSpPr/>
          <p:nvPr/>
        </p:nvGrpSpPr>
        <p:grpSpPr>
          <a:xfrm>
            <a:off x="2645465" y="2691133"/>
            <a:ext cx="101735" cy="103205"/>
            <a:chOff x="5364163" y="4514594"/>
            <a:chExt cx="101735" cy="103205"/>
          </a:xfrm>
        </p:grpSpPr>
        <p:sp>
          <p:nvSpPr>
            <p:cNvPr id="144" name="Oval 143"/>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145" name="Straight Connector 144"/>
            <p:cNvCxnSpPr>
              <a:stCxn id="144" idx="1"/>
              <a:endCxn id="144"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6" name="Straight Connector 145"/>
            <p:cNvCxnSpPr>
              <a:stCxn id="144" idx="3"/>
              <a:endCxn id="144"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58" name="TextBox 157"/>
          <p:cNvSpPr txBox="1"/>
          <p:nvPr/>
        </p:nvSpPr>
        <p:spPr>
          <a:xfrm>
            <a:off x="2517806" y="1847307"/>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1</a:t>
            </a:r>
          </a:p>
        </p:txBody>
      </p:sp>
      <p:sp>
        <p:nvSpPr>
          <p:cNvPr id="159" name="TextBox 158"/>
          <p:cNvSpPr txBox="1"/>
          <p:nvPr/>
        </p:nvSpPr>
        <p:spPr>
          <a:xfrm>
            <a:off x="2510774" y="2144425"/>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2</a:t>
            </a:r>
          </a:p>
        </p:txBody>
      </p:sp>
      <p:sp>
        <p:nvSpPr>
          <p:cNvPr id="160" name="TextBox 159"/>
          <p:cNvSpPr txBox="1"/>
          <p:nvPr/>
        </p:nvSpPr>
        <p:spPr>
          <a:xfrm>
            <a:off x="2516532" y="2465537"/>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3</a:t>
            </a:r>
          </a:p>
        </p:txBody>
      </p:sp>
      <p:sp>
        <p:nvSpPr>
          <p:cNvPr id="161" name="TextBox 160"/>
          <p:cNvSpPr txBox="1"/>
          <p:nvPr/>
        </p:nvSpPr>
        <p:spPr>
          <a:xfrm>
            <a:off x="2523476" y="2800324"/>
            <a:ext cx="243978" cy="200055"/>
          </a:xfrm>
          <a:prstGeom prst="rect">
            <a:avLst/>
          </a:prstGeom>
          <a:noFill/>
        </p:spPr>
        <p:txBody>
          <a:bodyPr wrap="none" rtlCol="0">
            <a:spAutoFit/>
          </a:bodyPr>
          <a:lstStyle/>
          <a:p>
            <a:r>
              <a:rPr lang="en-US" sz="700" dirty="0">
                <a:solidFill>
                  <a:schemeClr val="bg1"/>
                </a:solidFill>
              </a:rPr>
              <a:t>f</a:t>
            </a:r>
            <a:r>
              <a:rPr lang="en-US" sz="700" baseline="-25000" dirty="0">
                <a:solidFill>
                  <a:schemeClr val="bg1"/>
                </a:solidFill>
              </a:rPr>
              <a:t>4</a:t>
            </a:r>
          </a:p>
        </p:txBody>
      </p:sp>
      <p:cxnSp>
        <p:nvCxnSpPr>
          <p:cNvPr id="163" name="Straight Arrow Connector 162"/>
          <p:cNvCxnSpPr>
            <a:stCxn id="161" idx="0"/>
            <a:endCxn id="161" idx="0"/>
          </p:cNvCxnSpPr>
          <p:nvPr/>
        </p:nvCxnSpPr>
        <p:spPr bwMode="auto">
          <a:xfrm>
            <a:off x="2645465" y="2800324"/>
            <a:ext cx="0"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65" name="Straight Arrow Connector 164"/>
          <p:cNvCxnSpPr/>
          <p:nvPr/>
        </p:nvCxnSpPr>
        <p:spPr bwMode="auto">
          <a:xfrm flipV="1">
            <a:off x="2696332" y="2790076"/>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68" name="Straight Arrow Connector 167"/>
          <p:cNvCxnSpPr/>
          <p:nvPr/>
        </p:nvCxnSpPr>
        <p:spPr bwMode="auto">
          <a:xfrm flipV="1">
            <a:off x="2696332" y="2476687"/>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69" name="Straight Arrow Connector 168"/>
          <p:cNvCxnSpPr/>
          <p:nvPr/>
        </p:nvCxnSpPr>
        <p:spPr bwMode="auto">
          <a:xfrm flipV="1">
            <a:off x="2689388" y="2172193"/>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70" name="Straight Arrow Connector 169"/>
          <p:cNvCxnSpPr/>
          <p:nvPr/>
        </p:nvCxnSpPr>
        <p:spPr bwMode="auto">
          <a:xfrm flipV="1">
            <a:off x="2687100" y="1847307"/>
            <a:ext cx="0" cy="144518"/>
          </a:xfrm>
          <a:prstGeom prst="straightConnector1">
            <a:avLst/>
          </a:prstGeom>
          <a:solidFill>
            <a:schemeClr val="accent1"/>
          </a:solidFill>
          <a:ln w="12700" cap="flat" cmpd="sng" algn="ctr">
            <a:solidFill>
              <a:schemeClr val="tx1"/>
            </a:solidFill>
            <a:prstDash val="solid"/>
            <a:round/>
            <a:headEnd type="none" w="med" len="med"/>
            <a:tailEnd type="arrow" w="sm" len="sm"/>
          </a:ln>
          <a:effectLst/>
        </p:spPr>
      </p:cxnSp>
      <p:cxnSp>
        <p:nvCxnSpPr>
          <p:cNvPr id="172" name="Straight Connector 171"/>
          <p:cNvCxnSpPr>
            <a:endCxn id="144" idx="2"/>
          </p:cNvCxnSpPr>
          <p:nvPr/>
        </p:nvCxnSpPr>
        <p:spPr bwMode="auto">
          <a:xfrm>
            <a:off x="2517803" y="2739225"/>
            <a:ext cx="127662" cy="351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79" name="Group 178"/>
          <p:cNvGrpSpPr/>
          <p:nvPr/>
        </p:nvGrpSpPr>
        <p:grpSpPr>
          <a:xfrm>
            <a:off x="2745630" y="2627920"/>
            <a:ext cx="324110" cy="222607"/>
            <a:chOff x="3250424" y="5561317"/>
            <a:chExt cx="324110" cy="222607"/>
          </a:xfrm>
        </p:grpSpPr>
        <p:grpSp>
          <p:nvGrpSpPr>
            <p:cNvPr id="155" name="Group 154"/>
            <p:cNvGrpSpPr/>
            <p:nvPr/>
          </p:nvGrpSpPr>
          <p:grpSpPr>
            <a:xfrm>
              <a:off x="3319336" y="5561317"/>
              <a:ext cx="255198" cy="222607"/>
              <a:chOff x="3251994" y="4617799"/>
              <a:chExt cx="255198" cy="222607"/>
            </a:xfrm>
          </p:grpSpPr>
          <p:sp>
            <p:nvSpPr>
              <p:cNvPr id="156" name="Isosceles Triangle 155"/>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57" name="TextBox 156"/>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76" name="Straight Connector 175"/>
            <p:cNvCxnSpPr/>
            <p:nvPr/>
          </p:nvCxnSpPr>
          <p:spPr bwMode="auto">
            <a:xfrm>
              <a:off x="3250424" y="5679286"/>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80" name="Group 179"/>
          <p:cNvGrpSpPr/>
          <p:nvPr/>
        </p:nvGrpSpPr>
        <p:grpSpPr>
          <a:xfrm>
            <a:off x="2754184" y="2316711"/>
            <a:ext cx="322540" cy="222607"/>
            <a:chOff x="3251994" y="5561317"/>
            <a:chExt cx="322540" cy="222607"/>
          </a:xfrm>
        </p:grpSpPr>
        <p:grpSp>
          <p:nvGrpSpPr>
            <p:cNvPr id="181" name="Group 180"/>
            <p:cNvGrpSpPr/>
            <p:nvPr/>
          </p:nvGrpSpPr>
          <p:grpSpPr>
            <a:xfrm>
              <a:off x="3319336" y="5561317"/>
              <a:ext cx="255198" cy="222607"/>
              <a:chOff x="3251994" y="4617799"/>
              <a:chExt cx="255198" cy="222607"/>
            </a:xfrm>
          </p:grpSpPr>
          <p:sp>
            <p:nvSpPr>
              <p:cNvPr id="183" name="Isosceles Triangle 182"/>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84" name="TextBox 183"/>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82" name="Straight Connector 181"/>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85" name="Group 184"/>
          <p:cNvGrpSpPr/>
          <p:nvPr/>
        </p:nvGrpSpPr>
        <p:grpSpPr>
          <a:xfrm>
            <a:off x="2740989" y="2015515"/>
            <a:ext cx="322540" cy="222607"/>
            <a:chOff x="3251994" y="5561317"/>
            <a:chExt cx="322540" cy="222607"/>
          </a:xfrm>
        </p:grpSpPr>
        <p:grpSp>
          <p:nvGrpSpPr>
            <p:cNvPr id="186" name="Group 185"/>
            <p:cNvGrpSpPr/>
            <p:nvPr/>
          </p:nvGrpSpPr>
          <p:grpSpPr>
            <a:xfrm>
              <a:off x="3319336" y="5561317"/>
              <a:ext cx="255198" cy="222607"/>
              <a:chOff x="3251994" y="4617799"/>
              <a:chExt cx="255198" cy="222607"/>
            </a:xfrm>
          </p:grpSpPr>
          <p:sp>
            <p:nvSpPr>
              <p:cNvPr id="188" name="Isosceles Triangle 187"/>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89" name="TextBox 188"/>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87" name="Straight Connector 186"/>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190" name="Group 189"/>
          <p:cNvGrpSpPr/>
          <p:nvPr/>
        </p:nvGrpSpPr>
        <p:grpSpPr>
          <a:xfrm>
            <a:off x="2742675" y="1684400"/>
            <a:ext cx="322540" cy="222607"/>
            <a:chOff x="3251994" y="5561317"/>
            <a:chExt cx="322540" cy="222607"/>
          </a:xfrm>
        </p:grpSpPr>
        <p:grpSp>
          <p:nvGrpSpPr>
            <p:cNvPr id="191" name="Group 190"/>
            <p:cNvGrpSpPr/>
            <p:nvPr/>
          </p:nvGrpSpPr>
          <p:grpSpPr>
            <a:xfrm>
              <a:off x="3319336" y="5561317"/>
              <a:ext cx="255198" cy="222607"/>
              <a:chOff x="3251994" y="4617799"/>
              <a:chExt cx="255198" cy="222607"/>
            </a:xfrm>
          </p:grpSpPr>
          <p:sp>
            <p:nvSpPr>
              <p:cNvPr id="193" name="Isosceles Triangle 192"/>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194" name="TextBox 193"/>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192" name="Straight Connector 191"/>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196" name="Straight Connector 195"/>
          <p:cNvCxnSpPr>
            <a:endCxn id="129" idx="2"/>
          </p:cNvCxnSpPr>
          <p:nvPr/>
        </p:nvCxnSpPr>
        <p:spPr bwMode="auto">
          <a:xfrm flipV="1">
            <a:off x="2517806" y="1795705"/>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flipV="1">
            <a:off x="2510774" y="2130332"/>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8" name="Straight Connector 197"/>
          <p:cNvCxnSpPr/>
          <p:nvPr/>
        </p:nvCxnSpPr>
        <p:spPr bwMode="auto">
          <a:xfrm flipV="1">
            <a:off x="2519058" y="2429790"/>
            <a:ext cx="120715"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0" name="Straight Connector 199"/>
          <p:cNvCxnSpPr>
            <a:stCxn id="193" idx="0"/>
          </p:cNvCxnSpPr>
          <p:nvPr/>
        </p:nvCxnSpPr>
        <p:spPr bwMode="auto">
          <a:xfrm>
            <a:off x="3060690" y="1795704"/>
            <a:ext cx="231717" cy="4990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2" name="Straight Connector 201"/>
          <p:cNvCxnSpPr>
            <a:stCxn id="189" idx="3"/>
          </p:cNvCxnSpPr>
          <p:nvPr/>
        </p:nvCxnSpPr>
        <p:spPr bwMode="auto">
          <a:xfrm>
            <a:off x="3063529" y="2126820"/>
            <a:ext cx="228878" cy="16796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4" name="Straight Connector 203"/>
          <p:cNvCxnSpPr>
            <a:stCxn id="184" idx="3"/>
          </p:cNvCxnSpPr>
          <p:nvPr/>
        </p:nvCxnSpPr>
        <p:spPr bwMode="auto">
          <a:xfrm flipV="1">
            <a:off x="3076724" y="2294784"/>
            <a:ext cx="215683" cy="13323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6" name="Straight Connector 205"/>
          <p:cNvCxnSpPr>
            <a:stCxn id="157" idx="3"/>
          </p:cNvCxnSpPr>
          <p:nvPr/>
        </p:nvCxnSpPr>
        <p:spPr bwMode="auto">
          <a:xfrm flipV="1">
            <a:off x="3069740" y="2294784"/>
            <a:ext cx="222667" cy="44444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12" name="Group 211"/>
          <p:cNvGrpSpPr/>
          <p:nvPr/>
        </p:nvGrpSpPr>
        <p:grpSpPr>
          <a:xfrm>
            <a:off x="2194638" y="2627079"/>
            <a:ext cx="324110" cy="222607"/>
            <a:chOff x="3250424" y="5561317"/>
            <a:chExt cx="324110" cy="222607"/>
          </a:xfrm>
        </p:grpSpPr>
        <p:grpSp>
          <p:nvGrpSpPr>
            <p:cNvPr id="213" name="Group 212"/>
            <p:cNvGrpSpPr/>
            <p:nvPr/>
          </p:nvGrpSpPr>
          <p:grpSpPr>
            <a:xfrm>
              <a:off x="3319336" y="5561317"/>
              <a:ext cx="255198" cy="222607"/>
              <a:chOff x="3251994" y="4617799"/>
              <a:chExt cx="255198" cy="222607"/>
            </a:xfrm>
          </p:grpSpPr>
          <p:sp>
            <p:nvSpPr>
              <p:cNvPr id="215" name="Isosceles Triangle 21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16" name="TextBox 21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14" name="Straight Connector 213"/>
            <p:cNvCxnSpPr/>
            <p:nvPr/>
          </p:nvCxnSpPr>
          <p:spPr bwMode="auto">
            <a:xfrm>
              <a:off x="3250424" y="5679286"/>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17" name="Group 216"/>
          <p:cNvGrpSpPr/>
          <p:nvPr/>
        </p:nvGrpSpPr>
        <p:grpSpPr>
          <a:xfrm>
            <a:off x="2203192" y="2315870"/>
            <a:ext cx="322540" cy="222607"/>
            <a:chOff x="3251994" y="5561317"/>
            <a:chExt cx="322540" cy="222607"/>
          </a:xfrm>
        </p:grpSpPr>
        <p:grpSp>
          <p:nvGrpSpPr>
            <p:cNvPr id="218" name="Group 217"/>
            <p:cNvGrpSpPr/>
            <p:nvPr/>
          </p:nvGrpSpPr>
          <p:grpSpPr>
            <a:xfrm>
              <a:off x="3319336" y="5561317"/>
              <a:ext cx="255198" cy="222607"/>
              <a:chOff x="3251994" y="4617799"/>
              <a:chExt cx="255198" cy="222607"/>
            </a:xfrm>
          </p:grpSpPr>
          <p:sp>
            <p:nvSpPr>
              <p:cNvPr id="220" name="Isosceles Triangle 219"/>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21" name="TextBox 220"/>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19" name="Straight Connector 218"/>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22" name="Group 221"/>
          <p:cNvGrpSpPr/>
          <p:nvPr/>
        </p:nvGrpSpPr>
        <p:grpSpPr>
          <a:xfrm>
            <a:off x="2189997" y="2014674"/>
            <a:ext cx="322540" cy="222607"/>
            <a:chOff x="3251994" y="5561317"/>
            <a:chExt cx="322540" cy="222607"/>
          </a:xfrm>
        </p:grpSpPr>
        <p:grpSp>
          <p:nvGrpSpPr>
            <p:cNvPr id="223" name="Group 222"/>
            <p:cNvGrpSpPr/>
            <p:nvPr/>
          </p:nvGrpSpPr>
          <p:grpSpPr>
            <a:xfrm>
              <a:off x="3319336" y="5561317"/>
              <a:ext cx="255198" cy="222607"/>
              <a:chOff x="3251994" y="4617799"/>
              <a:chExt cx="255198" cy="222607"/>
            </a:xfrm>
          </p:grpSpPr>
          <p:sp>
            <p:nvSpPr>
              <p:cNvPr id="225" name="Isosceles Triangle 22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26" name="TextBox 22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24" name="Straight Connector 223"/>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27" name="Group 226"/>
          <p:cNvGrpSpPr/>
          <p:nvPr/>
        </p:nvGrpSpPr>
        <p:grpSpPr>
          <a:xfrm>
            <a:off x="2191683" y="1683559"/>
            <a:ext cx="322540" cy="222607"/>
            <a:chOff x="3251994" y="5561317"/>
            <a:chExt cx="322540" cy="222607"/>
          </a:xfrm>
        </p:grpSpPr>
        <p:grpSp>
          <p:nvGrpSpPr>
            <p:cNvPr id="228" name="Group 227"/>
            <p:cNvGrpSpPr/>
            <p:nvPr/>
          </p:nvGrpSpPr>
          <p:grpSpPr>
            <a:xfrm>
              <a:off x="3319336" y="5561317"/>
              <a:ext cx="255198" cy="222607"/>
              <a:chOff x="3251994" y="4617799"/>
              <a:chExt cx="255198" cy="222607"/>
            </a:xfrm>
          </p:grpSpPr>
          <p:sp>
            <p:nvSpPr>
              <p:cNvPr id="230" name="Isosceles Triangle 229"/>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31" name="TextBox 230"/>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29" name="Straight Connector 228"/>
            <p:cNvCxnSpPr/>
            <p:nvPr/>
          </p:nvCxnSpPr>
          <p:spPr bwMode="auto">
            <a:xfrm>
              <a:off x="3251994" y="5676133"/>
              <a:ext cx="137824"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233" name="Group 232"/>
          <p:cNvGrpSpPr/>
          <p:nvPr/>
        </p:nvGrpSpPr>
        <p:grpSpPr>
          <a:xfrm>
            <a:off x="4012007" y="2201751"/>
            <a:ext cx="255198" cy="222607"/>
            <a:chOff x="3251994" y="4617799"/>
            <a:chExt cx="255198" cy="222607"/>
          </a:xfrm>
        </p:grpSpPr>
        <p:sp>
          <p:nvSpPr>
            <p:cNvPr id="235" name="Isosceles Triangle 234"/>
            <p:cNvSpPr/>
            <p:nvPr/>
          </p:nvSpPr>
          <p:spPr bwMode="auto">
            <a:xfrm rot="5400000">
              <a:off x="3299698" y="4637437"/>
              <a:ext cx="222607" cy="183331"/>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bg1"/>
                </a:solidFill>
                <a:effectLst/>
                <a:latin typeface="Arial" charset="0"/>
              </a:endParaRPr>
            </a:p>
          </p:txBody>
        </p:sp>
        <p:sp>
          <p:nvSpPr>
            <p:cNvPr id="236" name="TextBox 235"/>
            <p:cNvSpPr txBox="1"/>
            <p:nvPr/>
          </p:nvSpPr>
          <p:spPr>
            <a:xfrm>
              <a:off x="3251994" y="4629076"/>
              <a:ext cx="255198" cy="200055"/>
            </a:xfrm>
            <a:prstGeom prst="rect">
              <a:avLst/>
            </a:prstGeom>
            <a:noFill/>
          </p:spPr>
          <p:txBody>
            <a:bodyPr wrap="none" rtlCol="0">
              <a:spAutoFit/>
            </a:bodyPr>
            <a:lstStyle/>
            <a:p>
              <a:r>
                <a:rPr lang="en-US" sz="700" dirty="0">
                  <a:solidFill>
                    <a:schemeClr val="bg1"/>
                  </a:solidFill>
                </a:rPr>
                <a:t>G</a:t>
              </a:r>
            </a:p>
          </p:txBody>
        </p:sp>
      </p:grpSp>
      <p:cxnSp>
        <p:nvCxnSpPr>
          <p:cNvPr id="234" name="Straight Connector 233"/>
          <p:cNvCxnSpPr/>
          <p:nvPr/>
        </p:nvCxnSpPr>
        <p:spPr bwMode="auto">
          <a:xfrm>
            <a:off x="3966112" y="2311045"/>
            <a:ext cx="10766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4" name="Straight Connector 243"/>
          <p:cNvCxnSpPr>
            <a:stCxn id="236" idx="3"/>
          </p:cNvCxnSpPr>
          <p:nvPr/>
        </p:nvCxnSpPr>
        <p:spPr bwMode="auto">
          <a:xfrm flipV="1">
            <a:off x="4267205" y="2313053"/>
            <a:ext cx="199562" cy="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03" name="Rectangle 302"/>
          <p:cNvSpPr/>
          <p:nvPr/>
        </p:nvSpPr>
        <p:spPr bwMode="auto">
          <a:xfrm>
            <a:off x="4369249" y="1594666"/>
            <a:ext cx="329988" cy="131629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304" name="TextBox 303"/>
          <p:cNvSpPr txBox="1"/>
          <p:nvPr/>
        </p:nvSpPr>
        <p:spPr>
          <a:xfrm>
            <a:off x="4291414" y="2156284"/>
            <a:ext cx="484428" cy="261610"/>
          </a:xfrm>
          <a:prstGeom prst="rect">
            <a:avLst/>
          </a:prstGeom>
          <a:noFill/>
        </p:spPr>
        <p:txBody>
          <a:bodyPr wrap="none" rtlCol="0">
            <a:spAutoFit/>
          </a:bodyPr>
          <a:lstStyle/>
          <a:p>
            <a:r>
              <a:rPr lang="en-US" sz="1050" dirty="0">
                <a:solidFill>
                  <a:schemeClr val="bg1"/>
                </a:solidFill>
              </a:rPr>
              <a:t>DPD</a:t>
            </a:r>
          </a:p>
        </p:txBody>
      </p:sp>
      <p:sp>
        <p:nvSpPr>
          <p:cNvPr id="435" name="Rectangle 434"/>
          <p:cNvSpPr/>
          <p:nvPr/>
        </p:nvSpPr>
        <p:spPr bwMode="auto">
          <a:xfrm>
            <a:off x="705445" y="1703524"/>
            <a:ext cx="337091" cy="1154852"/>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249" name="TextBox 248"/>
          <p:cNvSpPr txBox="1"/>
          <p:nvPr/>
        </p:nvSpPr>
        <p:spPr>
          <a:xfrm>
            <a:off x="682570" y="2146322"/>
            <a:ext cx="453750" cy="339096"/>
          </a:xfrm>
          <a:prstGeom prst="rect">
            <a:avLst/>
          </a:prstGeom>
          <a:noFill/>
          <a:ln>
            <a:noFill/>
          </a:ln>
        </p:spPr>
        <p:txBody>
          <a:bodyPr wrap="square" rtlCol="0">
            <a:spAutoFit/>
          </a:bodyPr>
          <a:lstStyle/>
          <a:p>
            <a:r>
              <a:rPr lang="en-US" sz="800" dirty="0">
                <a:solidFill>
                  <a:schemeClr val="bg1"/>
                </a:solidFill>
              </a:rPr>
              <a:t>CPRI I/F</a:t>
            </a:r>
          </a:p>
        </p:txBody>
      </p:sp>
      <p:sp>
        <p:nvSpPr>
          <p:cNvPr id="450" name="TextBox 449"/>
          <p:cNvSpPr txBox="1"/>
          <p:nvPr/>
        </p:nvSpPr>
        <p:spPr>
          <a:xfrm>
            <a:off x="3420525" y="2185517"/>
            <a:ext cx="556563" cy="215444"/>
          </a:xfrm>
          <a:prstGeom prst="rect">
            <a:avLst/>
          </a:prstGeom>
          <a:solidFill>
            <a:srgbClr val="FFC000"/>
          </a:solidFill>
          <a:ln>
            <a:solidFill>
              <a:schemeClr val="tx1"/>
            </a:solidFill>
          </a:ln>
        </p:spPr>
        <p:txBody>
          <a:bodyPr wrap="none" rtlCol="0">
            <a:spAutoFit/>
          </a:bodyPr>
          <a:lstStyle/>
          <a:p>
            <a:r>
              <a:rPr lang="en-US" sz="800" dirty="0">
                <a:solidFill>
                  <a:schemeClr val="bg1"/>
                </a:solidFill>
              </a:rPr>
              <a:t>Clipping</a:t>
            </a:r>
          </a:p>
        </p:txBody>
      </p:sp>
      <p:cxnSp>
        <p:nvCxnSpPr>
          <p:cNvPr id="453" name="Straight Connector 452"/>
          <p:cNvCxnSpPr>
            <a:endCxn id="450" idx="1"/>
          </p:cNvCxnSpPr>
          <p:nvPr/>
        </p:nvCxnSpPr>
        <p:spPr bwMode="auto">
          <a:xfrm flipV="1">
            <a:off x="3292407" y="2293239"/>
            <a:ext cx="128118" cy="154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8" name="Rectangle 477"/>
          <p:cNvSpPr/>
          <p:nvPr/>
        </p:nvSpPr>
        <p:spPr bwMode="auto">
          <a:xfrm>
            <a:off x="4383019" y="3078743"/>
            <a:ext cx="362607" cy="36185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479" name="TextBox 478"/>
          <p:cNvSpPr txBox="1"/>
          <p:nvPr/>
        </p:nvSpPr>
        <p:spPr>
          <a:xfrm>
            <a:off x="4318902" y="3119250"/>
            <a:ext cx="490840" cy="261610"/>
          </a:xfrm>
          <a:prstGeom prst="rect">
            <a:avLst/>
          </a:prstGeom>
          <a:noFill/>
        </p:spPr>
        <p:txBody>
          <a:bodyPr wrap="none" rtlCol="0">
            <a:spAutoFit/>
          </a:bodyPr>
          <a:lstStyle/>
          <a:p>
            <a:r>
              <a:rPr lang="en-US" sz="1100" dirty="0">
                <a:solidFill>
                  <a:schemeClr val="bg1"/>
                </a:solidFill>
              </a:rPr>
              <a:t>DGB</a:t>
            </a:r>
          </a:p>
        </p:txBody>
      </p:sp>
      <p:cxnSp>
        <p:nvCxnSpPr>
          <p:cNvPr id="533" name="Straight Connector 532"/>
          <p:cNvCxnSpPr/>
          <p:nvPr/>
        </p:nvCxnSpPr>
        <p:spPr bwMode="auto">
          <a:xfrm flipV="1">
            <a:off x="4264943" y="2789885"/>
            <a:ext cx="4525" cy="78066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5" name="Straight Connector 534"/>
          <p:cNvCxnSpPr/>
          <p:nvPr/>
        </p:nvCxnSpPr>
        <p:spPr bwMode="auto">
          <a:xfrm>
            <a:off x="4269468" y="2789884"/>
            <a:ext cx="99781"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grpSp>
        <p:nvGrpSpPr>
          <p:cNvPr id="11" name="Group 10"/>
          <p:cNvGrpSpPr/>
          <p:nvPr/>
        </p:nvGrpSpPr>
        <p:grpSpPr>
          <a:xfrm>
            <a:off x="753939" y="1339080"/>
            <a:ext cx="611269" cy="315432"/>
            <a:chOff x="714700" y="805387"/>
            <a:chExt cx="904579" cy="507754"/>
          </a:xfrm>
        </p:grpSpPr>
        <p:sp>
          <p:nvSpPr>
            <p:cNvPr id="5" name="Rectangle 4"/>
            <p:cNvSpPr/>
            <p:nvPr/>
          </p:nvSpPr>
          <p:spPr bwMode="auto">
            <a:xfrm>
              <a:off x="714700" y="805387"/>
              <a:ext cx="904579" cy="507754"/>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50" b="0" i="0" u="none" strike="noStrike" cap="none" normalizeH="0" baseline="0">
                <a:ln>
                  <a:noFill/>
                </a:ln>
                <a:solidFill>
                  <a:schemeClr val="bg1"/>
                </a:solidFill>
                <a:effectLst/>
                <a:latin typeface="Arial" charset="0"/>
              </a:endParaRPr>
            </a:p>
          </p:txBody>
        </p:sp>
        <p:sp>
          <p:nvSpPr>
            <p:cNvPr id="6" name="TextBox 5"/>
            <p:cNvSpPr txBox="1"/>
            <p:nvPr/>
          </p:nvSpPr>
          <p:spPr>
            <a:xfrm>
              <a:off x="748313" y="859209"/>
              <a:ext cx="837351" cy="408731"/>
            </a:xfrm>
            <a:prstGeom prst="rect">
              <a:avLst/>
            </a:prstGeom>
            <a:noFill/>
          </p:spPr>
          <p:txBody>
            <a:bodyPr wrap="square" rtlCol="0">
              <a:spAutoFit/>
            </a:bodyPr>
            <a:lstStyle/>
            <a:p>
              <a:r>
                <a:rPr lang="en-US" sz="1050" dirty="0">
                  <a:solidFill>
                    <a:schemeClr val="bg1"/>
                  </a:solidFill>
                </a:rPr>
                <a:t>CPU</a:t>
              </a:r>
            </a:p>
          </p:txBody>
        </p:sp>
      </p:grpSp>
      <p:sp>
        <p:nvSpPr>
          <p:cNvPr id="9" name="Rectangle 8"/>
          <p:cNvSpPr/>
          <p:nvPr/>
        </p:nvSpPr>
        <p:spPr bwMode="auto">
          <a:xfrm>
            <a:off x="4939073" y="1251829"/>
            <a:ext cx="2597241" cy="3020575"/>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25" name="Group 24"/>
          <p:cNvGrpSpPr/>
          <p:nvPr/>
        </p:nvGrpSpPr>
        <p:grpSpPr>
          <a:xfrm>
            <a:off x="6675043" y="4888583"/>
            <a:ext cx="1031174" cy="440836"/>
            <a:chOff x="6814978" y="4649272"/>
            <a:chExt cx="1031174" cy="440836"/>
          </a:xfrm>
        </p:grpSpPr>
        <p:grpSp>
          <p:nvGrpSpPr>
            <p:cNvPr id="24" name="Group 23"/>
            <p:cNvGrpSpPr/>
            <p:nvPr/>
          </p:nvGrpSpPr>
          <p:grpSpPr>
            <a:xfrm>
              <a:off x="6814978" y="4649272"/>
              <a:ext cx="1031174" cy="440836"/>
              <a:chOff x="6814978" y="4649272"/>
              <a:chExt cx="1031174" cy="440836"/>
            </a:xfrm>
          </p:grpSpPr>
          <p:sp>
            <p:nvSpPr>
              <p:cNvPr id="12" name="Rectangle 11"/>
              <p:cNvSpPr/>
              <p:nvPr/>
            </p:nvSpPr>
            <p:spPr bwMode="auto">
              <a:xfrm>
                <a:off x="6814978" y="4649272"/>
                <a:ext cx="1031174" cy="440836"/>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17" name="Group 16"/>
              <p:cNvGrpSpPr/>
              <p:nvPr/>
            </p:nvGrpSpPr>
            <p:grpSpPr>
              <a:xfrm>
                <a:off x="7352364" y="4701494"/>
                <a:ext cx="438539" cy="336394"/>
                <a:chOff x="5455459" y="4614424"/>
                <a:chExt cx="438539" cy="336394"/>
              </a:xfrm>
            </p:grpSpPr>
            <p:sp>
              <p:nvSpPr>
                <p:cNvPr id="15" name="Isosceles Triangle 14"/>
                <p:cNvSpPr/>
                <p:nvPr/>
              </p:nvSpPr>
              <p:spPr bwMode="auto">
                <a:xfrm rot="16200000">
                  <a:off x="5451897" y="4623371"/>
                  <a:ext cx="336394" cy="318499"/>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Box 15"/>
                <p:cNvSpPr txBox="1"/>
                <p:nvPr/>
              </p:nvSpPr>
              <p:spPr>
                <a:xfrm>
                  <a:off x="5455459" y="4677938"/>
                  <a:ext cx="438539" cy="200055"/>
                </a:xfrm>
                <a:prstGeom prst="rect">
                  <a:avLst/>
                </a:prstGeom>
                <a:noFill/>
              </p:spPr>
              <p:txBody>
                <a:bodyPr wrap="square" rtlCol="0">
                  <a:spAutoFit/>
                </a:bodyPr>
                <a:lstStyle/>
                <a:p>
                  <a:r>
                    <a:rPr lang="en-US" sz="700" dirty="0">
                      <a:solidFill>
                        <a:schemeClr val="bg1"/>
                      </a:solidFill>
                    </a:rPr>
                    <a:t>LNA</a:t>
                  </a:r>
                </a:p>
              </p:txBody>
            </p:sp>
          </p:grpSp>
        </p:grpSp>
        <p:sp>
          <p:nvSpPr>
            <p:cNvPr id="320" name="Isosceles Triangle 319"/>
            <p:cNvSpPr/>
            <p:nvPr/>
          </p:nvSpPr>
          <p:spPr bwMode="auto">
            <a:xfrm rot="16200000">
              <a:off x="6890248" y="4673416"/>
              <a:ext cx="336394" cy="348035"/>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1" name="TextBox 320"/>
            <p:cNvSpPr txBox="1"/>
            <p:nvPr/>
          </p:nvSpPr>
          <p:spPr>
            <a:xfrm>
              <a:off x="6878543" y="4742751"/>
              <a:ext cx="479207" cy="200055"/>
            </a:xfrm>
            <a:prstGeom prst="rect">
              <a:avLst/>
            </a:prstGeom>
            <a:noFill/>
          </p:spPr>
          <p:txBody>
            <a:bodyPr wrap="square" rtlCol="0">
              <a:spAutoFit/>
            </a:bodyPr>
            <a:lstStyle/>
            <a:p>
              <a:r>
                <a:rPr lang="en-US" sz="700" dirty="0">
                  <a:solidFill>
                    <a:schemeClr val="bg1"/>
                  </a:solidFill>
                </a:rPr>
                <a:t>LNA</a:t>
              </a:r>
            </a:p>
          </p:txBody>
        </p:sp>
      </p:grpSp>
      <p:grpSp>
        <p:nvGrpSpPr>
          <p:cNvPr id="332" name="Group 331"/>
          <p:cNvGrpSpPr/>
          <p:nvPr/>
        </p:nvGrpSpPr>
        <p:grpSpPr>
          <a:xfrm>
            <a:off x="7921044" y="2520690"/>
            <a:ext cx="351692" cy="506245"/>
            <a:chOff x="7720044" y="4811626"/>
            <a:chExt cx="351692" cy="506245"/>
          </a:xfrm>
        </p:grpSpPr>
        <p:sp>
          <p:nvSpPr>
            <p:cNvPr id="337" name="Rectangle 336"/>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39" name="Freeform 338"/>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41" name="Freeform 340"/>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46" name="Freeform 345"/>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347" name="Straight Connector 346"/>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0" name="Straight Connector 349"/>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351" name="Group 350"/>
          <p:cNvGrpSpPr/>
          <p:nvPr/>
        </p:nvGrpSpPr>
        <p:grpSpPr>
          <a:xfrm>
            <a:off x="6670932" y="5446580"/>
            <a:ext cx="1031174" cy="440836"/>
            <a:chOff x="7009625" y="5070698"/>
            <a:chExt cx="1031174" cy="440836"/>
          </a:xfrm>
        </p:grpSpPr>
        <p:sp>
          <p:nvSpPr>
            <p:cNvPr id="353" name="Rectangle 352"/>
            <p:cNvSpPr/>
            <p:nvPr/>
          </p:nvSpPr>
          <p:spPr bwMode="auto">
            <a:xfrm>
              <a:off x="7009625" y="5070698"/>
              <a:ext cx="1031174" cy="440836"/>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361" name="Group 360"/>
            <p:cNvGrpSpPr/>
            <p:nvPr/>
          </p:nvGrpSpPr>
          <p:grpSpPr>
            <a:xfrm>
              <a:off x="7547011" y="5122920"/>
              <a:ext cx="438539" cy="336394"/>
              <a:chOff x="5455459" y="4614424"/>
              <a:chExt cx="438539" cy="336394"/>
            </a:xfrm>
          </p:grpSpPr>
          <p:sp>
            <p:nvSpPr>
              <p:cNvPr id="367" name="Isosceles Triangle 366"/>
              <p:cNvSpPr/>
              <p:nvPr/>
            </p:nvSpPr>
            <p:spPr bwMode="auto">
              <a:xfrm rot="16200000">
                <a:off x="5451897" y="4623371"/>
                <a:ext cx="336394" cy="318499"/>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8" name="TextBox 367"/>
              <p:cNvSpPr txBox="1"/>
              <p:nvPr/>
            </p:nvSpPr>
            <p:spPr>
              <a:xfrm>
                <a:off x="5455459" y="4677938"/>
                <a:ext cx="438539" cy="200055"/>
              </a:xfrm>
              <a:prstGeom prst="rect">
                <a:avLst/>
              </a:prstGeom>
              <a:noFill/>
            </p:spPr>
            <p:txBody>
              <a:bodyPr wrap="square" rtlCol="0">
                <a:spAutoFit/>
              </a:bodyPr>
              <a:lstStyle/>
              <a:p>
                <a:r>
                  <a:rPr lang="en-US" sz="700" dirty="0">
                    <a:solidFill>
                      <a:schemeClr val="bg1"/>
                    </a:solidFill>
                  </a:rPr>
                  <a:t>LNA</a:t>
                </a:r>
              </a:p>
            </p:txBody>
          </p:sp>
        </p:grpSp>
        <p:grpSp>
          <p:nvGrpSpPr>
            <p:cNvPr id="362" name="Group 361"/>
            <p:cNvGrpSpPr/>
            <p:nvPr/>
          </p:nvGrpSpPr>
          <p:grpSpPr>
            <a:xfrm>
              <a:off x="7073189" y="5100663"/>
              <a:ext cx="479207" cy="336394"/>
              <a:chOff x="5455459" y="4614424"/>
              <a:chExt cx="438539" cy="336394"/>
            </a:xfrm>
          </p:grpSpPr>
          <p:sp>
            <p:nvSpPr>
              <p:cNvPr id="364" name="Isosceles Triangle 363"/>
              <p:cNvSpPr/>
              <p:nvPr/>
            </p:nvSpPr>
            <p:spPr bwMode="auto">
              <a:xfrm rot="16200000">
                <a:off x="5451897" y="4623371"/>
                <a:ext cx="336394" cy="318499"/>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6" name="TextBox 365"/>
              <p:cNvSpPr txBox="1"/>
              <p:nvPr/>
            </p:nvSpPr>
            <p:spPr>
              <a:xfrm>
                <a:off x="5455459" y="4677938"/>
                <a:ext cx="438539" cy="200055"/>
              </a:xfrm>
              <a:prstGeom prst="rect">
                <a:avLst/>
              </a:prstGeom>
              <a:noFill/>
            </p:spPr>
            <p:txBody>
              <a:bodyPr wrap="square" rtlCol="0">
                <a:spAutoFit/>
              </a:bodyPr>
              <a:lstStyle/>
              <a:p>
                <a:r>
                  <a:rPr lang="en-US" sz="700" dirty="0">
                    <a:solidFill>
                      <a:schemeClr val="bg1"/>
                    </a:solidFill>
                  </a:rPr>
                  <a:t>LNA</a:t>
                </a:r>
              </a:p>
            </p:txBody>
          </p:sp>
        </p:grpSp>
      </p:grpSp>
      <p:cxnSp>
        <p:nvCxnSpPr>
          <p:cNvPr id="38" name="Straight Connector 37"/>
          <p:cNvCxnSpPr>
            <a:endCxn id="337" idx="1"/>
          </p:cNvCxnSpPr>
          <p:nvPr/>
        </p:nvCxnSpPr>
        <p:spPr bwMode="auto">
          <a:xfrm>
            <a:off x="7779167" y="2772577"/>
            <a:ext cx="141877" cy="123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4" name="Straight Connector 413"/>
          <p:cNvCxnSpPr>
            <a:stCxn id="353" idx="3"/>
          </p:cNvCxnSpPr>
          <p:nvPr/>
        </p:nvCxnSpPr>
        <p:spPr bwMode="auto">
          <a:xfrm>
            <a:off x="7702106" y="5666998"/>
            <a:ext cx="351679" cy="736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5780091" y="5082090"/>
            <a:ext cx="973159" cy="1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5" name="Straight Connector 414"/>
          <p:cNvCxnSpPr/>
          <p:nvPr/>
        </p:nvCxnSpPr>
        <p:spPr bwMode="auto">
          <a:xfrm>
            <a:off x="5781835" y="5640086"/>
            <a:ext cx="96265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6833412" y="4536177"/>
            <a:ext cx="1943515"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6" name="Straight Connector 415"/>
          <p:cNvCxnSpPr/>
          <p:nvPr/>
        </p:nvCxnSpPr>
        <p:spPr bwMode="auto">
          <a:xfrm>
            <a:off x="6853066" y="6296796"/>
            <a:ext cx="1933989"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425" name="Group 424"/>
          <p:cNvGrpSpPr/>
          <p:nvPr/>
        </p:nvGrpSpPr>
        <p:grpSpPr>
          <a:xfrm>
            <a:off x="5100242" y="4646664"/>
            <a:ext cx="484964" cy="336394"/>
            <a:chOff x="5935787" y="4440030"/>
            <a:chExt cx="484964" cy="336394"/>
          </a:xfrm>
        </p:grpSpPr>
        <p:sp>
          <p:nvSpPr>
            <p:cNvPr id="427" name="Isosceles Triangle 426"/>
            <p:cNvSpPr/>
            <p:nvPr/>
          </p:nvSpPr>
          <p:spPr bwMode="auto">
            <a:xfrm rot="16200000">
              <a:off x="5941608" y="4434209"/>
              <a:ext cx="336394" cy="348035"/>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428" name="TextBox 427"/>
            <p:cNvSpPr txBox="1"/>
            <p:nvPr/>
          </p:nvSpPr>
          <p:spPr>
            <a:xfrm>
              <a:off x="5941544" y="4508200"/>
              <a:ext cx="479207" cy="200055"/>
            </a:xfrm>
            <a:prstGeom prst="rect">
              <a:avLst/>
            </a:prstGeom>
            <a:noFill/>
          </p:spPr>
          <p:txBody>
            <a:bodyPr wrap="square" rtlCol="0">
              <a:spAutoFit/>
            </a:bodyPr>
            <a:lstStyle/>
            <a:p>
              <a:r>
                <a:rPr lang="en-US" sz="700" dirty="0">
                  <a:solidFill>
                    <a:schemeClr val="bg1"/>
                  </a:solidFill>
                </a:rPr>
                <a:t>LNA</a:t>
              </a:r>
            </a:p>
          </p:txBody>
        </p:sp>
        <p:cxnSp>
          <p:nvCxnSpPr>
            <p:cNvPr id="429" name="Straight Connector 428"/>
            <p:cNvCxnSpPr>
              <a:endCxn id="428" idx="3"/>
            </p:cNvCxnSpPr>
            <p:nvPr/>
          </p:nvCxnSpPr>
          <p:spPr bwMode="auto">
            <a:xfrm flipV="1">
              <a:off x="6287272" y="4608228"/>
              <a:ext cx="133479" cy="357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98" name="Straight Connector 97"/>
          <p:cNvCxnSpPr/>
          <p:nvPr/>
        </p:nvCxnSpPr>
        <p:spPr bwMode="auto">
          <a:xfrm rot="10800000" flipH="1" flipV="1">
            <a:off x="4824128" y="4670434"/>
            <a:ext cx="114957" cy="15154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rot="10800000" flipV="1">
            <a:off x="4824128" y="4821975"/>
            <a:ext cx="114957" cy="1577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10800000">
            <a:off x="4934633" y="4821975"/>
            <a:ext cx="1649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6" name="Rectangle 105"/>
          <p:cNvSpPr/>
          <p:nvPr/>
        </p:nvSpPr>
        <p:spPr bwMode="auto">
          <a:xfrm rot="10800000">
            <a:off x="4783962" y="4670433"/>
            <a:ext cx="316280" cy="309291"/>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120" name="Group 119"/>
          <p:cNvGrpSpPr/>
          <p:nvPr/>
        </p:nvGrpSpPr>
        <p:grpSpPr>
          <a:xfrm>
            <a:off x="5862658" y="5960402"/>
            <a:ext cx="679454" cy="336394"/>
            <a:chOff x="5910634" y="4403579"/>
            <a:chExt cx="679454" cy="336394"/>
          </a:xfrm>
        </p:grpSpPr>
        <p:grpSp>
          <p:nvGrpSpPr>
            <p:cNvPr id="85" name="Group 84"/>
            <p:cNvGrpSpPr/>
            <p:nvPr/>
          </p:nvGrpSpPr>
          <p:grpSpPr>
            <a:xfrm>
              <a:off x="6105124" y="4403579"/>
              <a:ext cx="484964" cy="336394"/>
              <a:chOff x="5935787" y="4440030"/>
              <a:chExt cx="484964" cy="336394"/>
            </a:xfrm>
          </p:grpSpPr>
          <p:sp>
            <p:nvSpPr>
              <p:cNvPr id="396" name="Isosceles Triangle 395"/>
              <p:cNvSpPr/>
              <p:nvPr/>
            </p:nvSpPr>
            <p:spPr bwMode="auto">
              <a:xfrm rot="16200000">
                <a:off x="5941608" y="4434209"/>
                <a:ext cx="336394" cy="348035"/>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9" name="TextBox 398"/>
              <p:cNvSpPr txBox="1"/>
              <p:nvPr/>
            </p:nvSpPr>
            <p:spPr>
              <a:xfrm>
                <a:off x="5941544" y="4508200"/>
                <a:ext cx="479207" cy="200055"/>
              </a:xfrm>
              <a:prstGeom prst="rect">
                <a:avLst/>
              </a:prstGeom>
              <a:noFill/>
            </p:spPr>
            <p:txBody>
              <a:bodyPr wrap="square" rtlCol="0">
                <a:spAutoFit/>
              </a:bodyPr>
              <a:lstStyle/>
              <a:p>
                <a:r>
                  <a:rPr lang="en-US" sz="700" dirty="0">
                    <a:solidFill>
                      <a:schemeClr val="bg1"/>
                    </a:solidFill>
                  </a:rPr>
                  <a:t>LNA</a:t>
                </a:r>
              </a:p>
            </p:txBody>
          </p:sp>
          <p:cxnSp>
            <p:nvCxnSpPr>
              <p:cNvPr id="29" name="Straight Connector 28"/>
              <p:cNvCxnSpPr>
                <a:endCxn id="399" idx="3"/>
              </p:cNvCxnSpPr>
              <p:nvPr/>
            </p:nvCxnSpPr>
            <p:spPr bwMode="auto">
              <a:xfrm flipV="1">
                <a:off x="6287272" y="4608228"/>
                <a:ext cx="133479" cy="357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118" name="Straight Connector 117"/>
            <p:cNvCxnSpPr>
              <a:endCxn id="399" idx="1"/>
            </p:cNvCxnSpPr>
            <p:nvPr/>
          </p:nvCxnSpPr>
          <p:spPr bwMode="auto">
            <a:xfrm>
              <a:off x="5910634" y="4571775"/>
              <a:ext cx="200247"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438" name="Group 437"/>
          <p:cNvGrpSpPr/>
          <p:nvPr/>
        </p:nvGrpSpPr>
        <p:grpSpPr>
          <a:xfrm>
            <a:off x="5099694" y="5687124"/>
            <a:ext cx="484964" cy="336394"/>
            <a:chOff x="5935787" y="4440030"/>
            <a:chExt cx="484964" cy="336394"/>
          </a:xfrm>
        </p:grpSpPr>
        <p:sp>
          <p:nvSpPr>
            <p:cNvPr id="439" name="Isosceles Triangle 438"/>
            <p:cNvSpPr/>
            <p:nvPr/>
          </p:nvSpPr>
          <p:spPr bwMode="auto">
            <a:xfrm rot="16200000">
              <a:off x="5941608" y="4434209"/>
              <a:ext cx="336394" cy="348035"/>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0" name="TextBox 439"/>
            <p:cNvSpPr txBox="1"/>
            <p:nvPr/>
          </p:nvSpPr>
          <p:spPr>
            <a:xfrm>
              <a:off x="5941544" y="4508200"/>
              <a:ext cx="479207" cy="200055"/>
            </a:xfrm>
            <a:prstGeom prst="rect">
              <a:avLst/>
            </a:prstGeom>
            <a:noFill/>
          </p:spPr>
          <p:txBody>
            <a:bodyPr wrap="square" rtlCol="0">
              <a:spAutoFit/>
            </a:bodyPr>
            <a:lstStyle/>
            <a:p>
              <a:r>
                <a:rPr lang="en-US" sz="700" dirty="0">
                  <a:solidFill>
                    <a:schemeClr val="bg1"/>
                  </a:solidFill>
                </a:rPr>
                <a:t>LNA</a:t>
              </a:r>
            </a:p>
          </p:txBody>
        </p:sp>
        <p:cxnSp>
          <p:nvCxnSpPr>
            <p:cNvPr id="441" name="Straight Connector 440"/>
            <p:cNvCxnSpPr>
              <a:endCxn id="440" idx="3"/>
            </p:cNvCxnSpPr>
            <p:nvPr/>
          </p:nvCxnSpPr>
          <p:spPr bwMode="auto">
            <a:xfrm flipV="1">
              <a:off x="6287272" y="4608228"/>
              <a:ext cx="133479" cy="357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447" name="Straight Connector 446"/>
          <p:cNvCxnSpPr>
            <a:stCxn id="440" idx="3"/>
          </p:cNvCxnSpPr>
          <p:nvPr/>
        </p:nvCxnSpPr>
        <p:spPr bwMode="auto">
          <a:xfrm flipV="1">
            <a:off x="5584658" y="5644742"/>
            <a:ext cx="206108" cy="21058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451" name="Group 450"/>
          <p:cNvGrpSpPr/>
          <p:nvPr/>
        </p:nvGrpSpPr>
        <p:grpSpPr>
          <a:xfrm>
            <a:off x="5816174" y="4468007"/>
            <a:ext cx="714901" cy="336394"/>
            <a:chOff x="5910634" y="4403579"/>
            <a:chExt cx="679454" cy="336394"/>
          </a:xfrm>
        </p:grpSpPr>
        <p:grpSp>
          <p:nvGrpSpPr>
            <p:cNvPr id="452" name="Group 451"/>
            <p:cNvGrpSpPr/>
            <p:nvPr/>
          </p:nvGrpSpPr>
          <p:grpSpPr>
            <a:xfrm>
              <a:off x="6105124" y="4403579"/>
              <a:ext cx="484964" cy="336394"/>
              <a:chOff x="5935787" y="4440030"/>
              <a:chExt cx="484964" cy="336394"/>
            </a:xfrm>
          </p:grpSpPr>
          <p:sp>
            <p:nvSpPr>
              <p:cNvPr id="455" name="Isosceles Triangle 454"/>
              <p:cNvSpPr/>
              <p:nvPr/>
            </p:nvSpPr>
            <p:spPr bwMode="auto">
              <a:xfrm rot="16200000">
                <a:off x="5941608" y="4434209"/>
                <a:ext cx="336394" cy="348035"/>
              </a:xfrm>
              <a:prstGeom prst="triangl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456" name="TextBox 455"/>
              <p:cNvSpPr txBox="1"/>
              <p:nvPr/>
            </p:nvSpPr>
            <p:spPr>
              <a:xfrm>
                <a:off x="5941544" y="4508200"/>
                <a:ext cx="479207" cy="200055"/>
              </a:xfrm>
              <a:prstGeom prst="rect">
                <a:avLst/>
              </a:prstGeom>
              <a:noFill/>
            </p:spPr>
            <p:txBody>
              <a:bodyPr wrap="square" rtlCol="0">
                <a:spAutoFit/>
              </a:bodyPr>
              <a:lstStyle/>
              <a:p>
                <a:r>
                  <a:rPr lang="en-US" sz="700" dirty="0">
                    <a:solidFill>
                      <a:schemeClr val="bg1"/>
                    </a:solidFill>
                  </a:rPr>
                  <a:t>LNA</a:t>
                </a:r>
              </a:p>
            </p:txBody>
          </p:sp>
          <p:cxnSp>
            <p:nvCxnSpPr>
              <p:cNvPr id="463" name="Straight Connector 462"/>
              <p:cNvCxnSpPr>
                <a:endCxn id="456" idx="3"/>
              </p:cNvCxnSpPr>
              <p:nvPr/>
            </p:nvCxnSpPr>
            <p:spPr bwMode="auto">
              <a:xfrm flipV="1">
                <a:off x="6287272" y="4608228"/>
                <a:ext cx="133479" cy="3576"/>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454" name="Straight Connector 453"/>
            <p:cNvCxnSpPr>
              <a:endCxn id="456" idx="1"/>
            </p:cNvCxnSpPr>
            <p:nvPr/>
          </p:nvCxnSpPr>
          <p:spPr bwMode="auto">
            <a:xfrm>
              <a:off x="5910634" y="4571775"/>
              <a:ext cx="200247" cy="2"/>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128" name="Straight Connector 127"/>
          <p:cNvCxnSpPr>
            <a:stCxn id="428" idx="3"/>
          </p:cNvCxnSpPr>
          <p:nvPr/>
        </p:nvCxnSpPr>
        <p:spPr bwMode="auto">
          <a:xfrm>
            <a:off x="5585206" y="4814862"/>
            <a:ext cx="187741" cy="27302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8" name="Straight Connector 147"/>
          <p:cNvCxnSpPr>
            <a:endCxn id="456" idx="3"/>
          </p:cNvCxnSpPr>
          <p:nvPr/>
        </p:nvCxnSpPr>
        <p:spPr bwMode="auto">
          <a:xfrm flipH="1">
            <a:off x="6531075" y="4536177"/>
            <a:ext cx="321992" cy="10002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3" name="Straight Connector 152"/>
          <p:cNvCxnSpPr/>
          <p:nvPr/>
        </p:nvCxnSpPr>
        <p:spPr bwMode="auto">
          <a:xfrm>
            <a:off x="4819675" y="4380602"/>
            <a:ext cx="169782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6" name="Straight Connector 165"/>
          <p:cNvCxnSpPr/>
          <p:nvPr/>
        </p:nvCxnSpPr>
        <p:spPr bwMode="auto">
          <a:xfrm flipV="1">
            <a:off x="4830351" y="4389523"/>
            <a:ext cx="0" cy="279259"/>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59" name="Group 258"/>
          <p:cNvGrpSpPr/>
          <p:nvPr/>
        </p:nvGrpSpPr>
        <p:grpSpPr>
          <a:xfrm>
            <a:off x="4783962" y="5706707"/>
            <a:ext cx="316280" cy="309292"/>
            <a:chOff x="4913222" y="5689819"/>
            <a:chExt cx="316280" cy="309292"/>
          </a:xfrm>
        </p:grpSpPr>
        <p:cxnSp>
          <p:nvCxnSpPr>
            <p:cNvPr id="474" name="Straight Connector 473"/>
            <p:cNvCxnSpPr/>
            <p:nvPr/>
          </p:nvCxnSpPr>
          <p:spPr bwMode="auto">
            <a:xfrm>
              <a:off x="4953388" y="5689820"/>
              <a:ext cx="114957" cy="15154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7" name="Straight Connector 476"/>
            <p:cNvCxnSpPr/>
            <p:nvPr/>
          </p:nvCxnSpPr>
          <p:spPr bwMode="auto">
            <a:xfrm flipH="1">
              <a:off x="4953388" y="5841361"/>
              <a:ext cx="114958" cy="1577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0" name="Straight Connector 479"/>
            <p:cNvCxnSpPr/>
            <p:nvPr/>
          </p:nvCxnSpPr>
          <p:spPr bwMode="auto">
            <a:xfrm flipH="1">
              <a:off x="5063893" y="5841361"/>
              <a:ext cx="1649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82" name="Rectangle 481"/>
            <p:cNvSpPr/>
            <p:nvPr/>
          </p:nvSpPr>
          <p:spPr bwMode="auto">
            <a:xfrm rot="10800000">
              <a:off x="4913222" y="5689819"/>
              <a:ext cx="316280" cy="309291"/>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173" name="Straight Connector 172"/>
            <p:cNvCxnSpPr>
              <a:stCxn id="482" idx="0"/>
              <a:endCxn id="482" idx="0"/>
            </p:cNvCxnSpPr>
            <p:nvPr/>
          </p:nvCxnSpPr>
          <p:spPr bwMode="auto">
            <a:xfrm>
              <a:off x="5071362" y="5999110"/>
              <a:ext cx="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175" name="Straight Connector 174"/>
          <p:cNvCxnSpPr/>
          <p:nvPr/>
        </p:nvCxnSpPr>
        <p:spPr bwMode="auto">
          <a:xfrm flipH="1">
            <a:off x="4819675" y="6015999"/>
            <a:ext cx="3904" cy="41953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5" name="Straight Connector 194"/>
          <p:cNvCxnSpPr/>
          <p:nvPr/>
        </p:nvCxnSpPr>
        <p:spPr bwMode="auto">
          <a:xfrm>
            <a:off x="4826965" y="6435530"/>
            <a:ext cx="19016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3" name="Straight Connector 202"/>
          <p:cNvCxnSpPr>
            <a:stCxn id="399" idx="3"/>
          </p:cNvCxnSpPr>
          <p:nvPr/>
        </p:nvCxnSpPr>
        <p:spPr bwMode="auto">
          <a:xfrm>
            <a:off x="6542112" y="6128600"/>
            <a:ext cx="299727" cy="16819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5" name="Rectangle 244"/>
          <p:cNvSpPr/>
          <p:nvPr/>
        </p:nvSpPr>
        <p:spPr bwMode="auto">
          <a:xfrm>
            <a:off x="6460828" y="4343561"/>
            <a:ext cx="430037" cy="371273"/>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02" name="Rectangle 501"/>
          <p:cNvSpPr/>
          <p:nvPr/>
        </p:nvSpPr>
        <p:spPr bwMode="auto">
          <a:xfrm>
            <a:off x="5508047" y="4569284"/>
            <a:ext cx="430037" cy="571776"/>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03" name="Rectangle 502"/>
          <p:cNvSpPr/>
          <p:nvPr/>
        </p:nvSpPr>
        <p:spPr bwMode="auto">
          <a:xfrm>
            <a:off x="5519902" y="5598230"/>
            <a:ext cx="430037" cy="571776"/>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05" name="Rectangle 504"/>
          <p:cNvSpPr/>
          <p:nvPr/>
        </p:nvSpPr>
        <p:spPr bwMode="auto">
          <a:xfrm>
            <a:off x="6455913" y="6093319"/>
            <a:ext cx="430037" cy="371273"/>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47" name="Straight Connector 246"/>
          <p:cNvCxnSpPr/>
          <p:nvPr/>
        </p:nvCxnSpPr>
        <p:spPr bwMode="auto">
          <a:xfrm>
            <a:off x="4359568" y="5712604"/>
            <a:ext cx="44056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51" name="Straight Connector 250"/>
          <p:cNvCxnSpPr/>
          <p:nvPr/>
        </p:nvCxnSpPr>
        <p:spPr bwMode="auto">
          <a:xfrm>
            <a:off x="4321807" y="4979725"/>
            <a:ext cx="497868" cy="1279"/>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516" name="Group 515"/>
          <p:cNvGrpSpPr/>
          <p:nvPr/>
        </p:nvGrpSpPr>
        <p:grpSpPr>
          <a:xfrm rot="10800000">
            <a:off x="4994912" y="6277883"/>
            <a:ext cx="316280" cy="309292"/>
            <a:chOff x="4913222" y="5689819"/>
            <a:chExt cx="316280" cy="309292"/>
          </a:xfrm>
        </p:grpSpPr>
        <p:cxnSp>
          <p:nvCxnSpPr>
            <p:cNvPr id="518" name="Straight Connector 517"/>
            <p:cNvCxnSpPr/>
            <p:nvPr/>
          </p:nvCxnSpPr>
          <p:spPr bwMode="auto">
            <a:xfrm>
              <a:off x="4953388" y="5689820"/>
              <a:ext cx="114957" cy="15154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9" name="Straight Connector 518"/>
            <p:cNvCxnSpPr/>
            <p:nvPr/>
          </p:nvCxnSpPr>
          <p:spPr bwMode="auto">
            <a:xfrm flipH="1">
              <a:off x="4953388" y="5841361"/>
              <a:ext cx="114958" cy="15775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0" name="Straight Connector 519"/>
            <p:cNvCxnSpPr/>
            <p:nvPr/>
          </p:nvCxnSpPr>
          <p:spPr bwMode="auto">
            <a:xfrm flipH="1">
              <a:off x="5063893" y="5841361"/>
              <a:ext cx="1649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23" name="Rectangle 522"/>
            <p:cNvSpPr/>
            <p:nvPr/>
          </p:nvSpPr>
          <p:spPr bwMode="auto">
            <a:xfrm rot="10800000">
              <a:off x="4913222" y="5689819"/>
              <a:ext cx="316280" cy="309291"/>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24" name="Straight Connector 523"/>
            <p:cNvCxnSpPr>
              <a:stCxn id="523" idx="0"/>
              <a:endCxn id="523" idx="0"/>
            </p:cNvCxnSpPr>
            <p:nvPr/>
          </p:nvCxnSpPr>
          <p:spPr bwMode="auto">
            <a:xfrm>
              <a:off x="5071362" y="5999110"/>
              <a:ext cx="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262" name="Straight Connector 261"/>
          <p:cNvCxnSpPr/>
          <p:nvPr/>
        </p:nvCxnSpPr>
        <p:spPr bwMode="auto">
          <a:xfrm>
            <a:off x="5292066" y="6587175"/>
            <a:ext cx="348486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5" name="Straight Connector 264"/>
          <p:cNvCxnSpPr/>
          <p:nvPr/>
        </p:nvCxnSpPr>
        <p:spPr bwMode="auto">
          <a:xfrm>
            <a:off x="5274260" y="6278955"/>
            <a:ext cx="68852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7" name="Straight Connector 266"/>
          <p:cNvCxnSpPr/>
          <p:nvPr/>
        </p:nvCxnSpPr>
        <p:spPr bwMode="auto">
          <a:xfrm>
            <a:off x="5962781" y="6277883"/>
            <a:ext cx="0" cy="11750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9" name="Straight Connector 268"/>
          <p:cNvCxnSpPr/>
          <p:nvPr/>
        </p:nvCxnSpPr>
        <p:spPr bwMode="auto">
          <a:xfrm>
            <a:off x="5949939" y="6395386"/>
            <a:ext cx="59217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0" name="TextBox 269"/>
          <p:cNvSpPr txBox="1"/>
          <p:nvPr/>
        </p:nvSpPr>
        <p:spPr>
          <a:xfrm>
            <a:off x="8301296" y="6395988"/>
            <a:ext cx="639919" cy="230832"/>
          </a:xfrm>
          <a:prstGeom prst="rect">
            <a:avLst/>
          </a:prstGeom>
          <a:noFill/>
        </p:spPr>
        <p:txBody>
          <a:bodyPr wrap="none" rtlCol="0">
            <a:spAutoFit/>
          </a:bodyPr>
          <a:lstStyle/>
          <a:p>
            <a:r>
              <a:rPr lang="en-US" sz="900" dirty="0"/>
              <a:t>RXA Out</a:t>
            </a:r>
          </a:p>
        </p:txBody>
      </p:sp>
      <p:sp>
        <p:nvSpPr>
          <p:cNvPr id="271" name="Oval 270"/>
          <p:cNvSpPr/>
          <p:nvPr/>
        </p:nvSpPr>
        <p:spPr bwMode="auto">
          <a:xfrm>
            <a:off x="8745915" y="6556727"/>
            <a:ext cx="48865" cy="4840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34" name="TextBox 533"/>
          <p:cNvSpPr txBox="1"/>
          <p:nvPr/>
        </p:nvSpPr>
        <p:spPr>
          <a:xfrm>
            <a:off x="8346305" y="6073294"/>
            <a:ext cx="607859" cy="230832"/>
          </a:xfrm>
          <a:prstGeom prst="rect">
            <a:avLst/>
          </a:prstGeom>
          <a:noFill/>
        </p:spPr>
        <p:txBody>
          <a:bodyPr wrap="none" rtlCol="0">
            <a:spAutoFit/>
          </a:bodyPr>
          <a:lstStyle/>
          <a:p>
            <a:r>
              <a:rPr lang="en-US" sz="900" dirty="0"/>
              <a:t>RXA I/O</a:t>
            </a:r>
          </a:p>
        </p:txBody>
      </p:sp>
      <p:sp>
        <p:nvSpPr>
          <p:cNvPr id="536" name="Oval 535"/>
          <p:cNvSpPr/>
          <p:nvPr/>
        </p:nvSpPr>
        <p:spPr bwMode="auto">
          <a:xfrm>
            <a:off x="8752375" y="6266952"/>
            <a:ext cx="48865" cy="4840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537" name="TextBox 536"/>
          <p:cNvSpPr txBox="1"/>
          <p:nvPr/>
        </p:nvSpPr>
        <p:spPr>
          <a:xfrm>
            <a:off x="8603478" y="4735014"/>
            <a:ext cx="637123" cy="369332"/>
          </a:xfrm>
          <a:prstGeom prst="rect">
            <a:avLst/>
          </a:prstGeom>
          <a:noFill/>
        </p:spPr>
        <p:txBody>
          <a:bodyPr wrap="square" rtlCol="0">
            <a:spAutoFit/>
          </a:bodyPr>
          <a:lstStyle/>
          <a:p>
            <a:r>
              <a:rPr lang="en-US" sz="900" dirty="0"/>
              <a:t>From RXB</a:t>
            </a:r>
          </a:p>
        </p:txBody>
      </p:sp>
      <p:sp>
        <p:nvSpPr>
          <p:cNvPr id="538" name="TextBox 537"/>
          <p:cNvSpPr txBox="1"/>
          <p:nvPr/>
        </p:nvSpPr>
        <p:spPr>
          <a:xfrm>
            <a:off x="8708947" y="2120430"/>
            <a:ext cx="472345" cy="370170"/>
          </a:xfrm>
          <a:prstGeom prst="rect">
            <a:avLst/>
          </a:prstGeom>
          <a:noFill/>
        </p:spPr>
        <p:txBody>
          <a:bodyPr wrap="square" rtlCol="0">
            <a:spAutoFit/>
          </a:bodyPr>
          <a:lstStyle/>
          <a:p>
            <a:r>
              <a:rPr lang="en-US" sz="900" dirty="0"/>
              <a:t>TX/ RXA</a:t>
            </a:r>
          </a:p>
        </p:txBody>
      </p:sp>
      <p:sp>
        <p:nvSpPr>
          <p:cNvPr id="541" name="TextBox 540"/>
          <p:cNvSpPr txBox="1"/>
          <p:nvPr/>
        </p:nvSpPr>
        <p:spPr>
          <a:xfrm>
            <a:off x="8434259" y="4338875"/>
            <a:ext cx="607859" cy="230832"/>
          </a:xfrm>
          <a:prstGeom prst="rect">
            <a:avLst/>
          </a:prstGeom>
          <a:noFill/>
        </p:spPr>
        <p:txBody>
          <a:bodyPr wrap="none" rtlCol="0">
            <a:spAutoFit/>
          </a:bodyPr>
          <a:lstStyle/>
          <a:p>
            <a:r>
              <a:rPr lang="en-US" sz="900" dirty="0"/>
              <a:t>RXB I/O</a:t>
            </a:r>
          </a:p>
        </p:txBody>
      </p:sp>
      <p:sp>
        <p:nvSpPr>
          <p:cNvPr id="542" name="Oval 541"/>
          <p:cNvSpPr/>
          <p:nvPr/>
        </p:nvSpPr>
        <p:spPr bwMode="auto">
          <a:xfrm>
            <a:off x="8738190" y="4511976"/>
            <a:ext cx="48865" cy="4840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543" name="Straight Connector 542"/>
          <p:cNvCxnSpPr/>
          <p:nvPr/>
        </p:nvCxnSpPr>
        <p:spPr bwMode="auto">
          <a:xfrm>
            <a:off x="8262408" y="2519036"/>
            <a:ext cx="782113" cy="651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44" name="Oval 543"/>
          <p:cNvSpPr/>
          <p:nvPr/>
        </p:nvSpPr>
        <p:spPr bwMode="auto">
          <a:xfrm>
            <a:off x="9027099" y="2496012"/>
            <a:ext cx="48865" cy="4840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617" name="Group 616"/>
          <p:cNvGrpSpPr/>
          <p:nvPr/>
        </p:nvGrpSpPr>
        <p:grpSpPr>
          <a:xfrm>
            <a:off x="4213554" y="4807945"/>
            <a:ext cx="256955" cy="336395"/>
            <a:chOff x="910035" y="4451118"/>
            <a:chExt cx="256955" cy="336395"/>
          </a:xfrm>
        </p:grpSpPr>
        <p:sp>
          <p:nvSpPr>
            <p:cNvPr id="618" name="Rectangle 617"/>
            <p:cNvSpPr/>
            <p:nvPr/>
          </p:nvSpPr>
          <p:spPr bwMode="auto">
            <a:xfrm>
              <a:off x="910035" y="4569303"/>
              <a:ext cx="256955" cy="12864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620" name="Straight Arrow Connector 619"/>
            <p:cNvCxnSpPr/>
            <p:nvPr/>
          </p:nvCxnSpPr>
          <p:spPr bwMode="auto">
            <a:xfrm flipV="1">
              <a:off x="919656" y="4451118"/>
              <a:ext cx="247334" cy="33639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grpSp>
        <p:nvGrpSpPr>
          <p:cNvPr id="622" name="Group 621"/>
          <p:cNvGrpSpPr/>
          <p:nvPr/>
        </p:nvGrpSpPr>
        <p:grpSpPr>
          <a:xfrm>
            <a:off x="4210789" y="5517710"/>
            <a:ext cx="256955" cy="336395"/>
            <a:chOff x="910035" y="4451118"/>
            <a:chExt cx="256955" cy="336395"/>
          </a:xfrm>
        </p:grpSpPr>
        <p:sp>
          <p:nvSpPr>
            <p:cNvPr id="624" name="Rectangle 623"/>
            <p:cNvSpPr/>
            <p:nvPr/>
          </p:nvSpPr>
          <p:spPr bwMode="auto">
            <a:xfrm>
              <a:off x="910035" y="4569303"/>
              <a:ext cx="256955" cy="128643"/>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626" name="Straight Arrow Connector 625"/>
            <p:cNvCxnSpPr/>
            <p:nvPr/>
          </p:nvCxnSpPr>
          <p:spPr bwMode="auto">
            <a:xfrm flipV="1">
              <a:off x="919656" y="4451118"/>
              <a:ext cx="247334" cy="33639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sp>
        <p:nvSpPr>
          <p:cNvPr id="469" name="Rectangle 468"/>
          <p:cNvSpPr/>
          <p:nvPr/>
        </p:nvSpPr>
        <p:spPr bwMode="auto">
          <a:xfrm>
            <a:off x="1285415" y="2991603"/>
            <a:ext cx="1778114" cy="1190268"/>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471" name="TextBox 470"/>
          <p:cNvSpPr txBox="1"/>
          <p:nvPr/>
        </p:nvSpPr>
        <p:spPr>
          <a:xfrm>
            <a:off x="1527879" y="3325233"/>
            <a:ext cx="1327608" cy="400110"/>
          </a:xfrm>
          <a:prstGeom prst="rect">
            <a:avLst/>
          </a:prstGeom>
          <a:noFill/>
        </p:spPr>
        <p:txBody>
          <a:bodyPr wrap="none" rtlCol="0">
            <a:spAutoFit/>
          </a:bodyPr>
          <a:lstStyle/>
          <a:p>
            <a:r>
              <a:rPr lang="en-US" dirty="0">
                <a:solidFill>
                  <a:schemeClr val="bg1"/>
                </a:solidFill>
              </a:rPr>
              <a:t>Digital RX</a:t>
            </a:r>
          </a:p>
        </p:txBody>
      </p:sp>
      <p:grpSp>
        <p:nvGrpSpPr>
          <p:cNvPr id="497" name="Group 496"/>
          <p:cNvGrpSpPr/>
          <p:nvPr/>
        </p:nvGrpSpPr>
        <p:grpSpPr>
          <a:xfrm>
            <a:off x="954131" y="4815188"/>
            <a:ext cx="3344148" cy="291506"/>
            <a:chOff x="1077569" y="4788732"/>
            <a:chExt cx="3344148" cy="291506"/>
          </a:xfrm>
        </p:grpSpPr>
        <p:cxnSp>
          <p:nvCxnSpPr>
            <p:cNvPr id="490" name="Straight Connector 489"/>
            <p:cNvCxnSpPr>
              <a:stCxn id="493" idx="3"/>
              <a:endCxn id="618" idx="1"/>
            </p:cNvCxnSpPr>
            <p:nvPr/>
          </p:nvCxnSpPr>
          <p:spPr bwMode="auto">
            <a:xfrm>
              <a:off x="1586042" y="4946770"/>
              <a:ext cx="2835675" cy="2631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73" name="Group 372"/>
            <p:cNvGrpSpPr/>
            <p:nvPr/>
          </p:nvGrpSpPr>
          <p:grpSpPr>
            <a:xfrm>
              <a:off x="3328858" y="4873262"/>
              <a:ext cx="208066" cy="193654"/>
              <a:chOff x="5364163" y="4514594"/>
              <a:chExt cx="101735" cy="103205"/>
            </a:xfrm>
          </p:grpSpPr>
          <p:sp>
            <p:nvSpPr>
              <p:cNvPr id="374" name="Oval 373"/>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376" name="Straight Connector 375"/>
              <p:cNvCxnSpPr>
                <a:stCxn id="374" idx="1"/>
                <a:endCxn id="374"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7" name="Straight Connector 376"/>
              <p:cNvCxnSpPr>
                <a:stCxn id="374" idx="3"/>
                <a:endCxn id="374"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565" name="Group 564"/>
            <p:cNvGrpSpPr/>
            <p:nvPr/>
          </p:nvGrpSpPr>
          <p:grpSpPr>
            <a:xfrm>
              <a:off x="2107046" y="4854979"/>
              <a:ext cx="208066" cy="193654"/>
              <a:chOff x="5364163" y="4514594"/>
              <a:chExt cx="101735" cy="103205"/>
            </a:xfrm>
          </p:grpSpPr>
          <p:sp>
            <p:nvSpPr>
              <p:cNvPr id="573" name="Oval 572"/>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576" name="Straight Connector 575"/>
              <p:cNvCxnSpPr>
                <a:stCxn id="573" idx="1"/>
                <a:endCxn id="573"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7" name="Straight Connector 576"/>
              <p:cNvCxnSpPr>
                <a:stCxn id="573" idx="3"/>
                <a:endCxn id="573"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578" name="Group 577"/>
            <p:cNvGrpSpPr/>
            <p:nvPr/>
          </p:nvGrpSpPr>
          <p:grpSpPr>
            <a:xfrm>
              <a:off x="3845987" y="4892975"/>
              <a:ext cx="256955" cy="161055"/>
              <a:chOff x="7720044" y="4811626"/>
              <a:chExt cx="351692" cy="506245"/>
            </a:xfrm>
          </p:grpSpPr>
          <p:sp>
            <p:nvSpPr>
              <p:cNvPr id="579" name="Rectangle 578"/>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580" name="Freeform 579"/>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581" name="Freeform 580"/>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582" name="Freeform 581"/>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583" name="Straight Connector 582"/>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4" name="Straight Connector 583"/>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593" name="Group 592"/>
            <p:cNvGrpSpPr/>
            <p:nvPr/>
          </p:nvGrpSpPr>
          <p:grpSpPr>
            <a:xfrm>
              <a:off x="2721613" y="4847633"/>
              <a:ext cx="256955" cy="161055"/>
              <a:chOff x="7720044" y="4811626"/>
              <a:chExt cx="351692" cy="506245"/>
            </a:xfrm>
          </p:grpSpPr>
          <p:sp>
            <p:nvSpPr>
              <p:cNvPr id="595" name="Rectangle 594"/>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597" name="Freeform 596"/>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599" name="Freeform 598"/>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01" name="Freeform 600"/>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603" name="Straight Connector 602"/>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4" name="Straight Connector 603"/>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484" name="Straight Connector 483"/>
            <p:cNvCxnSpPr>
              <a:stCxn id="618" idx="1"/>
              <a:endCxn id="579" idx="3"/>
            </p:cNvCxnSpPr>
            <p:nvPr/>
          </p:nvCxnSpPr>
          <p:spPr bwMode="auto">
            <a:xfrm flipH="1">
              <a:off x="4102942" y="4973080"/>
              <a:ext cx="318775" cy="42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495" name="Group 494"/>
            <p:cNvGrpSpPr/>
            <p:nvPr/>
          </p:nvGrpSpPr>
          <p:grpSpPr>
            <a:xfrm>
              <a:off x="1077569" y="4788732"/>
              <a:ext cx="508473" cy="291506"/>
              <a:chOff x="952479" y="4695925"/>
              <a:chExt cx="681588" cy="396188"/>
            </a:xfrm>
          </p:grpSpPr>
          <p:sp>
            <p:nvSpPr>
              <p:cNvPr id="493" name="Rectangle 492"/>
              <p:cNvSpPr/>
              <p:nvPr/>
            </p:nvSpPr>
            <p:spPr bwMode="auto">
              <a:xfrm>
                <a:off x="998975" y="4729317"/>
                <a:ext cx="635092" cy="36279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bg1"/>
                  </a:solidFill>
                  <a:effectLst/>
                  <a:latin typeface="Arial" charset="0"/>
                </a:endParaRPr>
              </a:p>
            </p:txBody>
          </p:sp>
          <p:sp>
            <p:nvSpPr>
              <p:cNvPr id="492" name="TextBox 491"/>
              <p:cNvSpPr txBox="1"/>
              <p:nvPr/>
            </p:nvSpPr>
            <p:spPr>
              <a:xfrm>
                <a:off x="952479" y="4695925"/>
                <a:ext cx="681588" cy="376471"/>
              </a:xfrm>
              <a:prstGeom prst="rect">
                <a:avLst/>
              </a:prstGeom>
              <a:noFill/>
            </p:spPr>
            <p:txBody>
              <a:bodyPr wrap="none" rtlCol="0">
                <a:spAutoFit/>
              </a:bodyPr>
              <a:lstStyle/>
              <a:p>
                <a:r>
                  <a:rPr lang="en-US" sz="1200" dirty="0">
                    <a:solidFill>
                      <a:schemeClr val="bg1"/>
                    </a:solidFill>
                  </a:rPr>
                  <a:t>ADC</a:t>
                </a:r>
              </a:p>
            </p:txBody>
          </p:sp>
        </p:grpSp>
      </p:grpSp>
      <p:grpSp>
        <p:nvGrpSpPr>
          <p:cNvPr id="646" name="Group 645"/>
          <p:cNvGrpSpPr/>
          <p:nvPr/>
        </p:nvGrpSpPr>
        <p:grpSpPr>
          <a:xfrm>
            <a:off x="948309" y="5532730"/>
            <a:ext cx="3265245" cy="291506"/>
            <a:chOff x="1077569" y="4788732"/>
            <a:chExt cx="3265245" cy="291506"/>
          </a:xfrm>
        </p:grpSpPr>
        <p:cxnSp>
          <p:nvCxnSpPr>
            <p:cNvPr id="647" name="Straight Connector 646"/>
            <p:cNvCxnSpPr>
              <a:stCxn id="656" idx="3"/>
              <a:endCxn id="664" idx="1"/>
            </p:cNvCxnSpPr>
            <p:nvPr/>
          </p:nvCxnSpPr>
          <p:spPr bwMode="auto">
            <a:xfrm>
              <a:off x="1586042" y="4946770"/>
              <a:ext cx="2259945" cy="26733"/>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650" name="Group 649"/>
            <p:cNvGrpSpPr/>
            <p:nvPr/>
          </p:nvGrpSpPr>
          <p:grpSpPr>
            <a:xfrm>
              <a:off x="3328858" y="4873262"/>
              <a:ext cx="208066" cy="193654"/>
              <a:chOff x="5364163" y="4514594"/>
              <a:chExt cx="101735" cy="103205"/>
            </a:xfrm>
          </p:grpSpPr>
          <p:sp>
            <p:nvSpPr>
              <p:cNvPr id="673" name="Oval 672"/>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674" name="Straight Connector 673"/>
              <p:cNvCxnSpPr>
                <a:stCxn id="673" idx="1"/>
                <a:endCxn id="673"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75" name="Straight Connector 674"/>
              <p:cNvCxnSpPr>
                <a:stCxn id="673" idx="3"/>
                <a:endCxn id="673"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651" name="Group 650"/>
            <p:cNvGrpSpPr/>
            <p:nvPr/>
          </p:nvGrpSpPr>
          <p:grpSpPr>
            <a:xfrm>
              <a:off x="2107046" y="4854979"/>
              <a:ext cx="208066" cy="193654"/>
              <a:chOff x="5364163" y="4514594"/>
              <a:chExt cx="101735" cy="103205"/>
            </a:xfrm>
          </p:grpSpPr>
          <p:sp>
            <p:nvSpPr>
              <p:cNvPr id="670" name="Oval 669"/>
              <p:cNvSpPr/>
              <p:nvPr/>
            </p:nvSpPr>
            <p:spPr bwMode="auto">
              <a:xfrm>
                <a:off x="5364163" y="4514594"/>
                <a:ext cx="101735" cy="103205"/>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671" name="Straight Connector 670"/>
              <p:cNvCxnSpPr>
                <a:stCxn id="670" idx="1"/>
                <a:endCxn id="670" idx="5"/>
              </p:cNvCxnSpPr>
              <p:nvPr/>
            </p:nvCxnSpPr>
            <p:spPr bwMode="auto">
              <a:xfrm>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72" name="Straight Connector 671"/>
              <p:cNvCxnSpPr>
                <a:stCxn id="670" idx="3"/>
                <a:endCxn id="670" idx="7"/>
              </p:cNvCxnSpPr>
              <p:nvPr/>
            </p:nvCxnSpPr>
            <p:spPr bwMode="auto">
              <a:xfrm flipV="1">
                <a:off x="5379062" y="4529708"/>
                <a:ext cx="71937" cy="7297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652" name="Group 651"/>
            <p:cNvGrpSpPr/>
            <p:nvPr/>
          </p:nvGrpSpPr>
          <p:grpSpPr>
            <a:xfrm>
              <a:off x="3845987" y="4892975"/>
              <a:ext cx="256955" cy="161055"/>
              <a:chOff x="7720044" y="4811626"/>
              <a:chExt cx="351692" cy="506245"/>
            </a:xfrm>
          </p:grpSpPr>
          <p:sp>
            <p:nvSpPr>
              <p:cNvPr id="664" name="Rectangle 663"/>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5" name="Freeform 664"/>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6" name="Freeform 665"/>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7" name="Freeform 666"/>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668" name="Straight Connector 667"/>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69" name="Straight Connector 668"/>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grpSp>
          <p:nvGrpSpPr>
            <p:cNvPr id="653" name="Group 652"/>
            <p:cNvGrpSpPr/>
            <p:nvPr/>
          </p:nvGrpSpPr>
          <p:grpSpPr>
            <a:xfrm>
              <a:off x="2721613" y="4847633"/>
              <a:ext cx="256955" cy="161055"/>
              <a:chOff x="7720044" y="4811626"/>
              <a:chExt cx="351692" cy="506245"/>
            </a:xfrm>
          </p:grpSpPr>
          <p:sp>
            <p:nvSpPr>
              <p:cNvPr id="658" name="Rectangle 657"/>
              <p:cNvSpPr/>
              <p:nvPr/>
            </p:nvSpPr>
            <p:spPr bwMode="auto">
              <a:xfrm>
                <a:off x="7720044" y="4811626"/>
                <a:ext cx="351692" cy="50624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59" name="Freeform 658"/>
              <p:cNvSpPr/>
              <p:nvPr/>
            </p:nvSpPr>
            <p:spPr bwMode="auto">
              <a:xfrm>
                <a:off x="7766864" y="4877088"/>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0" name="Freeform 659"/>
              <p:cNvSpPr/>
              <p:nvPr/>
            </p:nvSpPr>
            <p:spPr bwMode="auto">
              <a:xfrm>
                <a:off x="7759686" y="5023200"/>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sp>
            <p:nvSpPr>
              <p:cNvPr id="661" name="Freeform 660"/>
              <p:cNvSpPr/>
              <p:nvPr/>
            </p:nvSpPr>
            <p:spPr bwMode="auto">
              <a:xfrm>
                <a:off x="7763996" y="5184901"/>
                <a:ext cx="272408" cy="96967"/>
              </a:xfrm>
              <a:custGeom>
                <a:avLst/>
                <a:gdLst>
                  <a:gd name="connsiteX0" fmla="*/ 0 w 154270"/>
                  <a:gd name="connsiteY0" fmla="*/ 57478 h 96967"/>
                  <a:gd name="connsiteX1" fmla="*/ 30854 w 154270"/>
                  <a:gd name="connsiteY1" fmla="*/ 4185 h 96967"/>
                  <a:gd name="connsiteX2" fmla="*/ 64513 w 154270"/>
                  <a:gd name="connsiteY2" fmla="*/ 9795 h 96967"/>
                  <a:gd name="connsiteX3" fmla="*/ 86952 w 154270"/>
                  <a:gd name="connsiteY3" fmla="*/ 60283 h 96967"/>
                  <a:gd name="connsiteX4" fmla="*/ 98172 w 154270"/>
                  <a:gd name="connsiteY4" fmla="*/ 85527 h 96967"/>
                  <a:gd name="connsiteX5" fmla="*/ 126221 w 154270"/>
                  <a:gd name="connsiteY5" fmla="*/ 93942 h 96967"/>
                  <a:gd name="connsiteX6" fmla="*/ 151465 w 154270"/>
                  <a:gd name="connsiteY6" fmla="*/ 35039 h 96967"/>
                  <a:gd name="connsiteX7" fmla="*/ 151465 w 154270"/>
                  <a:gd name="connsiteY7" fmla="*/ 35039 h 96967"/>
                  <a:gd name="connsiteX8" fmla="*/ 154270 w 154270"/>
                  <a:gd name="connsiteY8" fmla="*/ 35039 h 9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70" h="96967">
                    <a:moveTo>
                      <a:pt x="0" y="57478"/>
                    </a:moveTo>
                    <a:cubicBezTo>
                      <a:pt x="10051" y="34805"/>
                      <a:pt x="20102" y="12132"/>
                      <a:pt x="30854" y="4185"/>
                    </a:cubicBezTo>
                    <a:cubicBezTo>
                      <a:pt x="41606" y="-3762"/>
                      <a:pt x="55163" y="445"/>
                      <a:pt x="64513" y="9795"/>
                    </a:cubicBezTo>
                    <a:cubicBezTo>
                      <a:pt x="73863" y="19145"/>
                      <a:pt x="86952" y="60283"/>
                      <a:pt x="86952" y="60283"/>
                    </a:cubicBezTo>
                    <a:cubicBezTo>
                      <a:pt x="92562" y="72905"/>
                      <a:pt x="91627" y="79917"/>
                      <a:pt x="98172" y="85527"/>
                    </a:cubicBezTo>
                    <a:cubicBezTo>
                      <a:pt x="104717" y="91137"/>
                      <a:pt x="117339" y="102357"/>
                      <a:pt x="126221" y="93942"/>
                    </a:cubicBezTo>
                    <a:cubicBezTo>
                      <a:pt x="135103" y="85527"/>
                      <a:pt x="151465" y="35039"/>
                      <a:pt x="151465" y="35039"/>
                    </a:cubicBezTo>
                    <a:lnTo>
                      <a:pt x="151465" y="35039"/>
                    </a:lnTo>
                    <a:lnTo>
                      <a:pt x="154270" y="35039"/>
                    </a:lnTo>
                  </a:path>
                </a:pathLst>
              </a:cu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Arial" charset="0"/>
                </a:endParaRPr>
              </a:p>
            </p:txBody>
          </p:sp>
          <p:cxnSp>
            <p:nvCxnSpPr>
              <p:cNvPr id="662" name="Straight Connector 661"/>
              <p:cNvCxnSpPr/>
              <p:nvPr/>
            </p:nvCxnSpPr>
            <p:spPr bwMode="auto">
              <a:xfrm flipV="1">
                <a:off x="7861604" y="4863031"/>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63" name="Straight Connector 662"/>
              <p:cNvCxnSpPr/>
              <p:nvPr/>
            </p:nvCxnSpPr>
            <p:spPr bwMode="auto">
              <a:xfrm flipV="1">
                <a:off x="7854426" y="5168176"/>
                <a:ext cx="82927" cy="91117"/>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cxnSp>
          <p:nvCxnSpPr>
            <p:cNvPr id="654" name="Straight Connector 653"/>
            <p:cNvCxnSpPr>
              <a:endCxn id="664" idx="3"/>
            </p:cNvCxnSpPr>
            <p:nvPr/>
          </p:nvCxnSpPr>
          <p:spPr bwMode="auto">
            <a:xfrm flipH="1" flipV="1">
              <a:off x="4102942" y="4973503"/>
              <a:ext cx="239872" cy="61"/>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655" name="Group 654"/>
            <p:cNvGrpSpPr/>
            <p:nvPr/>
          </p:nvGrpSpPr>
          <p:grpSpPr>
            <a:xfrm>
              <a:off x="1077569" y="4788732"/>
              <a:ext cx="508473" cy="291506"/>
              <a:chOff x="952479" y="4695925"/>
              <a:chExt cx="681588" cy="396188"/>
            </a:xfrm>
          </p:grpSpPr>
          <p:sp>
            <p:nvSpPr>
              <p:cNvPr id="656" name="Rectangle 655"/>
              <p:cNvSpPr/>
              <p:nvPr/>
            </p:nvSpPr>
            <p:spPr bwMode="auto">
              <a:xfrm>
                <a:off x="998975" y="4729317"/>
                <a:ext cx="635092" cy="362796"/>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bg1"/>
                  </a:solidFill>
                  <a:effectLst/>
                  <a:latin typeface="Arial" charset="0"/>
                </a:endParaRPr>
              </a:p>
            </p:txBody>
          </p:sp>
          <p:sp>
            <p:nvSpPr>
              <p:cNvPr id="657" name="TextBox 656"/>
              <p:cNvSpPr txBox="1"/>
              <p:nvPr/>
            </p:nvSpPr>
            <p:spPr>
              <a:xfrm>
                <a:off x="952479" y="4695925"/>
                <a:ext cx="681588" cy="376471"/>
              </a:xfrm>
              <a:prstGeom prst="rect">
                <a:avLst/>
              </a:prstGeom>
              <a:noFill/>
            </p:spPr>
            <p:txBody>
              <a:bodyPr wrap="none" rtlCol="0">
                <a:spAutoFit/>
              </a:bodyPr>
              <a:lstStyle/>
              <a:p>
                <a:r>
                  <a:rPr lang="en-US" sz="1200" dirty="0">
                    <a:solidFill>
                      <a:schemeClr val="bg1"/>
                    </a:solidFill>
                  </a:rPr>
                  <a:t>ADC</a:t>
                </a:r>
              </a:p>
            </p:txBody>
          </p:sp>
        </p:grpSp>
      </p:grpSp>
      <p:sp>
        <p:nvSpPr>
          <p:cNvPr id="506" name="TextBox 505"/>
          <p:cNvSpPr txBox="1"/>
          <p:nvPr/>
        </p:nvSpPr>
        <p:spPr>
          <a:xfrm>
            <a:off x="3009454" y="4494555"/>
            <a:ext cx="621926" cy="369332"/>
          </a:xfrm>
          <a:prstGeom prst="rect">
            <a:avLst/>
          </a:prstGeom>
          <a:noFill/>
        </p:spPr>
        <p:txBody>
          <a:bodyPr wrap="square" rtlCol="0">
            <a:spAutoFit/>
          </a:bodyPr>
          <a:lstStyle/>
          <a:p>
            <a:r>
              <a:rPr lang="en-US" sz="900" dirty="0"/>
              <a:t>RX RF Mix Mod</a:t>
            </a:r>
          </a:p>
        </p:txBody>
      </p:sp>
      <p:sp>
        <p:nvSpPr>
          <p:cNvPr id="678" name="TextBox 677"/>
          <p:cNvSpPr txBox="1"/>
          <p:nvPr/>
        </p:nvSpPr>
        <p:spPr>
          <a:xfrm>
            <a:off x="1773367" y="4507556"/>
            <a:ext cx="621926" cy="369332"/>
          </a:xfrm>
          <a:prstGeom prst="rect">
            <a:avLst/>
          </a:prstGeom>
          <a:noFill/>
        </p:spPr>
        <p:txBody>
          <a:bodyPr wrap="square" rtlCol="0">
            <a:spAutoFit/>
          </a:bodyPr>
          <a:lstStyle/>
          <a:p>
            <a:r>
              <a:rPr lang="en-US" sz="900" dirty="0"/>
              <a:t>RX IF Mix Mod</a:t>
            </a:r>
          </a:p>
        </p:txBody>
      </p:sp>
      <p:cxnSp>
        <p:nvCxnSpPr>
          <p:cNvPr id="511" name="Straight Connector 510"/>
          <p:cNvCxnSpPr/>
          <p:nvPr/>
        </p:nvCxnSpPr>
        <p:spPr bwMode="auto">
          <a:xfrm flipH="1">
            <a:off x="758204" y="4960941"/>
            <a:ext cx="221846" cy="17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79" name="Straight Connector 678"/>
          <p:cNvCxnSpPr/>
          <p:nvPr/>
        </p:nvCxnSpPr>
        <p:spPr bwMode="auto">
          <a:xfrm flipH="1">
            <a:off x="680884" y="5694023"/>
            <a:ext cx="299167" cy="178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5" name="Straight Connector 554"/>
          <p:cNvCxnSpPr/>
          <p:nvPr/>
        </p:nvCxnSpPr>
        <p:spPr bwMode="auto">
          <a:xfrm flipV="1">
            <a:off x="758204" y="4454291"/>
            <a:ext cx="0" cy="51440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9" name="Straight Connector 558"/>
          <p:cNvCxnSpPr/>
          <p:nvPr/>
        </p:nvCxnSpPr>
        <p:spPr bwMode="auto">
          <a:xfrm flipV="1">
            <a:off x="753939" y="4454291"/>
            <a:ext cx="2602527" cy="15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81" name="Straight Connector 680"/>
          <p:cNvCxnSpPr/>
          <p:nvPr/>
        </p:nvCxnSpPr>
        <p:spPr bwMode="auto">
          <a:xfrm flipV="1">
            <a:off x="680884" y="4419297"/>
            <a:ext cx="0" cy="130324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83" name="Straight Connector 682"/>
          <p:cNvCxnSpPr/>
          <p:nvPr/>
        </p:nvCxnSpPr>
        <p:spPr bwMode="auto">
          <a:xfrm>
            <a:off x="680884" y="4410214"/>
            <a:ext cx="258887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86" name="Straight Connector 685"/>
          <p:cNvCxnSpPr/>
          <p:nvPr/>
        </p:nvCxnSpPr>
        <p:spPr bwMode="auto">
          <a:xfrm flipV="1">
            <a:off x="3269754" y="3838514"/>
            <a:ext cx="0" cy="5717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87" name="Straight Connector 686"/>
          <p:cNvCxnSpPr/>
          <p:nvPr/>
        </p:nvCxnSpPr>
        <p:spPr bwMode="auto">
          <a:xfrm flipV="1">
            <a:off x="3356466" y="3259669"/>
            <a:ext cx="0" cy="119925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92" name="Straight Connector 691"/>
          <p:cNvCxnSpPr/>
          <p:nvPr/>
        </p:nvCxnSpPr>
        <p:spPr bwMode="auto">
          <a:xfrm>
            <a:off x="3059004" y="3838513"/>
            <a:ext cx="21075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96" name="Straight Connector 695"/>
          <p:cNvCxnSpPr/>
          <p:nvPr/>
        </p:nvCxnSpPr>
        <p:spPr bwMode="auto">
          <a:xfrm>
            <a:off x="3059004" y="3250055"/>
            <a:ext cx="29746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00" name="Straight Connector 699"/>
          <p:cNvCxnSpPr>
            <a:stCxn id="469" idx="1"/>
          </p:cNvCxnSpPr>
          <p:nvPr/>
        </p:nvCxnSpPr>
        <p:spPr bwMode="auto">
          <a:xfrm flipH="1" flipV="1">
            <a:off x="1042537" y="2663212"/>
            <a:ext cx="242878" cy="923525"/>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701" name="Group 700"/>
          <p:cNvGrpSpPr/>
          <p:nvPr/>
        </p:nvGrpSpPr>
        <p:grpSpPr>
          <a:xfrm>
            <a:off x="719525" y="6145743"/>
            <a:ext cx="2289929" cy="410984"/>
            <a:chOff x="714700" y="805387"/>
            <a:chExt cx="904579" cy="507754"/>
          </a:xfrm>
        </p:grpSpPr>
        <p:sp>
          <p:nvSpPr>
            <p:cNvPr id="702" name="Rectangle 701"/>
            <p:cNvSpPr/>
            <p:nvPr/>
          </p:nvSpPr>
          <p:spPr bwMode="auto">
            <a:xfrm>
              <a:off x="714700" y="805387"/>
              <a:ext cx="904579" cy="507754"/>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050" b="0" i="0" u="none" strike="noStrike" cap="none" normalizeH="0" baseline="0">
                <a:ln>
                  <a:noFill/>
                </a:ln>
                <a:solidFill>
                  <a:schemeClr val="tx1"/>
                </a:solidFill>
                <a:effectLst/>
                <a:latin typeface="Arial" charset="0"/>
              </a:endParaRPr>
            </a:p>
          </p:txBody>
        </p:sp>
        <p:sp>
          <p:nvSpPr>
            <p:cNvPr id="703" name="TextBox 702"/>
            <p:cNvSpPr txBox="1"/>
            <p:nvPr/>
          </p:nvSpPr>
          <p:spPr>
            <a:xfrm>
              <a:off x="748313" y="859209"/>
              <a:ext cx="837351" cy="313703"/>
            </a:xfrm>
            <a:prstGeom prst="rect">
              <a:avLst/>
            </a:prstGeom>
            <a:noFill/>
          </p:spPr>
          <p:txBody>
            <a:bodyPr wrap="square" rtlCol="0">
              <a:spAutoFit/>
            </a:bodyPr>
            <a:lstStyle/>
            <a:p>
              <a:pPr algn="ctr"/>
              <a:r>
                <a:rPr lang="en-US" sz="1050" dirty="0">
                  <a:solidFill>
                    <a:schemeClr val="bg1"/>
                  </a:solidFill>
                </a:rPr>
                <a:t>DC/DC</a:t>
              </a:r>
            </a:p>
          </p:txBody>
        </p:sp>
      </p:grpSp>
      <p:grpSp>
        <p:nvGrpSpPr>
          <p:cNvPr id="704" name="Group 703"/>
          <p:cNvGrpSpPr/>
          <p:nvPr/>
        </p:nvGrpSpPr>
        <p:grpSpPr>
          <a:xfrm>
            <a:off x="98718" y="3130803"/>
            <a:ext cx="472258" cy="315432"/>
            <a:chOff x="714700" y="805387"/>
            <a:chExt cx="904579" cy="507754"/>
          </a:xfrm>
        </p:grpSpPr>
        <p:sp>
          <p:nvSpPr>
            <p:cNvPr id="705" name="Rectangle 704"/>
            <p:cNvSpPr/>
            <p:nvPr/>
          </p:nvSpPr>
          <p:spPr bwMode="auto">
            <a:xfrm>
              <a:off x="714700" y="805387"/>
              <a:ext cx="904579" cy="507754"/>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800" b="0" i="0" u="none" strike="noStrike" cap="none" normalizeH="0" baseline="0">
                <a:ln>
                  <a:noFill/>
                </a:ln>
                <a:solidFill>
                  <a:schemeClr val="tx1"/>
                </a:solidFill>
                <a:effectLst/>
                <a:latin typeface="Arial" charset="0"/>
              </a:endParaRPr>
            </a:p>
          </p:txBody>
        </p:sp>
        <p:sp>
          <p:nvSpPr>
            <p:cNvPr id="706" name="TextBox 705"/>
            <p:cNvSpPr txBox="1"/>
            <p:nvPr/>
          </p:nvSpPr>
          <p:spPr>
            <a:xfrm>
              <a:off x="748313" y="859209"/>
              <a:ext cx="837351" cy="408731"/>
            </a:xfrm>
            <a:prstGeom prst="rect">
              <a:avLst/>
            </a:prstGeom>
            <a:noFill/>
          </p:spPr>
          <p:txBody>
            <a:bodyPr wrap="square" rtlCol="0">
              <a:spAutoFit/>
            </a:bodyPr>
            <a:lstStyle/>
            <a:p>
              <a:r>
                <a:rPr lang="en-US" sz="1000" dirty="0">
                  <a:solidFill>
                    <a:schemeClr val="bg1"/>
                  </a:solidFill>
                </a:rPr>
                <a:t>MMI</a:t>
              </a:r>
            </a:p>
          </p:txBody>
        </p:sp>
      </p:grpSp>
      <p:cxnSp>
        <p:nvCxnSpPr>
          <p:cNvPr id="711" name="Straight Connector 710"/>
          <p:cNvCxnSpPr/>
          <p:nvPr/>
        </p:nvCxnSpPr>
        <p:spPr bwMode="auto">
          <a:xfrm>
            <a:off x="7779167" y="2773813"/>
            <a:ext cx="0" cy="1120446"/>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13" name="Straight Connector 712"/>
          <p:cNvCxnSpPr/>
          <p:nvPr/>
        </p:nvCxnSpPr>
        <p:spPr bwMode="auto">
          <a:xfrm>
            <a:off x="7779167" y="3891291"/>
            <a:ext cx="27461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15" name="Straight Connector 714"/>
          <p:cNvCxnSpPr/>
          <p:nvPr/>
        </p:nvCxnSpPr>
        <p:spPr bwMode="auto">
          <a:xfrm>
            <a:off x="8053785" y="3891291"/>
            <a:ext cx="0" cy="176196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17" name="Straight Connector 716"/>
          <p:cNvCxnSpPr/>
          <p:nvPr/>
        </p:nvCxnSpPr>
        <p:spPr bwMode="auto">
          <a:xfrm>
            <a:off x="7730571" y="5117050"/>
            <a:ext cx="75181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26" name="Straight Arrow Connector 725"/>
          <p:cNvCxnSpPr/>
          <p:nvPr/>
        </p:nvCxnSpPr>
        <p:spPr bwMode="auto">
          <a:xfrm flipH="1">
            <a:off x="8468599" y="5114945"/>
            <a:ext cx="283776" cy="402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728" name="TextBox 727"/>
          <p:cNvSpPr txBox="1"/>
          <p:nvPr/>
        </p:nvSpPr>
        <p:spPr>
          <a:xfrm>
            <a:off x="7569200" y="2539252"/>
            <a:ext cx="637123" cy="230832"/>
          </a:xfrm>
          <a:prstGeom prst="rect">
            <a:avLst/>
          </a:prstGeom>
          <a:noFill/>
        </p:spPr>
        <p:txBody>
          <a:bodyPr wrap="square" rtlCol="0">
            <a:spAutoFit/>
          </a:bodyPr>
          <a:lstStyle/>
          <a:p>
            <a:r>
              <a:rPr lang="en-US" sz="900" dirty="0"/>
              <a:t>RXA</a:t>
            </a:r>
          </a:p>
        </p:txBody>
      </p:sp>
      <p:sp>
        <p:nvSpPr>
          <p:cNvPr id="729" name="Rectangle 728"/>
          <p:cNvSpPr/>
          <p:nvPr/>
        </p:nvSpPr>
        <p:spPr bwMode="auto">
          <a:xfrm>
            <a:off x="8349533" y="1839523"/>
            <a:ext cx="701999" cy="2342348"/>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736" name="Straight Connector 735"/>
          <p:cNvCxnSpPr/>
          <p:nvPr/>
        </p:nvCxnSpPr>
        <p:spPr bwMode="auto">
          <a:xfrm>
            <a:off x="8661190" y="2525547"/>
            <a:ext cx="0" cy="3367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737" name="Rectangle 736"/>
          <p:cNvSpPr/>
          <p:nvPr/>
        </p:nvSpPr>
        <p:spPr bwMode="auto">
          <a:xfrm>
            <a:off x="8545136" y="2471358"/>
            <a:ext cx="216658" cy="134238"/>
          </a:xfrm>
          <a:prstGeom prst="rect">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39" name="TextBox 738"/>
          <p:cNvSpPr txBox="1"/>
          <p:nvPr/>
        </p:nvSpPr>
        <p:spPr>
          <a:xfrm>
            <a:off x="8314749" y="2234950"/>
            <a:ext cx="522566" cy="230832"/>
          </a:xfrm>
          <a:prstGeom prst="rect">
            <a:avLst/>
          </a:prstGeom>
          <a:noFill/>
        </p:spPr>
        <p:txBody>
          <a:bodyPr wrap="square" rtlCol="0">
            <a:spAutoFit/>
          </a:bodyPr>
          <a:lstStyle/>
          <a:p>
            <a:r>
              <a:rPr lang="en-US" sz="900" dirty="0"/>
              <a:t>Bias-T</a:t>
            </a:r>
          </a:p>
        </p:txBody>
      </p:sp>
      <p:cxnSp>
        <p:nvCxnSpPr>
          <p:cNvPr id="743" name="Straight Arrow Connector 742"/>
          <p:cNvCxnSpPr/>
          <p:nvPr/>
        </p:nvCxnSpPr>
        <p:spPr bwMode="auto">
          <a:xfrm flipH="1">
            <a:off x="8661565" y="2611327"/>
            <a:ext cx="2" cy="28263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744" name="TextBox 743"/>
          <p:cNvSpPr txBox="1"/>
          <p:nvPr/>
        </p:nvSpPr>
        <p:spPr>
          <a:xfrm>
            <a:off x="8466640" y="2893965"/>
            <a:ext cx="389850" cy="184666"/>
          </a:xfrm>
          <a:prstGeom prst="rect">
            <a:avLst/>
          </a:prstGeom>
          <a:noFill/>
        </p:spPr>
        <p:txBody>
          <a:bodyPr wrap="none" rtlCol="0">
            <a:spAutoFit/>
          </a:bodyPr>
          <a:lstStyle/>
          <a:p>
            <a:r>
              <a:rPr lang="en-US" sz="600" dirty="0"/>
              <a:t>ANTP</a:t>
            </a:r>
          </a:p>
        </p:txBody>
      </p:sp>
      <p:sp>
        <p:nvSpPr>
          <p:cNvPr id="745" name="TextBox 744"/>
          <p:cNvSpPr txBox="1"/>
          <p:nvPr/>
        </p:nvSpPr>
        <p:spPr>
          <a:xfrm>
            <a:off x="8335876" y="3187913"/>
            <a:ext cx="478479" cy="184666"/>
          </a:xfrm>
          <a:prstGeom prst="rect">
            <a:avLst/>
          </a:prstGeom>
          <a:noFill/>
        </p:spPr>
        <p:txBody>
          <a:bodyPr wrap="square" rtlCol="0">
            <a:spAutoFit/>
          </a:bodyPr>
          <a:lstStyle/>
          <a:p>
            <a:r>
              <a:rPr lang="en-US" sz="600" dirty="0"/>
              <a:t>VSWR</a:t>
            </a:r>
          </a:p>
        </p:txBody>
      </p:sp>
      <p:cxnSp>
        <p:nvCxnSpPr>
          <p:cNvPr id="747" name="Straight Connector 746"/>
          <p:cNvCxnSpPr/>
          <p:nvPr/>
        </p:nvCxnSpPr>
        <p:spPr bwMode="auto">
          <a:xfrm>
            <a:off x="8804748" y="2566651"/>
            <a:ext cx="140371"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49" name="Straight Connector 748"/>
          <p:cNvCxnSpPr/>
          <p:nvPr/>
        </p:nvCxnSpPr>
        <p:spPr bwMode="auto">
          <a:xfrm flipH="1">
            <a:off x="8933765" y="2563287"/>
            <a:ext cx="11356" cy="108751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51" name="Straight Arrow Connector 750"/>
          <p:cNvCxnSpPr/>
          <p:nvPr/>
        </p:nvCxnSpPr>
        <p:spPr bwMode="auto">
          <a:xfrm flipH="1">
            <a:off x="8700533" y="3280246"/>
            <a:ext cx="233232"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764" name="Rectangle 763"/>
          <p:cNvSpPr/>
          <p:nvPr/>
        </p:nvSpPr>
        <p:spPr bwMode="auto">
          <a:xfrm>
            <a:off x="8391039" y="3187913"/>
            <a:ext cx="311291" cy="184666"/>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65" name="Rectangle 764"/>
          <p:cNvSpPr/>
          <p:nvPr/>
        </p:nvSpPr>
        <p:spPr bwMode="auto">
          <a:xfrm>
            <a:off x="8505921" y="2885711"/>
            <a:ext cx="311291" cy="184666"/>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70" name="TextBox 769"/>
          <p:cNvSpPr txBox="1"/>
          <p:nvPr/>
        </p:nvSpPr>
        <p:spPr>
          <a:xfrm>
            <a:off x="8397656" y="1797265"/>
            <a:ext cx="598241" cy="400110"/>
          </a:xfrm>
          <a:prstGeom prst="rect">
            <a:avLst/>
          </a:prstGeom>
          <a:noFill/>
        </p:spPr>
        <p:txBody>
          <a:bodyPr wrap="none" rtlCol="0">
            <a:spAutoFit/>
          </a:bodyPr>
          <a:lstStyle/>
          <a:p>
            <a:r>
              <a:rPr lang="en-US" dirty="0"/>
              <a:t>AIB</a:t>
            </a:r>
          </a:p>
        </p:txBody>
      </p:sp>
      <p:sp>
        <p:nvSpPr>
          <p:cNvPr id="771" name="TextBox 770"/>
          <p:cNvSpPr txBox="1"/>
          <p:nvPr/>
        </p:nvSpPr>
        <p:spPr>
          <a:xfrm>
            <a:off x="2701388" y="1236518"/>
            <a:ext cx="2095445" cy="400110"/>
          </a:xfrm>
          <a:prstGeom prst="rect">
            <a:avLst/>
          </a:prstGeom>
          <a:noFill/>
        </p:spPr>
        <p:txBody>
          <a:bodyPr wrap="none" rtlCol="0">
            <a:spAutoFit/>
          </a:bodyPr>
          <a:lstStyle/>
          <a:p>
            <a:r>
              <a:rPr lang="en-US" dirty="0"/>
              <a:t>Digital Front End</a:t>
            </a:r>
          </a:p>
        </p:txBody>
      </p:sp>
      <p:cxnSp>
        <p:nvCxnSpPr>
          <p:cNvPr id="775" name="Straight Connector 774"/>
          <p:cNvCxnSpPr/>
          <p:nvPr/>
        </p:nvCxnSpPr>
        <p:spPr bwMode="auto">
          <a:xfrm>
            <a:off x="612024" y="4330682"/>
            <a:ext cx="8479838" cy="0"/>
          </a:xfrm>
          <a:prstGeom prst="line">
            <a:avLst/>
          </a:prstGeom>
          <a:solidFill>
            <a:schemeClr val="accent1"/>
          </a:solidFill>
          <a:ln w="12700" cap="flat" cmpd="sng" algn="ctr">
            <a:solidFill>
              <a:schemeClr val="tx1"/>
            </a:solidFill>
            <a:prstDash val="lgDash"/>
            <a:round/>
            <a:headEnd type="none" w="med" len="med"/>
            <a:tailEnd type="none" w="med" len="med"/>
          </a:ln>
          <a:effectLst/>
        </p:spPr>
      </p:cxnSp>
      <p:cxnSp>
        <p:nvCxnSpPr>
          <p:cNvPr id="778" name="Straight Connector 777"/>
          <p:cNvCxnSpPr/>
          <p:nvPr/>
        </p:nvCxnSpPr>
        <p:spPr bwMode="auto">
          <a:xfrm>
            <a:off x="580513" y="4363586"/>
            <a:ext cx="0" cy="1729733"/>
          </a:xfrm>
          <a:prstGeom prst="line">
            <a:avLst/>
          </a:prstGeom>
          <a:solidFill>
            <a:schemeClr val="accent1"/>
          </a:solidFill>
          <a:ln w="12700" cap="flat" cmpd="sng" algn="ctr">
            <a:solidFill>
              <a:schemeClr val="tx1"/>
            </a:solidFill>
            <a:prstDash val="lgDash"/>
            <a:round/>
            <a:headEnd type="none" w="med" len="med"/>
            <a:tailEnd type="none" w="med" len="med"/>
          </a:ln>
          <a:effectLst/>
        </p:spPr>
      </p:cxnSp>
      <p:cxnSp>
        <p:nvCxnSpPr>
          <p:cNvPr id="780" name="Straight Connector 779"/>
          <p:cNvCxnSpPr/>
          <p:nvPr/>
        </p:nvCxnSpPr>
        <p:spPr bwMode="auto">
          <a:xfrm>
            <a:off x="580513" y="6073294"/>
            <a:ext cx="4037840" cy="0"/>
          </a:xfrm>
          <a:prstGeom prst="line">
            <a:avLst/>
          </a:prstGeom>
          <a:solidFill>
            <a:schemeClr val="accent1"/>
          </a:solidFill>
          <a:ln w="12700" cap="flat" cmpd="sng" algn="ctr">
            <a:solidFill>
              <a:schemeClr val="tx1"/>
            </a:solidFill>
            <a:prstDash val="lgDash"/>
            <a:round/>
            <a:headEnd type="none" w="med" len="med"/>
            <a:tailEnd type="none" w="med" len="med"/>
          </a:ln>
          <a:effectLst/>
        </p:spPr>
      </p:cxnSp>
      <p:cxnSp>
        <p:nvCxnSpPr>
          <p:cNvPr id="782" name="Straight Connector 781"/>
          <p:cNvCxnSpPr/>
          <p:nvPr/>
        </p:nvCxnSpPr>
        <p:spPr bwMode="auto">
          <a:xfrm>
            <a:off x="4618353" y="6028572"/>
            <a:ext cx="0" cy="703284"/>
          </a:xfrm>
          <a:prstGeom prst="line">
            <a:avLst/>
          </a:prstGeom>
          <a:solidFill>
            <a:schemeClr val="accent1"/>
          </a:solidFill>
          <a:ln w="12700" cap="flat" cmpd="sng" algn="ctr">
            <a:solidFill>
              <a:schemeClr val="tx1"/>
            </a:solidFill>
            <a:prstDash val="lgDash"/>
            <a:round/>
            <a:headEnd type="none" w="med" len="med"/>
            <a:tailEnd type="none" w="med" len="med"/>
          </a:ln>
          <a:effectLst/>
        </p:spPr>
      </p:cxnSp>
      <p:cxnSp>
        <p:nvCxnSpPr>
          <p:cNvPr id="784" name="Straight Connector 783"/>
          <p:cNvCxnSpPr/>
          <p:nvPr/>
        </p:nvCxnSpPr>
        <p:spPr bwMode="auto">
          <a:xfrm>
            <a:off x="4618968" y="6731856"/>
            <a:ext cx="4417629" cy="0"/>
          </a:xfrm>
          <a:prstGeom prst="line">
            <a:avLst/>
          </a:prstGeom>
          <a:solidFill>
            <a:schemeClr val="accent1"/>
          </a:solidFill>
          <a:ln w="12700" cap="flat" cmpd="sng" algn="ctr">
            <a:solidFill>
              <a:schemeClr val="tx1"/>
            </a:solidFill>
            <a:prstDash val="lgDash"/>
            <a:round/>
            <a:headEnd type="none" w="med" len="med"/>
            <a:tailEnd type="none" w="med" len="med"/>
          </a:ln>
          <a:effectLst/>
        </p:spPr>
      </p:cxnSp>
      <p:cxnSp>
        <p:nvCxnSpPr>
          <p:cNvPr id="786" name="Straight Connector 785"/>
          <p:cNvCxnSpPr/>
          <p:nvPr/>
        </p:nvCxnSpPr>
        <p:spPr bwMode="auto">
          <a:xfrm flipH="1" flipV="1">
            <a:off x="9057543" y="4347959"/>
            <a:ext cx="11354" cy="2392981"/>
          </a:xfrm>
          <a:prstGeom prst="line">
            <a:avLst/>
          </a:prstGeom>
          <a:solidFill>
            <a:schemeClr val="accent1"/>
          </a:solidFill>
          <a:ln w="12700" cap="flat" cmpd="sng" algn="ctr">
            <a:solidFill>
              <a:schemeClr val="tx1"/>
            </a:solidFill>
            <a:prstDash val="lgDash"/>
            <a:round/>
            <a:headEnd type="none" w="med" len="med"/>
            <a:tailEnd type="none" w="med" len="med"/>
          </a:ln>
          <a:effectLst/>
        </p:spPr>
      </p:cxnSp>
      <p:sp>
        <p:nvSpPr>
          <p:cNvPr id="794" name="Rectangle 793"/>
          <p:cNvSpPr/>
          <p:nvPr/>
        </p:nvSpPr>
        <p:spPr bwMode="auto">
          <a:xfrm>
            <a:off x="8349534" y="3650802"/>
            <a:ext cx="701998" cy="531070"/>
          </a:xfrm>
          <a:prstGeom prst="rect">
            <a:avLst/>
          </a:prstGeom>
          <a:solidFill>
            <a:schemeClr val="tx2">
              <a:lumMod val="10000"/>
              <a:lumOff val="90000"/>
            </a:schemeClr>
          </a:solid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95" name="TextBox 794"/>
          <p:cNvSpPr txBox="1"/>
          <p:nvPr/>
        </p:nvSpPr>
        <p:spPr>
          <a:xfrm>
            <a:off x="8472774" y="3750471"/>
            <a:ext cx="472345" cy="370170"/>
          </a:xfrm>
          <a:prstGeom prst="rect">
            <a:avLst/>
          </a:prstGeom>
          <a:noFill/>
        </p:spPr>
        <p:txBody>
          <a:bodyPr wrap="square" rtlCol="0">
            <a:spAutoFit/>
          </a:bodyPr>
          <a:lstStyle/>
          <a:p>
            <a:r>
              <a:rPr lang="en-US" sz="900" dirty="0"/>
              <a:t>TX/ RXB</a:t>
            </a:r>
          </a:p>
        </p:txBody>
      </p:sp>
      <p:sp>
        <p:nvSpPr>
          <p:cNvPr id="801" name="TextBox 800"/>
          <p:cNvSpPr txBox="1"/>
          <p:nvPr/>
        </p:nvSpPr>
        <p:spPr>
          <a:xfrm>
            <a:off x="7055918" y="1254530"/>
            <a:ext cx="513282" cy="400110"/>
          </a:xfrm>
          <a:prstGeom prst="rect">
            <a:avLst/>
          </a:prstGeom>
          <a:noFill/>
        </p:spPr>
        <p:txBody>
          <a:bodyPr wrap="none" rtlCol="0">
            <a:spAutoFit/>
          </a:bodyPr>
          <a:lstStyle/>
          <a:p>
            <a:r>
              <a:rPr lang="en-US" dirty="0"/>
              <a:t>TX</a:t>
            </a:r>
          </a:p>
        </p:txBody>
      </p:sp>
      <p:sp>
        <p:nvSpPr>
          <p:cNvPr id="802" name="TextBox 801"/>
          <p:cNvSpPr txBox="1"/>
          <p:nvPr/>
        </p:nvSpPr>
        <p:spPr>
          <a:xfrm>
            <a:off x="4410558" y="5144340"/>
            <a:ext cx="1412566" cy="400110"/>
          </a:xfrm>
          <a:prstGeom prst="rect">
            <a:avLst/>
          </a:prstGeom>
          <a:noFill/>
        </p:spPr>
        <p:txBody>
          <a:bodyPr wrap="none" rtlCol="0">
            <a:spAutoFit/>
          </a:bodyPr>
          <a:lstStyle/>
          <a:p>
            <a:r>
              <a:rPr lang="en-US" dirty="0"/>
              <a:t>Analog RX</a:t>
            </a:r>
          </a:p>
        </p:txBody>
      </p:sp>
      <p:cxnSp>
        <p:nvCxnSpPr>
          <p:cNvPr id="812" name="Straight Connector 811"/>
          <p:cNvCxnSpPr/>
          <p:nvPr/>
        </p:nvCxnSpPr>
        <p:spPr bwMode="auto">
          <a:xfrm flipV="1">
            <a:off x="90401" y="2664046"/>
            <a:ext cx="615952" cy="497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813" name="Rectangle 812"/>
          <p:cNvSpPr/>
          <p:nvPr/>
        </p:nvSpPr>
        <p:spPr bwMode="auto">
          <a:xfrm>
            <a:off x="76200" y="1287944"/>
            <a:ext cx="494271" cy="3012790"/>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14" name="TextBox 813"/>
          <p:cNvSpPr txBox="1"/>
          <p:nvPr/>
        </p:nvSpPr>
        <p:spPr>
          <a:xfrm>
            <a:off x="34608" y="1236518"/>
            <a:ext cx="612668" cy="400110"/>
          </a:xfrm>
          <a:prstGeom prst="rect">
            <a:avLst/>
          </a:prstGeom>
          <a:noFill/>
        </p:spPr>
        <p:txBody>
          <a:bodyPr wrap="none" rtlCol="0">
            <a:spAutoFit/>
          </a:bodyPr>
          <a:lstStyle/>
          <a:p>
            <a:r>
              <a:rPr lang="en-US" dirty="0"/>
              <a:t>RIB</a:t>
            </a:r>
          </a:p>
        </p:txBody>
      </p:sp>
      <p:cxnSp>
        <p:nvCxnSpPr>
          <p:cNvPr id="823" name="Straight Connector 822"/>
          <p:cNvCxnSpPr>
            <a:endCxn id="702" idx="1"/>
          </p:cNvCxnSpPr>
          <p:nvPr/>
        </p:nvCxnSpPr>
        <p:spPr bwMode="auto">
          <a:xfrm>
            <a:off x="161925" y="6351235"/>
            <a:ext cx="5576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825" name="Oval 824"/>
          <p:cNvSpPr/>
          <p:nvPr/>
        </p:nvSpPr>
        <p:spPr bwMode="auto">
          <a:xfrm>
            <a:off x="52999" y="2646158"/>
            <a:ext cx="45719" cy="45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26" name="Oval 825"/>
          <p:cNvSpPr/>
          <p:nvPr/>
        </p:nvSpPr>
        <p:spPr bwMode="auto">
          <a:xfrm>
            <a:off x="50657" y="2139798"/>
            <a:ext cx="45719" cy="45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29" name="Oval 828"/>
          <p:cNvSpPr/>
          <p:nvPr/>
        </p:nvSpPr>
        <p:spPr bwMode="auto">
          <a:xfrm>
            <a:off x="116267" y="6315353"/>
            <a:ext cx="64708" cy="64861"/>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42" name="TextBox 441"/>
          <p:cNvSpPr txBox="1"/>
          <p:nvPr/>
        </p:nvSpPr>
        <p:spPr>
          <a:xfrm>
            <a:off x="914748" y="4507556"/>
            <a:ext cx="621926" cy="369332"/>
          </a:xfrm>
          <a:prstGeom prst="rect">
            <a:avLst/>
          </a:prstGeom>
          <a:noFill/>
        </p:spPr>
        <p:txBody>
          <a:bodyPr wrap="square" rtlCol="0">
            <a:spAutoFit/>
          </a:bodyPr>
          <a:lstStyle/>
          <a:p>
            <a:r>
              <a:rPr lang="en-US" sz="900" dirty="0"/>
              <a:t>RX ADC Mod</a:t>
            </a:r>
          </a:p>
        </p:txBody>
      </p:sp>
      <p:sp>
        <p:nvSpPr>
          <p:cNvPr id="443" name="Rectangle 442"/>
          <p:cNvSpPr/>
          <p:nvPr/>
        </p:nvSpPr>
        <p:spPr bwMode="auto">
          <a:xfrm>
            <a:off x="4383019" y="3952787"/>
            <a:ext cx="362607" cy="300622"/>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dirty="0">
                <a:ln>
                  <a:noFill/>
                </a:ln>
                <a:solidFill>
                  <a:schemeClr val="bg1"/>
                </a:solidFill>
                <a:effectLst/>
                <a:latin typeface="Arial" charset="0"/>
              </a:rPr>
              <a:t>FF</a:t>
            </a:r>
          </a:p>
        </p:txBody>
      </p:sp>
      <p:sp>
        <p:nvSpPr>
          <p:cNvPr id="444" name="Rectangle 443"/>
          <p:cNvSpPr/>
          <p:nvPr/>
        </p:nvSpPr>
        <p:spPr bwMode="auto">
          <a:xfrm>
            <a:off x="3128149" y="6143657"/>
            <a:ext cx="1436173" cy="413069"/>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dirty="0">
                <a:ln>
                  <a:noFill/>
                </a:ln>
                <a:solidFill>
                  <a:schemeClr val="bg1"/>
                </a:solidFill>
                <a:effectLst/>
                <a:latin typeface="Arial" charset="0"/>
              </a:rPr>
              <a:t>LTU</a:t>
            </a:r>
          </a:p>
        </p:txBody>
      </p:sp>
      <p:cxnSp>
        <p:nvCxnSpPr>
          <p:cNvPr id="4" name="Straight Connector 3"/>
          <p:cNvCxnSpPr/>
          <p:nvPr/>
        </p:nvCxnSpPr>
        <p:spPr bwMode="auto">
          <a:xfrm>
            <a:off x="4745626" y="4120641"/>
            <a:ext cx="2732246"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V="1">
            <a:off x="7473761" y="2289338"/>
            <a:ext cx="4111" cy="181884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a:stCxn id="443" idx="1"/>
          </p:cNvCxnSpPr>
          <p:nvPr/>
        </p:nvCxnSpPr>
        <p:spPr bwMode="auto">
          <a:xfrm flipH="1">
            <a:off x="4138891" y="4103098"/>
            <a:ext cx="244128"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4138891" y="2646158"/>
            <a:ext cx="0" cy="14569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4135694" y="2649759"/>
            <a:ext cx="227380" cy="834"/>
          </a:xfrm>
          <a:prstGeom prst="line">
            <a:avLst/>
          </a:prstGeom>
          <a:solidFill>
            <a:schemeClr val="accent1"/>
          </a:solidFill>
          <a:ln w="12700" cap="flat" cmpd="sng" algn="ctr">
            <a:solidFill>
              <a:schemeClr val="tx1"/>
            </a:solidFill>
            <a:prstDash val="solid"/>
            <a:round/>
            <a:headEnd type="none" w="med" len="med"/>
            <a:tailEnd type="arrow" w="med" len="med"/>
          </a:ln>
          <a:effectLst/>
        </p:spPr>
      </p:cxnSp>
      <p:sp>
        <p:nvSpPr>
          <p:cNvPr id="40" name="Rectangle 39"/>
          <p:cNvSpPr/>
          <p:nvPr/>
        </p:nvSpPr>
        <p:spPr bwMode="auto">
          <a:xfrm>
            <a:off x="7569200" y="1236518"/>
            <a:ext cx="1482331" cy="3035886"/>
          </a:xfrm>
          <a:prstGeom prst="rect">
            <a:avLst/>
          </a:prstGeom>
          <a:noFill/>
          <a:ln w="12700" cap="flat" cmpd="sng" algn="ctr">
            <a:solidFill>
              <a:schemeClr val="tx1"/>
            </a:solidFill>
            <a:prstDash val="lg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86" name="TextBox 485"/>
          <p:cNvSpPr txBox="1"/>
          <p:nvPr/>
        </p:nvSpPr>
        <p:spPr>
          <a:xfrm>
            <a:off x="7650968" y="1240181"/>
            <a:ext cx="1282723" cy="400110"/>
          </a:xfrm>
          <a:prstGeom prst="rect">
            <a:avLst/>
          </a:prstGeom>
          <a:noFill/>
        </p:spPr>
        <p:txBody>
          <a:bodyPr wrap="none" rtlCol="0">
            <a:spAutoFit/>
          </a:bodyPr>
          <a:lstStyle/>
          <a:p>
            <a:r>
              <a:rPr lang="en-US" dirty="0"/>
              <a:t>Filter Unit</a:t>
            </a:r>
          </a:p>
        </p:txBody>
      </p:sp>
      <p:cxnSp>
        <p:nvCxnSpPr>
          <p:cNvPr id="45" name="Straight Connector 44"/>
          <p:cNvCxnSpPr/>
          <p:nvPr/>
        </p:nvCxnSpPr>
        <p:spPr bwMode="auto">
          <a:xfrm>
            <a:off x="7427587" y="2292521"/>
            <a:ext cx="50285" cy="226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 name="Rectangle 46"/>
          <p:cNvSpPr/>
          <p:nvPr/>
        </p:nvSpPr>
        <p:spPr bwMode="auto">
          <a:xfrm>
            <a:off x="5519902" y="4021667"/>
            <a:ext cx="1033396" cy="160205"/>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488" name="TextBox 487"/>
          <p:cNvSpPr txBox="1"/>
          <p:nvPr/>
        </p:nvSpPr>
        <p:spPr>
          <a:xfrm>
            <a:off x="5470603" y="3987682"/>
            <a:ext cx="640325" cy="230832"/>
          </a:xfrm>
          <a:prstGeom prst="rect">
            <a:avLst/>
          </a:prstGeom>
          <a:noFill/>
        </p:spPr>
        <p:txBody>
          <a:bodyPr wrap="square" rtlCol="0">
            <a:spAutoFit/>
          </a:bodyPr>
          <a:lstStyle/>
          <a:p>
            <a:r>
              <a:rPr lang="en-US" sz="900" dirty="0"/>
              <a:t>TOR</a:t>
            </a:r>
            <a:endParaRPr lang="en-US" sz="1200" baseline="-25000" dirty="0"/>
          </a:p>
        </p:txBody>
      </p:sp>
    </p:spTree>
    <p:extLst>
      <p:ext uri="{BB962C8B-B14F-4D97-AF65-F5344CB8AC3E}">
        <p14:creationId xmlns:p14="http://schemas.microsoft.com/office/powerpoint/2010/main" val="158940115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A73BB451-7D7C-41CB-A31F-B11E516B7DF9}"/>
              </a:ext>
            </a:extLst>
          </p:cNvPr>
          <p:cNvSpPr>
            <a:spLocks noGrp="1" noChangeArrowheads="1"/>
          </p:cNvSpPr>
          <p:nvPr>
            <p:ph type="title"/>
          </p:nvPr>
        </p:nvSpPr>
        <p:spPr>
          <a:xfrm>
            <a:off x="457200" y="274638"/>
            <a:ext cx="8229600" cy="417512"/>
          </a:xfrm>
        </p:spPr>
        <p:txBody>
          <a:bodyPr>
            <a:normAutofit fontScale="90000"/>
          </a:bodyPr>
          <a:lstStyle/>
          <a:p>
            <a:pPr eaLnBrk="1" hangingPunct="1"/>
            <a:r>
              <a:rPr lang="en-GB" altLang="en-US" sz="2400"/>
              <a:t>Part 2 SW View: TxBranchCtrlSrv and PaSrv interactions </a:t>
            </a:r>
            <a:endParaRPr lang="en-US" altLang="en-US" sz="2400"/>
          </a:p>
        </p:txBody>
      </p:sp>
      <p:sp>
        <p:nvSpPr>
          <p:cNvPr id="15363" name="Rectangle 2">
            <a:extLst>
              <a:ext uri="{FF2B5EF4-FFF2-40B4-BE49-F238E27FC236}">
                <a16:creationId xmlns:a16="http://schemas.microsoft.com/office/drawing/2014/main" id="{93169654-912D-4D96-9FA8-E32AAD341C7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5364" name="Rectangle 2">
            <a:extLst>
              <a:ext uri="{FF2B5EF4-FFF2-40B4-BE49-F238E27FC236}">
                <a16:creationId xmlns:a16="http://schemas.microsoft.com/office/drawing/2014/main" id="{890E9965-ACE7-4737-BDB0-5F989D8B81D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5365" name="Rectangle 2">
            <a:extLst>
              <a:ext uri="{FF2B5EF4-FFF2-40B4-BE49-F238E27FC236}">
                <a16:creationId xmlns:a16="http://schemas.microsoft.com/office/drawing/2014/main" id="{C9C9F246-D140-4DBC-909D-9B48C959EEC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 name="TextBox 6">
            <a:extLst>
              <a:ext uri="{FF2B5EF4-FFF2-40B4-BE49-F238E27FC236}">
                <a16:creationId xmlns:a16="http://schemas.microsoft.com/office/drawing/2014/main" id="{4CE85424-150C-4A8A-B336-F2129CA25FBD}"/>
              </a:ext>
            </a:extLst>
          </p:cNvPr>
          <p:cNvSpPr txBox="1">
            <a:spLocks noChangeArrowheads="1"/>
          </p:cNvSpPr>
          <p:nvPr/>
        </p:nvSpPr>
        <p:spPr bwMode="auto">
          <a:xfrm>
            <a:off x="635000" y="836613"/>
            <a:ext cx="8280400"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000">
                <a:solidFill>
                  <a:srgbClr val="0070C0"/>
                </a:solidFill>
              </a:rPr>
              <a:t>void PaSrv::notifyResultToClients( bool p_result )</a:t>
            </a:r>
          </a:p>
          <a:p>
            <a:pPr eaLnBrk="1" hangingPunct="1"/>
            <a:r>
              <a:rPr lang="sv-SE" altLang="en-US" sz="1000">
                <a:solidFill>
                  <a:srgbClr val="0070C0"/>
                </a:solidFill>
              </a:rPr>
              <a:t>{</a:t>
            </a:r>
          </a:p>
          <a:p>
            <a:pPr eaLnBrk="1" hangingPunct="1"/>
            <a:r>
              <a:rPr lang="sv-SE" altLang="en-US" sz="1000">
                <a:solidFill>
                  <a:srgbClr val="0070C0"/>
                </a:solidFill>
              </a:rPr>
              <a:t>    TRACE_OBJ(9, PA, STR("notifyResultToClients, m_txBranchId=%d, p_result=%d.",</a:t>
            </a:r>
          </a:p>
          <a:p>
            <a:pPr eaLnBrk="1" hangingPunct="1"/>
            <a:r>
              <a:rPr lang="sv-SE" altLang="en-US" sz="1000">
                <a:solidFill>
                  <a:srgbClr val="0070C0"/>
                </a:solidFill>
              </a:rPr>
              <a:t>              m_txBranchId, p_result ));</a:t>
            </a:r>
          </a:p>
          <a:p>
            <a:pPr eaLnBrk="1" hangingPunct="1"/>
            <a:endParaRPr lang="sv-SE" altLang="en-US" sz="1000">
              <a:solidFill>
                <a:srgbClr val="0070C0"/>
              </a:solidFill>
            </a:endParaRPr>
          </a:p>
          <a:p>
            <a:pPr eaLnBrk="1" hangingPunct="1"/>
            <a:r>
              <a:rPr lang="sv-SE" altLang="en-US" sz="1000">
                <a:solidFill>
                  <a:srgbClr val="0070C0"/>
                </a:solidFill>
              </a:rPr>
              <a:t>    // Notify outstanding callback functions of the failure.</a:t>
            </a:r>
          </a:p>
          <a:p>
            <a:pPr eaLnBrk="1" hangingPunct="1"/>
            <a:r>
              <a:rPr lang="sv-SE" altLang="en-US" sz="1000">
                <a:solidFill>
                  <a:srgbClr val="0070C0"/>
                </a:solidFill>
              </a:rPr>
              <a:t>    map&lt;TxBranchEnumType, PaSrvClientRecord_t*&gt;::iterator it;</a:t>
            </a:r>
          </a:p>
          <a:p>
            <a:pPr eaLnBrk="1" hangingPunct="1"/>
            <a:r>
              <a:rPr lang="sv-SE" altLang="en-US" sz="1000">
                <a:solidFill>
                  <a:srgbClr val="0070C0"/>
                </a:solidFill>
              </a:rPr>
              <a:t>    for(it = m_paSrvClients.begin(); it != m_paSrvClients.end(); ++it)</a:t>
            </a:r>
          </a:p>
          <a:p>
            <a:pPr eaLnBrk="1" hangingPunct="1"/>
            <a:r>
              <a:rPr lang="sv-SE" altLang="en-US" sz="1000">
                <a:solidFill>
                  <a:srgbClr val="0070C0"/>
                </a:solidFill>
              </a:rPr>
              <a:t>    {</a:t>
            </a:r>
          </a:p>
          <a:p>
            <a:pPr eaLnBrk="1" hangingPunct="1"/>
            <a:r>
              <a:rPr lang="sv-SE" altLang="en-US" sz="1000">
                <a:solidFill>
                  <a:srgbClr val="0070C0"/>
                </a:solidFill>
              </a:rPr>
              <a:t>        switch(m_paSrvClients[(*it).first]-&gt;event)</a:t>
            </a:r>
          </a:p>
          <a:p>
            <a:pPr eaLnBrk="1" hangingPunct="1"/>
            <a:r>
              <a:rPr lang="sv-SE" altLang="en-US" sz="1000">
                <a:solidFill>
                  <a:srgbClr val="0070C0"/>
                </a:solidFill>
              </a:rPr>
              <a:t>        {</a:t>
            </a:r>
          </a:p>
          <a:p>
            <a:pPr eaLnBrk="1" hangingPunct="1"/>
            <a:r>
              <a:rPr lang="sv-SE" altLang="en-US" sz="1000">
                <a:solidFill>
                  <a:srgbClr val="0070C0"/>
                </a:solidFill>
              </a:rPr>
              <a:t>            case </a:t>
            </a:r>
            <a:r>
              <a:rPr lang="sv-SE" altLang="en-US" sz="1000">
                <a:solidFill>
                  <a:srgbClr val="7030A0"/>
                </a:solidFill>
              </a:rPr>
              <a:t>PA_SRV_EVENT_STATIC_PC_APPLY</a:t>
            </a:r>
            <a:r>
              <a:rPr lang="sv-SE" altLang="en-US" sz="1000">
                <a:solidFill>
                  <a:srgbClr val="0070C0"/>
                </a:solidFill>
              </a:rPr>
              <a:t>:</a:t>
            </a:r>
          </a:p>
          <a:p>
            <a:pPr eaLnBrk="1" hangingPunct="1"/>
            <a:r>
              <a:rPr lang="sv-SE" altLang="en-US" sz="1000">
                <a:solidFill>
                  <a:srgbClr val="0070C0"/>
                </a:solidFill>
              </a:rPr>
              <a:t>                m_paSrvClients[(*it).first]-&gt;</a:t>
            </a:r>
            <a:r>
              <a:rPr lang="sv-SE" altLang="en-US" sz="1000">
                <a:solidFill>
                  <a:srgbClr val="FF0000"/>
                </a:solidFill>
              </a:rPr>
              <a:t>onStaticPowerChangePrepare</a:t>
            </a:r>
            <a:r>
              <a:rPr lang="sv-SE" altLang="en-US" sz="1000">
                <a:solidFill>
                  <a:srgbClr val="0070C0"/>
                </a:solidFill>
              </a:rPr>
              <a:t>.emit(p_result);	</a:t>
            </a:r>
            <a:endParaRPr lang="sv-SE" altLang="en-US" sz="1000">
              <a:solidFill>
                <a:srgbClr val="00B050"/>
              </a:solidFill>
            </a:endParaRP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PA_SRV_EVENT_STATIC_PC_PREPARE_DONE</a:t>
            </a:r>
            <a:r>
              <a:rPr lang="sv-SE" altLang="en-US" sz="1000">
                <a:solidFill>
                  <a:srgbClr val="0070C0"/>
                </a:solidFill>
              </a:rPr>
              <a:t>:</a:t>
            </a:r>
          </a:p>
          <a:p>
            <a:pPr eaLnBrk="1" hangingPunct="1"/>
            <a:r>
              <a:rPr lang="sv-SE" altLang="en-US" sz="1000">
                <a:solidFill>
                  <a:srgbClr val="0070C0"/>
                </a:solidFill>
              </a:rPr>
              <a:t>                m_paSrvClients[(*it).first]-&gt;onStaticPowerChangeBegin.emit(p_result);	 </a:t>
            </a:r>
            <a:endParaRPr lang="sv-SE" altLang="en-US" sz="1000">
              <a:solidFill>
                <a:srgbClr val="00B050"/>
              </a:solidFill>
            </a:endParaRP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PA_SRV_EVENT_STATIC_PC_BEGIN_DONE</a:t>
            </a:r>
            <a:r>
              <a:rPr lang="sv-SE" altLang="en-US" sz="1000">
                <a:solidFill>
                  <a:srgbClr val="0070C0"/>
                </a:solidFill>
              </a:rPr>
              <a:t>:</a:t>
            </a:r>
          </a:p>
          <a:p>
            <a:pPr eaLnBrk="1" hangingPunct="1"/>
            <a:r>
              <a:rPr lang="sv-SE" altLang="en-US" sz="1000">
                <a:solidFill>
                  <a:srgbClr val="0070C0"/>
                </a:solidFill>
              </a:rPr>
              <a:t>                m_paSrvClients[(*it).first]-&gt;onStaticPowerChange.emit(p_result);</a:t>
            </a: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PA_SRV_EVENT_STATIC_PC_DONE</a:t>
            </a:r>
            <a:r>
              <a:rPr lang="sv-SE" altLang="en-US" sz="1000">
                <a:solidFill>
                  <a:srgbClr val="0070C0"/>
                </a:solidFill>
              </a:rPr>
              <a:t>:</a:t>
            </a:r>
          </a:p>
          <a:p>
            <a:pPr eaLnBrk="1" hangingPunct="1"/>
            <a:r>
              <a:rPr lang="sv-SE" altLang="en-US" sz="1000">
                <a:solidFill>
                  <a:srgbClr val="0070C0"/>
                </a:solidFill>
              </a:rPr>
              <a:t>                m_paSrvClients[(*it).first]-&gt;onStaticPowerChangeComplete.emit(p_result);</a:t>
            </a: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PA_SRV_EVENT_DYNAMIC_PC_APPLY</a:t>
            </a:r>
            <a:r>
              <a:rPr lang="sv-SE" altLang="en-US" sz="1000">
                <a:solidFill>
                  <a:srgbClr val="0070C0"/>
                </a:solidFill>
              </a:rPr>
              <a:t>:</a:t>
            </a:r>
          </a:p>
          <a:p>
            <a:pPr eaLnBrk="1" hangingPunct="1"/>
            <a:r>
              <a:rPr lang="sv-SE" altLang="en-US" sz="1000">
                <a:solidFill>
                  <a:srgbClr val="0070C0"/>
                </a:solidFill>
              </a:rPr>
              <a:t>                m_paSrvClients[(*it).first]-&gt;onDynamicPowerChangePrepare.emit(p_result);</a:t>
            </a: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PA_SRV_EVENT_DYNAMIC_PC_PREPARE_DONE</a:t>
            </a:r>
            <a:r>
              <a:rPr lang="sv-SE" altLang="en-US" sz="1000">
                <a:solidFill>
                  <a:srgbClr val="0070C0"/>
                </a:solidFill>
              </a:rPr>
              <a:t>:</a:t>
            </a:r>
          </a:p>
          <a:p>
            <a:pPr eaLnBrk="1" hangingPunct="1"/>
            <a:r>
              <a:rPr lang="sv-SE" altLang="en-US" sz="1000">
                <a:solidFill>
                  <a:srgbClr val="0070C0"/>
                </a:solidFill>
              </a:rPr>
              <a:t>                m_paSrvClients[(*it).first]-&gt;onDynamicPowerChange.emit(p_result);</a:t>
            </a:r>
          </a:p>
          <a:p>
            <a:pPr eaLnBrk="1" hangingPunct="1"/>
            <a:r>
              <a:rPr lang="sv-SE" altLang="en-US" sz="1000">
                <a:solidFill>
                  <a:srgbClr val="0070C0"/>
                </a:solidFill>
              </a:rPr>
              <a:t>                break;</a:t>
            </a:r>
          </a:p>
          <a:p>
            <a:pPr eaLnBrk="1" hangingPunct="1"/>
            <a:r>
              <a:rPr lang="sv-SE" altLang="en-US" sz="1000">
                <a:solidFill>
                  <a:srgbClr val="0070C0"/>
                </a:solidFill>
              </a:rPr>
              <a:t>            case </a:t>
            </a:r>
            <a:r>
              <a:rPr lang="sv-SE" altLang="en-US" sz="1000">
                <a:solidFill>
                  <a:srgbClr val="7030A0"/>
                </a:solidFill>
              </a:rPr>
              <a:t>PA_SRV_EVENT_DYNAMIC_PC_DONE</a:t>
            </a:r>
            <a:r>
              <a:rPr lang="sv-SE" altLang="en-US" sz="1000">
                <a:solidFill>
                  <a:srgbClr val="0070C0"/>
                </a:solidFill>
              </a:rPr>
              <a:t>:</a:t>
            </a:r>
          </a:p>
          <a:p>
            <a:pPr eaLnBrk="1" hangingPunct="1"/>
            <a:r>
              <a:rPr lang="sv-SE" altLang="en-US" sz="1000">
                <a:solidFill>
                  <a:srgbClr val="0070C0"/>
                </a:solidFill>
              </a:rPr>
              <a:t>                {</a:t>
            </a:r>
          </a:p>
          <a:p>
            <a:pPr eaLnBrk="1" hangingPunct="1"/>
            <a:r>
              <a:rPr lang="sv-SE" altLang="en-US" sz="1000">
                <a:solidFill>
                  <a:srgbClr val="0070C0"/>
                </a:solidFill>
              </a:rPr>
              <a:t>                    DynamicPowerStepChgResults_t  results( p_result, m_currStepNum );</a:t>
            </a:r>
          </a:p>
          <a:p>
            <a:pPr eaLnBrk="1" hangingPunct="1"/>
            <a:r>
              <a:rPr lang="sv-SE" altLang="en-US" sz="1000">
                <a:solidFill>
                  <a:srgbClr val="0070C0"/>
                </a:solidFill>
              </a:rPr>
              <a:t>                    m_paSrvClients[(*it).first]-&gt;onDynamicPowerStepChange.emit(results);</a:t>
            </a:r>
          </a:p>
          <a:p>
            <a:pPr eaLnBrk="1" hangingPunct="1"/>
            <a:r>
              <a:rPr lang="sv-SE" altLang="en-US" sz="1000">
                <a:solidFill>
                  <a:srgbClr val="0070C0"/>
                </a:solidFill>
              </a:rPr>
              <a:t>                    break;</a:t>
            </a:r>
          </a:p>
          <a:p>
            <a:pPr eaLnBrk="1" hangingPunct="1"/>
            <a:r>
              <a:rPr lang="sv-SE" altLang="en-US" sz="1000">
                <a:solidFill>
                  <a:srgbClr val="0070C0"/>
                </a:solidFill>
              </a:rPr>
              <a:t>                }</a:t>
            </a:r>
          </a:p>
          <a:p>
            <a:pPr eaLnBrk="1" hangingPunct="1"/>
            <a:endParaRPr lang="en-US" altLang="en-US" sz="800">
              <a:solidFill>
                <a:srgbClr val="0070C0"/>
              </a:solidFill>
            </a:endParaRPr>
          </a:p>
        </p:txBody>
      </p:sp>
      <p:cxnSp>
        <p:nvCxnSpPr>
          <p:cNvPr id="8" name="Straight Arrow Connector 7">
            <a:extLst>
              <a:ext uri="{FF2B5EF4-FFF2-40B4-BE49-F238E27FC236}">
                <a16:creationId xmlns:a16="http://schemas.microsoft.com/office/drawing/2014/main" id="{1B28E7F4-7C80-4B17-85A5-F35837D28426}"/>
              </a:ext>
            </a:extLst>
          </p:cNvPr>
          <p:cNvCxnSpPr/>
          <p:nvPr/>
        </p:nvCxnSpPr>
        <p:spPr>
          <a:xfrm flipV="1">
            <a:off x="5651500" y="2636838"/>
            <a:ext cx="471488" cy="215900"/>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E1E6B5-4858-4AA7-A7F1-6D0301A49CE7}"/>
              </a:ext>
            </a:extLst>
          </p:cNvPr>
          <p:cNvCxnSpPr/>
          <p:nvPr/>
        </p:nvCxnSpPr>
        <p:spPr>
          <a:xfrm flipH="1">
            <a:off x="4643438" y="3213100"/>
            <a:ext cx="1479550" cy="0"/>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B477B85-B0FF-4376-9B23-582D7DE1C991}"/>
              </a:ext>
            </a:extLst>
          </p:cNvPr>
          <p:cNvSpPr/>
          <p:nvPr/>
        </p:nvSpPr>
        <p:spPr>
          <a:xfrm>
            <a:off x="5940425" y="1708150"/>
            <a:ext cx="3455988" cy="254000"/>
          </a:xfrm>
          <a:prstGeom prst="rect">
            <a:avLst/>
          </a:prstGeom>
        </p:spPr>
        <p:txBody>
          <a:bodyPr>
            <a:spAutoFit/>
          </a:bodyPr>
          <a:lstStyle/>
          <a:p>
            <a:pPr>
              <a:defRPr/>
            </a:pPr>
            <a:r>
              <a:rPr lang="en-US" sz="1050" dirty="0" err="1">
                <a:solidFill>
                  <a:srgbClr val="00B050"/>
                </a:solidFill>
                <a:latin typeface="Arial" charset="0"/>
                <a:cs typeface="Arial" charset="0"/>
              </a:rPr>
              <a:t>m_paSrvIf</a:t>
            </a:r>
            <a:r>
              <a:rPr lang="en-US" sz="1050" dirty="0">
                <a:solidFill>
                  <a:srgbClr val="00B050"/>
                </a:solidFill>
                <a:latin typeface="Arial" charset="0"/>
                <a:cs typeface="Arial" charset="0"/>
              </a:rPr>
              <a:t>-&gt;</a:t>
            </a:r>
            <a:r>
              <a:rPr lang="en-US" sz="1050" dirty="0" err="1">
                <a:solidFill>
                  <a:srgbClr val="00B050"/>
                </a:solidFill>
                <a:latin typeface="Arial" charset="0"/>
                <a:cs typeface="Arial" charset="0"/>
              </a:rPr>
              <a:t>staticPowerChangeApply</a:t>
            </a:r>
            <a:r>
              <a:rPr lang="en-US" sz="1050" dirty="0">
                <a:solidFill>
                  <a:srgbClr val="00B050"/>
                </a:solidFill>
                <a:latin typeface="Arial" charset="0"/>
                <a:cs typeface="Arial" charset="0"/>
              </a:rPr>
              <a:t>(</a:t>
            </a:r>
            <a:r>
              <a:rPr lang="en-US" sz="1050" dirty="0" err="1">
                <a:solidFill>
                  <a:srgbClr val="00B050"/>
                </a:solidFill>
                <a:latin typeface="Arial" charset="0"/>
                <a:cs typeface="Arial" charset="0"/>
              </a:rPr>
              <a:t>m_txBranchId</a:t>
            </a:r>
            <a:r>
              <a:rPr lang="en-US" sz="1050" dirty="0">
                <a:solidFill>
                  <a:srgbClr val="00B050"/>
                </a:solidFill>
                <a:latin typeface="Arial" charset="0"/>
                <a:cs typeface="Arial" charset="0"/>
              </a:rPr>
              <a:t>))</a:t>
            </a:r>
          </a:p>
        </p:txBody>
      </p:sp>
      <p:cxnSp>
        <p:nvCxnSpPr>
          <p:cNvPr id="18" name="Straight Connector 17">
            <a:extLst>
              <a:ext uri="{FF2B5EF4-FFF2-40B4-BE49-F238E27FC236}">
                <a16:creationId xmlns:a16="http://schemas.microsoft.com/office/drawing/2014/main" id="{902DC166-193C-4C36-8530-F7CAE83B6F4B}"/>
              </a:ext>
            </a:extLst>
          </p:cNvPr>
          <p:cNvCxnSpPr/>
          <p:nvPr/>
        </p:nvCxnSpPr>
        <p:spPr>
          <a:xfrm>
            <a:off x="5940425" y="836613"/>
            <a:ext cx="0" cy="5688012"/>
          </a:xfrm>
          <a:prstGeom prst="line">
            <a:avLst/>
          </a:prstGeom>
          <a:ln w="3175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26" name="TextBox 6">
            <a:extLst>
              <a:ext uri="{FF2B5EF4-FFF2-40B4-BE49-F238E27FC236}">
                <a16:creationId xmlns:a16="http://schemas.microsoft.com/office/drawing/2014/main" id="{65639296-5636-4687-9B54-DD13F22F2634}"/>
              </a:ext>
            </a:extLst>
          </p:cNvPr>
          <p:cNvSpPr txBox="1">
            <a:spLocks noChangeArrowheads="1"/>
          </p:cNvSpPr>
          <p:nvPr/>
        </p:nvSpPr>
        <p:spPr bwMode="auto">
          <a:xfrm>
            <a:off x="6666492" y="1075184"/>
            <a:ext cx="1701717" cy="338554"/>
          </a:xfrm>
          <a:prstGeom prst="rect">
            <a:avLst/>
          </a:prstGeom>
          <a:noFill/>
          <a:ln>
            <a:noFill/>
          </a:ln>
          <a:effectLst>
            <a:innerShdw blurRad="63500" dist="50800" dir="8100000">
              <a:prstClr val="black">
                <a:alpha val="50000"/>
              </a:prstClr>
            </a:inn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sv-SE" sz="1600">
                <a:solidFill>
                  <a:srgbClr val="00B050"/>
                </a:solidFill>
              </a:rPr>
              <a:t>TxBranchCtrl</a:t>
            </a:r>
            <a:endParaRPr lang="en-US" sz="1600">
              <a:solidFill>
                <a:srgbClr val="00B050"/>
              </a:solidFill>
            </a:endParaRPr>
          </a:p>
        </p:txBody>
      </p:sp>
      <p:cxnSp>
        <p:nvCxnSpPr>
          <p:cNvPr id="27" name="Straight Arrow Connector 26">
            <a:extLst>
              <a:ext uri="{FF2B5EF4-FFF2-40B4-BE49-F238E27FC236}">
                <a16:creationId xmlns:a16="http://schemas.microsoft.com/office/drawing/2014/main" id="{73E889B9-1108-4E99-9B83-A1CB2109426F}"/>
              </a:ext>
            </a:extLst>
          </p:cNvPr>
          <p:cNvCxnSpPr/>
          <p:nvPr/>
        </p:nvCxnSpPr>
        <p:spPr>
          <a:xfrm flipH="1">
            <a:off x="3995738" y="1916113"/>
            <a:ext cx="2127250" cy="792162"/>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FCEE63E-BE69-4DE3-A034-72C4E6793E72}"/>
              </a:ext>
            </a:extLst>
          </p:cNvPr>
          <p:cNvSpPr>
            <a:spLocks noChangeArrowheads="1"/>
          </p:cNvSpPr>
          <p:nvPr/>
        </p:nvSpPr>
        <p:spPr bwMode="auto">
          <a:xfrm>
            <a:off x="6122988" y="2295525"/>
            <a:ext cx="28321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000">
                <a:solidFill>
                  <a:srgbClr val="00B050"/>
                </a:solidFill>
                <a:sym typeface="Wingdings" panose="05000000000000000000" pitchFamily="2" charset="2"/>
              </a:rPr>
              <a:t>bool TxBranchCtrl::</a:t>
            </a:r>
            <a:r>
              <a:rPr lang="sv-SE" altLang="en-US" sz="1000">
                <a:solidFill>
                  <a:srgbClr val="FF0000"/>
                </a:solidFill>
                <a:sym typeface="Wingdings" panose="05000000000000000000" pitchFamily="2" charset="2"/>
              </a:rPr>
              <a:t>doStaticPowerChangePrepare</a:t>
            </a:r>
            <a:r>
              <a:rPr lang="sv-SE" altLang="en-US" sz="1000">
                <a:solidFill>
                  <a:srgbClr val="00B050"/>
                </a:solidFill>
                <a:sym typeface="Wingdings" panose="05000000000000000000" pitchFamily="2" charset="2"/>
              </a:rPr>
              <a:t>(void)</a:t>
            </a:r>
          </a:p>
          <a:p>
            <a:pPr eaLnBrk="1" hangingPunct="1"/>
            <a:r>
              <a:rPr lang="sv-SE" altLang="en-US" sz="1000">
                <a:solidFill>
                  <a:srgbClr val="00B050"/>
                </a:solidFill>
                <a:sym typeface="Wingdings" panose="05000000000000000000" pitchFamily="2" charset="2"/>
              </a:rPr>
              <a:t>{</a:t>
            </a:r>
          </a:p>
          <a:p>
            <a:pPr eaLnBrk="1" hangingPunct="1"/>
            <a:r>
              <a:rPr lang="sv-SE" altLang="en-US" sz="1000">
                <a:solidFill>
                  <a:srgbClr val="00B050"/>
                </a:solidFill>
                <a:sym typeface="Wingdings" panose="05000000000000000000" pitchFamily="2" charset="2"/>
              </a:rPr>
              <a:t>    if ((</a:t>
            </a:r>
            <a:r>
              <a:rPr lang="sv-SE" altLang="en-US" sz="1000">
                <a:solidFill>
                  <a:srgbClr val="FF0000"/>
                </a:solidFill>
                <a:sym typeface="Wingdings" panose="05000000000000000000" pitchFamily="2" charset="2"/>
              </a:rPr>
              <a:t>m_paSrvIf-&gt;staticPowerChangePrepareDone</a:t>
            </a:r>
            <a:r>
              <a:rPr lang="sv-SE" altLang="en-US" sz="1000">
                <a:solidFill>
                  <a:srgbClr val="00B050"/>
                </a:solidFill>
                <a:sym typeface="Wingdings" panose="05000000000000000000" pitchFamily="2" charset="2"/>
              </a:rPr>
              <a:t>(m_txBranchId)) == false)</a:t>
            </a:r>
          </a:p>
          <a:p>
            <a:pPr eaLnBrk="1" hangingPunct="1"/>
            <a:r>
              <a:rPr lang="sv-SE" altLang="en-US" sz="1000">
                <a:solidFill>
                  <a:srgbClr val="00B050"/>
                </a:solidFill>
                <a:sym typeface="Wingdings" panose="05000000000000000000" pitchFamily="2" charset="2"/>
              </a:rPr>
              <a:t>    return true;</a:t>
            </a:r>
          </a:p>
          <a:p>
            <a:pPr eaLnBrk="1" hangingPunct="1"/>
            <a:r>
              <a:rPr lang="sv-SE" altLang="en-US" sz="1000">
                <a:solidFill>
                  <a:srgbClr val="00B050"/>
                </a:solidFill>
                <a:sym typeface="Wingdings" panose="05000000000000000000" pitchFamily="2" charset="2"/>
              </a:rPr>
              <a:t>}</a:t>
            </a:r>
            <a:endParaRPr lang="en-US" altLang="en-US" sz="1000">
              <a:solidFill>
                <a:srgbClr val="00B050"/>
              </a:solidFill>
            </a:endParaRPr>
          </a:p>
        </p:txBody>
      </p:sp>
      <p:cxnSp>
        <p:nvCxnSpPr>
          <p:cNvPr id="39" name="Straight Arrow Connector 38">
            <a:extLst>
              <a:ext uri="{FF2B5EF4-FFF2-40B4-BE49-F238E27FC236}">
                <a16:creationId xmlns:a16="http://schemas.microsoft.com/office/drawing/2014/main" id="{0EBBE38E-AA25-45D6-BC8E-8F1743101AE7}"/>
              </a:ext>
            </a:extLst>
          </p:cNvPr>
          <p:cNvCxnSpPr/>
          <p:nvPr/>
        </p:nvCxnSpPr>
        <p:spPr>
          <a:xfrm>
            <a:off x="4427538" y="3429000"/>
            <a:ext cx="1800225" cy="576263"/>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028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heel(1)">
                                      <p:cBhvr>
                                        <p:cTn id="22" dur="20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80">
                                          <p:stCondLst>
                                            <p:cond delay="0"/>
                                          </p:stCondLst>
                                        </p:cTn>
                                        <p:tgtEl>
                                          <p:spTgt spid="23"/>
                                        </p:tgtEl>
                                      </p:cBhvr>
                                    </p:animEffect>
                                    <p:anim calcmode="lin" valueType="num">
                                      <p:cBhvr>
                                        <p:cTn id="2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33" dur="26">
                                          <p:stCondLst>
                                            <p:cond delay="650"/>
                                          </p:stCondLst>
                                        </p:cTn>
                                        <p:tgtEl>
                                          <p:spTgt spid="23"/>
                                        </p:tgtEl>
                                      </p:cBhvr>
                                      <p:to x="100000" y="60000"/>
                                    </p:animScale>
                                    <p:animScale>
                                      <p:cBhvr>
                                        <p:cTn id="34" dur="166" decel="50000">
                                          <p:stCondLst>
                                            <p:cond delay="676"/>
                                          </p:stCondLst>
                                        </p:cTn>
                                        <p:tgtEl>
                                          <p:spTgt spid="23"/>
                                        </p:tgtEl>
                                      </p:cBhvr>
                                      <p:to x="100000" y="100000"/>
                                    </p:animScale>
                                    <p:animScale>
                                      <p:cBhvr>
                                        <p:cTn id="35" dur="26">
                                          <p:stCondLst>
                                            <p:cond delay="1312"/>
                                          </p:stCondLst>
                                        </p:cTn>
                                        <p:tgtEl>
                                          <p:spTgt spid="23"/>
                                        </p:tgtEl>
                                      </p:cBhvr>
                                      <p:to x="100000" y="80000"/>
                                    </p:animScale>
                                    <p:animScale>
                                      <p:cBhvr>
                                        <p:cTn id="36" dur="166" decel="50000">
                                          <p:stCondLst>
                                            <p:cond delay="1338"/>
                                          </p:stCondLst>
                                        </p:cTn>
                                        <p:tgtEl>
                                          <p:spTgt spid="23"/>
                                        </p:tgtEl>
                                      </p:cBhvr>
                                      <p:to x="100000" y="100000"/>
                                    </p:animScale>
                                    <p:animScale>
                                      <p:cBhvr>
                                        <p:cTn id="37" dur="26">
                                          <p:stCondLst>
                                            <p:cond delay="1642"/>
                                          </p:stCondLst>
                                        </p:cTn>
                                        <p:tgtEl>
                                          <p:spTgt spid="23"/>
                                        </p:tgtEl>
                                      </p:cBhvr>
                                      <p:to x="100000" y="90000"/>
                                    </p:animScale>
                                    <p:animScale>
                                      <p:cBhvr>
                                        <p:cTn id="38" dur="166" decel="50000">
                                          <p:stCondLst>
                                            <p:cond delay="1668"/>
                                          </p:stCondLst>
                                        </p:cTn>
                                        <p:tgtEl>
                                          <p:spTgt spid="23"/>
                                        </p:tgtEl>
                                      </p:cBhvr>
                                      <p:to x="100000" y="100000"/>
                                    </p:animScale>
                                    <p:animScale>
                                      <p:cBhvr>
                                        <p:cTn id="39" dur="26">
                                          <p:stCondLst>
                                            <p:cond delay="1808"/>
                                          </p:stCondLst>
                                        </p:cTn>
                                        <p:tgtEl>
                                          <p:spTgt spid="23"/>
                                        </p:tgtEl>
                                      </p:cBhvr>
                                      <p:to x="100000" y="95000"/>
                                    </p:animScale>
                                    <p:animScale>
                                      <p:cBhvr>
                                        <p:cTn id="40" dur="166" decel="50000">
                                          <p:stCondLst>
                                            <p:cond delay="1834"/>
                                          </p:stCondLst>
                                        </p:cTn>
                                        <p:tgtEl>
                                          <p:spTgt spid="23"/>
                                        </p:tgtEl>
                                      </p:cBhvr>
                                      <p:to x="100000" y="100000"/>
                                    </p:animScale>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heel(1)">
                                      <p:cBhvr>
                                        <p:cTn id="55" dur="2000"/>
                                        <p:tgtEl>
                                          <p:spTgt spid="3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6" presetClass="entr" presetSubtype="16"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circle(in)">
                                      <p:cBhvr>
                                        <p:cTn id="60" dur="2000"/>
                                        <p:tgtEl>
                                          <p:spTgt spid="1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ntr" presetSubtype="16"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circle(in)">
                                      <p:cBhvr>
                                        <p:cTn id="65"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31"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0FDF7521-5482-42A6-8D4B-B77CC36F043E}"/>
              </a:ext>
            </a:extLst>
          </p:cNvPr>
          <p:cNvSpPr>
            <a:spLocks noGrp="1" noChangeArrowheads="1"/>
          </p:cNvSpPr>
          <p:nvPr>
            <p:ph type="title"/>
          </p:nvPr>
        </p:nvSpPr>
        <p:spPr>
          <a:xfrm>
            <a:off x="457200" y="274638"/>
            <a:ext cx="8229600" cy="417512"/>
          </a:xfrm>
        </p:spPr>
        <p:txBody>
          <a:bodyPr/>
          <a:lstStyle/>
          <a:p>
            <a:pPr eaLnBrk="1" hangingPunct="1"/>
            <a:r>
              <a:rPr lang="en-GB" altLang="en-US" sz="2400"/>
              <a:t>Part 2 SW View:Analysis of traces </a:t>
            </a:r>
            <a:endParaRPr lang="en-US" altLang="en-US" sz="2400"/>
          </a:p>
        </p:txBody>
      </p:sp>
      <p:sp>
        <p:nvSpPr>
          <p:cNvPr id="16387" name="Rectangle 2">
            <a:extLst>
              <a:ext uri="{FF2B5EF4-FFF2-40B4-BE49-F238E27FC236}">
                <a16:creationId xmlns:a16="http://schemas.microsoft.com/office/drawing/2014/main" id="{4048CC82-37E8-45E7-8F77-28E3971AF29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6388" name="Rectangle 2">
            <a:extLst>
              <a:ext uri="{FF2B5EF4-FFF2-40B4-BE49-F238E27FC236}">
                <a16:creationId xmlns:a16="http://schemas.microsoft.com/office/drawing/2014/main" id="{C5B6919D-906E-439A-A535-DAC0A570430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6389" name="Rectangle 2">
            <a:extLst>
              <a:ext uri="{FF2B5EF4-FFF2-40B4-BE49-F238E27FC236}">
                <a16:creationId xmlns:a16="http://schemas.microsoft.com/office/drawing/2014/main" id="{90E0D75A-5FCF-4D54-A96B-F19032AD787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6390" name="Rectangle 2">
            <a:extLst>
              <a:ext uri="{FF2B5EF4-FFF2-40B4-BE49-F238E27FC236}">
                <a16:creationId xmlns:a16="http://schemas.microsoft.com/office/drawing/2014/main" id="{0BC008A6-823C-42CA-B77D-F3F64BAD29AB}"/>
              </a:ext>
            </a:extLst>
          </p:cNvPr>
          <p:cNvSpPr>
            <a:spLocks noChangeArrowheads="1"/>
          </p:cNvSpPr>
          <p:nvPr/>
        </p:nvSpPr>
        <p:spPr bwMode="auto">
          <a:xfrm>
            <a:off x="250825" y="765175"/>
            <a:ext cx="8785225" cy="606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000">
                <a:solidFill>
                  <a:srgbClr val="0070C0"/>
                </a:solidFill>
              </a:rPr>
              <a:t>/// from 0W ---&gt; 40W</a:t>
            </a:r>
          </a:p>
          <a:p>
            <a:pPr eaLnBrk="1" hangingPunct="1"/>
            <a:r>
              <a:rPr lang="sv-SE" altLang="en-US" sz="1000">
                <a:solidFill>
                  <a:srgbClr val="0070C0"/>
                </a:solidFill>
              </a:rPr>
              <a:t>[1970-01-01 00:01:22.772] PaSrvA paSrvBranch.cc:354 TRACE2:PaSrvA doPowerLevelCalculation, branch=0 isPwrChgRequired=1 powerChgMode=0 currPLDbm=0 curPLWatt=0W, targetPLDbm=4600 targetPLWatt=40W numSteps=1</a:t>
            </a:r>
          </a:p>
          <a:p>
            <a:pPr eaLnBrk="1" hangingPunct="1"/>
            <a:r>
              <a:rPr lang="sv-SE" altLang="en-US" sz="1000">
                <a:solidFill>
                  <a:srgbClr val="0070C0"/>
                </a:solidFill>
              </a:rPr>
              <a:t>[1970-01-01 00:01:22.772] PaSrvA txBranchCtrl.cc:2223 </a:t>
            </a:r>
            <a:r>
              <a:rPr lang="sv-SE" altLang="en-US" sz="1000">
                <a:solidFill>
                  <a:srgbClr val="FF0000"/>
                </a:solidFill>
              </a:rPr>
              <a:t>TRACE1:onCalculateIsPowerChangeRequiredResponse</a:t>
            </a:r>
            <a:r>
              <a:rPr lang="sv-SE" altLang="en-US" sz="1000">
                <a:solidFill>
                  <a:srgbClr val="0070C0"/>
                </a:solidFill>
              </a:rPr>
              <a:t>: branch:0</a:t>
            </a:r>
          </a:p>
          <a:p>
            <a:pPr eaLnBrk="1" hangingPunct="1"/>
            <a:r>
              <a:rPr lang="sv-SE" altLang="en-US" sz="1000">
                <a:solidFill>
                  <a:srgbClr val="0070C0"/>
                </a:solidFill>
              </a:rPr>
              <a:t>[1970-01-01 00:01:22.772] TxBranchCtrlA txBranchCtrl.cc:2236 INFO:doCalculateIsPowerChangeRequiredResponse: returnStatus: 0, isPwrChgReq: 1, powerChgMode: 0, currentPowerLevel: 0, targetPowerLevel: 4600, numSteps: 1 </a:t>
            </a:r>
          </a:p>
          <a:p>
            <a:pPr eaLnBrk="1" hangingPunct="1"/>
            <a:endParaRPr lang="sv-SE" altLang="en-US" sz="1000">
              <a:solidFill>
                <a:srgbClr val="0070C0"/>
              </a:solidFill>
            </a:endParaRPr>
          </a:p>
          <a:p>
            <a:pPr eaLnBrk="1" hangingPunct="1"/>
            <a:r>
              <a:rPr lang="sv-SE" altLang="en-US" sz="1000">
                <a:solidFill>
                  <a:srgbClr val="C00000"/>
                </a:solidFill>
              </a:rPr>
              <a:t>/// @ PaSrv:  PA_SRV_EVENT_STATIC_PC_APPLY</a:t>
            </a:r>
          </a:p>
          <a:p>
            <a:pPr eaLnBrk="1" hangingPunct="1"/>
            <a:r>
              <a:rPr lang="sv-SE" altLang="en-US" sz="1000">
                <a:solidFill>
                  <a:srgbClr val="0070C0"/>
                </a:solidFill>
              </a:rPr>
              <a:t>[1970-01-01 00:01:22.776] TxBranchCtrlA paSrv.cc:418 TRACE9:PaSrvA staticPowerChangeApply, p_branchId=0</a:t>
            </a:r>
          </a:p>
          <a:p>
            <a:pPr eaLnBrk="1" hangingPunct="1"/>
            <a:r>
              <a:rPr lang="sv-SE" altLang="en-US" sz="1000">
                <a:solidFill>
                  <a:srgbClr val="0070C0"/>
                </a:solidFill>
              </a:rPr>
              <a:t>[1970-01-01 00:01:22.776] PaSrvA paSrv.cc:1065 TRACE9:doPowerChangePrepare, client=0 m_paSrvState=0 event=2</a:t>
            </a:r>
          </a:p>
          <a:p>
            <a:pPr eaLnBrk="1" hangingPunct="1"/>
            <a:r>
              <a:rPr lang="sv-SE" altLang="en-US" sz="1000">
                <a:solidFill>
                  <a:srgbClr val="0070C0"/>
                </a:solidFill>
              </a:rPr>
              <a:t>[1970-01-01 00:01:22.776] PaSrvA paSrv.cc:835 TRACE9:validateEventAndClient, p_clientId=0 p_event=2 m_paSrvState=0</a:t>
            </a:r>
          </a:p>
          <a:p>
            <a:pPr eaLnBrk="1" hangingPunct="1"/>
            <a:r>
              <a:rPr lang="sv-SE" altLang="en-US" sz="1000">
                <a:solidFill>
                  <a:srgbClr val="0070C0"/>
                </a:solidFill>
              </a:rPr>
              <a:t>[1970-01-01 00:01:22.776] PaSrvA paSrv.cc:1807 </a:t>
            </a:r>
            <a:r>
              <a:rPr lang="sv-SE" altLang="en-US" sz="1000">
                <a:solidFill>
                  <a:srgbClr val="FF0000"/>
                </a:solidFill>
              </a:rPr>
              <a:t>TRACE9:notifyResultToClients</a:t>
            </a:r>
            <a:r>
              <a:rPr lang="sv-SE" altLang="en-US" sz="1000">
                <a:solidFill>
                  <a:srgbClr val="0070C0"/>
                </a:solidFill>
              </a:rPr>
              <a:t>, m_txBranchId=0, p_result=1.</a:t>
            </a:r>
          </a:p>
          <a:p>
            <a:pPr eaLnBrk="1" hangingPunct="1"/>
            <a:endParaRPr lang="sv-SE" altLang="en-US" sz="1000">
              <a:solidFill>
                <a:srgbClr val="0070C0"/>
              </a:solidFill>
            </a:endParaRPr>
          </a:p>
          <a:p>
            <a:pPr eaLnBrk="1" hangingPunct="1"/>
            <a:r>
              <a:rPr lang="sv-SE" altLang="en-US" sz="1000">
                <a:solidFill>
                  <a:srgbClr val="00B050"/>
                </a:solidFill>
              </a:rPr>
              <a:t>// @ TxBranchCtrl: Preparing ....</a:t>
            </a:r>
          </a:p>
          <a:p>
            <a:pPr eaLnBrk="1" hangingPunct="1"/>
            <a:r>
              <a:rPr lang="sv-SE" altLang="en-US" sz="1000">
                <a:solidFill>
                  <a:srgbClr val="0070C0"/>
                </a:solidFill>
              </a:rPr>
              <a:t>[1970-01-01 00:01:22.776] PaSrvA txBranchCtrl.cc:1925 </a:t>
            </a:r>
            <a:r>
              <a:rPr lang="sv-SE" altLang="en-US" sz="1000">
                <a:solidFill>
                  <a:srgbClr val="FF0000"/>
                </a:solidFill>
              </a:rPr>
              <a:t>TRACE1:onStaticPowerChangePrepare</a:t>
            </a:r>
            <a:r>
              <a:rPr lang="sv-SE" altLang="en-US" sz="1000">
                <a:solidFill>
                  <a:srgbClr val="0070C0"/>
                </a:solidFill>
              </a:rPr>
              <a:t>: branch:0</a:t>
            </a:r>
          </a:p>
          <a:p>
            <a:pPr eaLnBrk="1" hangingPunct="1"/>
            <a:r>
              <a:rPr lang="sv-SE" altLang="en-US" sz="1000">
                <a:solidFill>
                  <a:srgbClr val="0070C0"/>
                </a:solidFill>
              </a:rPr>
              <a:t>[1970-01-01 00:01:22.776] PaSrvA txBranchCtrl.cc:2658 INFO:Branch: 0 States: TX/MODES/CHANGE_CYCLE: INACTIVE/TRAFFIC_BLOCK_PREPARATION/POWER_CHANGE </a:t>
            </a:r>
          </a:p>
          <a:p>
            <a:pPr eaLnBrk="1" hangingPunct="1"/>
            <a:r>
              <a:rPr lang="sv-SE" altLang="en-US" sz="1000">
                <a:solidFill>
                  <a:srgbClr val="0070C0"/>
                </a:solidFill>
              </a:rPr>
              <a:t>[1970-01-01 00:01:22.776] TxBranchCtrlA txBranchCtrl.cc:1978 </a:t>
            </a:r>
            <a:r>
              <a:rPr lang="sv-SE" altLang="en-US" sz="1000">
                <a:solidFill>
                  <a:srgbClr val="FF0000"/>
                </a:solidFill>
              </a:rPr>
              <a:t>TRACE1:doStaticPowerChangePrepare</a:t>
            </a:r>
          </a:p>
          <a:p>
            <a:pPr eaLnBrk="1" hangingPunct="1"/>
            <a:endParaRPr lang="sv-SE" altLang="en-US" sz="1000">
              <a:solidFill>
                <a:srgbClr val="0070C0"/>
              </a:solidFill>
            </a:endParaRPr>
          </a:p>
          <a:p>
            <a:pPr eaLnBrk="1" hangingPunct="1"/>
            <a:r>
              <a:rPr lang="sv-SE" altLang="en-US" sz="1000">
                <a:solidFill>
                  <a:srgbClr val="C00000"/>
                </a:solidFill>
              </a:rPr>
              <a:t>/// @ PaSrv: PA_SRV_EVENT_STATIC_PC_PREPARE_DONE</a:t>
            </a:r>
          </a:p>
          <a:p>
            <a:pPr eaLnBrk="1" hangingPunct="1"/>
            <a:r>
              <a:rPr lang="sv-SE" altLang="en-US" sz="1000">
                <a:solidFill>
                  <a:srgbClr val="0070C0"/>
                </a:solidFill>
              </a:rPr>
              <a:t>[1970-01-01 00:01:22.776] TxBranchCtrlA paSrv.cc:435 TRACE9:PaSrvA </a:t>
            </a:r>
            <a:r>
              <a:rPr lang="sv-SE" altLang="en-US" sz="1000">
                <a:solidFill>
                  <a:srgbClr val="FF0000"/>
                </a:solidFill>
              </a:rPr>
              <a:t>staticPowerChangePrepareDone</a:t>
            </a:r>
            <a:r>
              <a:rPr lang="sv-SE" altLang="en-US" sz="1000">
                <a:solidFill>
                  <a:srgbClr val="0070C0"/>
                </a:solidFill>
              </a:rPr>
              <a:t>, p_branchId=0</a:t>
            </a:r>
          </a:p>
          <a:p>
            <a:pPr eaLnBrk="1" hangingPunct="1"/>
            <a:r>
              <a:rPr lang="sv-SE" altLang="en-US" sz="1000">
                <a:solidFill>
                  <a:srgbClr val="0070C0"/>
                </a:solidFill>
              </a:rPr>
              <a:t>[1970-01-01 00:01:22.776] PaSrvA paSrv.cc:1130 TRACE2:processing completed for client=0, m_paSrvState=2 event=2</a:t>
            </a:r>
          </a:p>
          <a:p>
            <a:pPr eaLnBrk="1" hangingPunct="1"/>
            <a:r>
              <a:rPr lang="sv-SE" altLang="en-US" sz="1000">
                <a:solidFill>
                  <a:srgbClr val="0070C0"/>
                </a:solidFill>
              </a:rPr>
              <a:t>[1970-01-01 00:01:22.776] PaSrvA paSrv.cc:1807 </a:t>
            </a:r>
            <a:r>
              <a:rPr lang="sv-SE" altLang="en-US" sz="1000">
                <a:solidFill>
                  <a:srgbClr val="FF0000"/>
                </a:solidFill>
              </a:rPr>
              <a:t>TRACE9:notifyResultToClients</a:t>
            </a:r>
            <a:r>
              <a:rPr lang="sv-SE" altLang="en-US" sz="1000">
                <a:solidFill>
                  <a:srgbClr val="0070C0"/>
                </a:solidFill>
              </a:rPr>
              <a:t>, m_txBranchId=0, p_result=1.</a:t>
            </a:r>
          </a:p>
          <a:p>
            <a:pPr eaLnBrk="1" hangingPunct="1"/>
            <a:r>
              <a:rPr lang="sv-SE" altLang="en-US" sz="1000">
                <a:solidFill>
                  <a:srgbClr val="0070C0"/>
                </a:solidFill>
              </a:rPr>
              <a:t>[1970-01-01 00:01:22.776] PaSrvA txBranchCtrl.cc:1934 TRACE1:onStaticPowerChangeBegin: branch:0</a:t>
            </a:r>
          </a:p>
          <a:p>
            <a:pPr eaLnBrk="1" hangingPunct="1"/>
            <a:endParaRPr lang="sv-SE" altLang="en-US" sz="1000">
              <a:solidFill>
                <a:srgbClr val="0070C0"/>
              </a:solidFill>
            </a:endParaRPr>
          </a:p>
          <a:p>
            <a:pPr eaLnBrk="1" hangingPunct="1"/>
            <a:r>
              <a:rPr lang="sv-SE" altLang="en-US" sz="1000">
                <a:solidFill>
                  <a:srgbClr val="00B050"/>
                </a:solidFill>
              </a:rPr>
              <a:t>// @ TxBranchCtrl: Begining ......</a:t>
            </a:r>
          </a:p>
          <a:p>
            <a:pPr eaLnBrk="1" hangingPunct="1"/>
            <a:r>
              <a:rPr lang="sv-SE" altLang="en-US" sz="1000">
                <a:solidFill>
                  <a:srgbClr val="0070C0"/>
                </a:solidFill>
              </a:rPr>
              <a:t>[1970-01-01 00:01:22.776] TxBranchCtrlA txBranchCtrl.cc:2003 </a:t>
            </a:r>
            <a:r>
              <a:rPr lang="sv-SE" altLang="en-US" sz="1000">
                <a:solidFill>
                  <a:srgbClr val="FF0000"/>
                </a:solidFill>
              </a:rPr>
              <a:t>TRACE1:doStaticPowerChangeBegin</a:t>
            </a:r>
          </a:p>
          <a:p>
            <a:pPr eaLnBrk="1" hangingPunct="1"/>
            <a:r>
              <a:rPr lang="sv-SE" altLang="en-US" sz="1000">
                <a:solidFill>
                  <a:srgbClr val="0070C0"/>
                </a:solidFill>
              </a:rPr>
              <a:t>[1970-01-01 00:01:22.776] TxBranchCtrlA txStepAttSrv.cc:570 TRACE9: -- branch: 0, targetPowerLevel: 40.</a:t>
            </a:r>
          </a:p>
          <a:p>
            <a:pPr eaLnBrk="1" hangingPunct="1"/>
            <a:r>
              <a:rPr lang="sv-SE" altLang="en-US" sz="1000">
                <a:solidFill>
                  <a:srgbClr val="0070C0"/>
                </a:solidFill>
              </a:rPr>
              <a:t>[1970-01-01 00:01:22.776] TxBranchCtrlA txStepAttSrv.cc:447 TRACE2: -- Step Att frequency table are available.</a:t>
            </a:r>
          </a:p>
          <a:p>
            <a:pPr eaLnBrk="1" hangingPunct="1"/>
            <a:endParaRPr lang="sv-SE" altLang="en-US" sz="1000">
              <a:solidFill>
                <a:srgbClr val="0070C0"/>
              </a:solidFill>
            </a:endParaRPr>
          </a:p>
          <a:p>
            <a:pPr eaLnBrk="1" hangingPunct="1"/>
            <a:r>
              <a:rPr lang="sv-SE" altLang="en-US" sz="1000">
                <a:solidFill>
                  <a:srgbClr val="C00000"/>
                </a:solidFill>
              </a:rPr>
              <a:t>/// @ PaSrv: PA_SRV_EVENT_STATIC_PC_BEGIN_DONE</a:t>
            </a:r>
          </a:p>
          <a:p>
            <a:pPr eaLnBrk="1" hangingPunct="1"/>
            <a:r>
              <a:rPr lang="sv-SE" altLang="en-US" sz="1000">
                <a:solidFill>
                  <a:srgbClr val="0070C0"/>
                </a:solidFill>
              </a:rPr>
              <a:t>[1970-01-01 00:01:22.776] TxBranchCtrlA txBranchCtrl.cc:2658 INFO:Branch: 0 States: TX/MODES/CHANGE_CYCLE: INACTIVE/TRAFFIC_BLOCKED/POWER_CHANGE </a:t>
            </a:r>
          </a:p>
          <a:p>
            <a:pPr eaLnBrk="1" hangingPunct="1"/>
            <a:r>
              <a:rPr lang="sv-SE" altLang="en-US" sz="1000">
                <a:solidFill>
                  <a:srgbClr val="0070C0"/>
                </a:solidFill>
              </a:rPr>
              <a:t>[1970-01-01 00:01:22.776] TxBranchCtrlA txBranchCtrl.cc:2020 TRACE1:Blocked traffic on activated carriers</a:t>
            </a:r>
          </a:p>
          <a:p>
            <a:pPr eaLnBrk="1" hangingPunct="1"/>
            <a:r>
              <a:rPr lang="sv-SE" altLang="en-US" sz="1000">
                <a:solidFill>
                  <a:srgbClr val="0070C0"/>
                </a:solidFill>
              </a:rPr>
              <a:t>[1970-01-01 00:01:22.776] TxBranchCtrlA paSrv.cc:449 TRACE9:PaSrvA </a:t>
            </a:r>
            <a:r>
              <a:rPr lang="sv-SE" altLang="en-US" sz="1000">
                <a:solidFill>
                  <a:srgbClr val="FF0000"/>
                </a:solidFill>
              </a:rPr>
              <a:t>staticPowerChangeBeginDone</a:t>
            </a:r>
            <a:r>
              <a:rPr lang="sv-SE" altLang="en-US" sz="1000">
                <a:solidFill>
                  <a:srgbClr val="0070C0"/>
                </a:solidFill>
              </a:rPr>
              <a:t>, p_branchId=0</a:t>
            </a:r>
          </a:p>
          <a:p>
            <a:pPr eaLnBrk="1" hangingPunct="1"/>
            <a:r>
              <a:rPr lang="sv-SE" altLang="en-US" sz="1000">
                <a:solidFill>
                  <a:srgbClr val="0070C0"/>
                </a:solidFill>
              </a:rPr>
              <a:t>[1970-01-01 00:01:22.776] PaSrvA paSrv.cc:1807 </a:t>
            </a:r>
            <a:r>
              <a:rPr lang="sv-SE" altLang="en-US" sz="1000">
                <a:solidFill>
                  <a:srgbClr val="FF0000"/>
                </a:solidFill>
              </a:rPr>
              <a:t>TRACE9:notifyResultToClients</a:t>
            </a:r>
            <a:r>
              <a:rPr lang="sv-SE" altLang="en-US" sz="1000">
                <a:solidFill>
                  <a:srgbClr val="0070C0"/>
                </a:solidFill>
              </a:rPr>
              <a:t>, m_txBranchId=0, p_result=1.</a:t>
            </a:r>
          </a:p>
          <a:p>
            <a:pPr eaLnBrk="1" hangingPunct="1"/>
            <a:r>
              <a:rPr lang="sv-SE" altLang="en-US" sz="1000">
                <a:solidFill>
                  <a:srgbClr val="0070C0"/>
                </a:solidFill>
              </a:rPr>
              <a:t>[1970-01-01 00:01:22.776] PaSrvA txBranchCtrl.cc:1945 TRACE1:onStaticPowerChange: branch:0</a:t>
            </a:r>
          </a:p>
          <a:p>
            <a:pPr eaLnBrk="1" hangingPunct="1"/>
            <a:r>
              <a:rPr lang="sv-SE" altLang="en-US" sz="1000">
                <a:solidFill>
                  <a:srgbClr val="0070C0"/>
                </a:solidFill>
              </a:rPr>
              <a:t>[1970-01-01 00:01:22.776] TxBranchCtrlA txBranchCtrl.cc:2032 </a:t>
            </a:r>
            <a:r>
              <a:rPr lang="sv-SE" altLang="en-US" sz="1000">
                <a:solidFill>
                  <a:srgbClr val="FF0000"/>
                </a:solidFill>
              </a:rPr>
              <a:t>TRACE1:doStaticPowerChange</a:t>
            </a:r>
          </a:p>
          <a:p>
            <a:pPr eaLnBrk="1" hangingPunct="1"/>
            <a:endParaRPr lang="sv-SE" altLang="en-US" sz="800"/>
          </a:p>
        </p:txBody>
      </p:sp>
    </p:spTree>
    <p:extLst>
      <p:ext uri="{BB962C8B-B14F-4D97-AF65-F5344CB8AC3E}">
        <p14:creationId xmlns:p14="http://schemas.microsoft.com/office/powerpoint/2010/main" val="34174919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74C6B923-8058-49EB-87EF-204CABA8DBDF}"/>
              </a:ext>
            </a:extLst>
          </p:cNvPr>
          <p:cNvSpPr>
            <a:spLocks noGrp="1" noChangeArrowheads="1"/>
          </p:cNvSpPr>
          <p:nvPr>
            <p:ph type="title"/>
          </p:nvPr>
        </p:nvSpPr>
        <p:spPr>
          <a:xfrm>
            <a:off x="457200" y="274638"/>
            <a:ext cx="8229600" cy="417512"/>
          </a:xfrm>
        </p:spPr>
        <p:txBody>
          <a:bodyPr/>
          <a:lstStyle/>
          <a:p>
            <a:pPr algn="l" eaLnBrk="1" hangingPunct="1"/>
            <a:r>
              <a:rPr lang="en-GB" altLang="en-US" sz="2400"/>
              <a:t>Part 3 Manual Test: RU Shell Commands </a:t>
            </a:r>
            <a:endParaRPr lang="en-US" altLang="en-US" sz="2400"/>
          </a:p>
        </p:txBody>
      </p:sp>
      <p:sp>
        <p:nvSpPr>
          <p:cNvPr id="17411" name="Rectangle 2">
            <a:extLst>
              <a:ext uri="{FF2B5EF4-FFF2-40B4-BE49-F238E27FC236}">
                <a16:creationId xmlns:a16="http://schemas.microsoft.com/office/drawing/2014/main" id="{F37B8FD0-E3D0-492B-B90A-1C3283BA78F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7412" name="Rectangle 2">
            <a:extLst>
              <a:ext uri="{FF2B5EF4-FFF2-40B4-BE49-F238E27FC236}">
                <a16:creationId xmlns:a16="http://schemas.microsoft.com/office/drawing/2014/main" id="{4A9E8E73-E044-442F-BDCD-480D9CB6D38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7413" name="Rectangle 2">
            <a:extLst>
              <a:ext uri="{FF2B5EF4-FFF2-40B4-BE49-F238E27FC236}">
                <a16:creationId xmlns:a16="http://schemas.microsoft.com/office/drawing/2014/main" id="{10C91978-158E-453A-AD54-B13EAFD28F5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grpSp>
        <p:nvGrpSpPr>
          <p:cNvPr id="17414" name="Group 6">
            <a:extLst>
              <a:ext uri="{FF2B5EF4-FFF2-40B4-BE49-F238E27FC236}">
                <a16:creationId xmlns:a16="http://schemas.microsoft.com/office/drawing/2014/main" id="{379F2530-0C95-480B-89A9-328113A5D6CC}"/>
              </a:ext>
            </a:extLst>
          </p:cNvPr>
          <p:cNvGrpSpPr>
            <a:grpSpLocks/>
          </p:cNvGrpSpPr>
          <p:nvPr/>
        </p:nvGrpSpPr>
        <p:grpSpPr bwMode="auto">
          <a:xfrm>
            <a:off x="1692275" y="3648075"/>
            <a:ext cx="1335088" cy="1765300"/>
            <a:chOff x="4625082" y="1095250"/>
            <a:chExt cx="1552178" cy="2098801"/>
          </a:xfrm>
        </p:grpSpPr>
        <p:sp>
          <p:nvSpPr>
            <p:cNvPr id="8" name="Rectangle 7">
              <a:extLst>
                <a:ext uri="{FF2B5EF4-FFF2-40B4-BE49-F238E27FC236}">
                  <a16:creationId xmlns:a16="http://schemas.microsoft.com/office/drawing/2014/main" id="{FA05203E-F61A-4EFB-8B0D-1DAA139B7FE8}"/>
                </a:ext>
              </a:extLst>
            </p:cNvPr>
            <p:cNvSpPr/>
            <p:nvPr/>
          </p:nvSpPr>
          <p:spPr>
            <a:xfrm>
              <a:off x="4625082" y="1321739"/>
              <a:ext cx="1552178" cy="187231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448" name="TextBox 45">
              <a:extLst>
                <a:ext uri="{FF2B5EF4-FFF2-40B4-BE49-F238E27FC236}">
                  <a16:creationId xmlns:a16="http://schemas.microsoft.com/office/drawing/2014/main" id="{EEBFA947-0E84-4530-981D-83D80874C9EE}"/>
                </a:ext>
              </a:extLst>
            </p:cNvPr>
            <p:cNvSpPr txBox="1">
              <a:spLocks noChangeArrowheads="1"/>
            </p:cNvSpPr>
            <p:nvPr/>
          </p:nvSpPr>
          <p:spPr bwMode="auto">
            <a:xfrm>
              <a:off x="4625082" y="1095250"/>
              <a:ext cx="929595"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Inside Warp</a:t>
              </a:r>
              <a:endParaRPr lang="en-US" altLang="en-US" sz="900">
                <a:solidFill>
                  <a:srgbClr val="FF0000"/>
                </a:solidFill>
              </a:endParaRPr>
            </a:p>
          </p:txBody>
        </p:sp>
      </p:grpSp>
      <p:grpSp>
        <p:nvGrpSpPr>
          <p:cNvPr id="17415" name="Group 9">
            <a:extLst>
              <a:ext uri="{FF2B5EF4-FFF2-40B4-BE49-F238E27FC236}">
                <a16:creationId xmlns:a16="http://schemas.microsoft.com/office/drawing/2014/main" id="{542F3E81-B2D0-4609-98E1-E86FE29C1D80}"/>
              </a:ext>
            </a:extLst>
          </p:cNvPr>
          <p:cNvGrpSpPr>
            <a:grpSpLocks/>
          </p:cNvGrpSpPr>
          <p:nvPr/>
        </p:nvGrpSpPr>
        <p:grpSpPr bwMode="auto">
          <a:xfrm>
            <a:off x="4600575" y="5413375"/>
            <a:ext cx="1357313" cy="727075"/>
            <a:chOff x="4625082" y="1322389"/>
            <a:chExt cx="1552178" cy="2115927"/>
          </a:xfrm>
        </p:grpSpPr>
        <p:sp>
          <p:nvSpPr>
            <p:cNvPr id="11" name="Rectangle 10">
              <a:extLst>
                <a:ext uri="{FF2B5EF4-FFF2-40B4-BE49-F238E27FC236}">
                  <a16:creationId xmlns:a16="http://schemas.microsoft.com/office/drawing/2014/main" id="{E3D0D97C-147D-4D49-9833-E0E22CA2A8A1}"/>
                </a:ext>
              </a:extLst>
            </p:cNvPr>
            <p:cNvSpPr/>
            <p:nvPr/>
          </p:nvSpPr>
          <p:spPr>
            <a:xfrm>
              <a:off x="4625082" y="1322389"/>
              <a:ext cx="1552178" cy="187107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446" name="TextBox 45">
              <a:extLst>
                <a:ext uri="{FF2B5EF4-FFF2-40B4-BE49-F238E27FC236}">
                  <a16:creationId xmlns:a16="http://schemas.microsoft.com/office/drawing/2014/main" id="{E35F657B-6A02-4E37-BD9A-49C9C17C4E57}"/>
                </a:ext>
              </a:extLst>
            </p:cNvPr>
            <p:cNvSpPr txBox="1">
              <a:spLocks noChangeArrowheads="1"/>
            </p:cNvSpPr>
            <p:nvPr/>
          </p:nvSpPr>
          <p:spPr bwMode="auto">
            <a:xfrm>
              <a:off x="4625082" y="3194051"/>
              <a:ext cx="742511" cy="24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TOR Block</a:t>
              </a:r>
              <a:endParaRPr lang="en-US" altLang="en-US" sz="900">
                <a:solidFill>
                  <a:srgbClr val="FF0000"/>
                </a:solidFill>
              </a:endParaRPr>
            </a:p>
          </p:txBody>
        </p:sp>
      </p:grpSp>
      <p:grpSp>
        <p:nvGrpSpPr>
          <p:cNvPr id="17416" name="Group 12">
            <a:extLst>
              <a:ext uri="{FF2B5EF4-FFF2-40B4-BE49-F238E27FC236}">
                <a16:creationId xmlns:a16="http://schemas.microsoft.com/office/drawing/2014/main" id="{A6BFA880-5ACB-4DC3-8C4D-6A560B63868F}"/>
              </a:ext>
            </a:extLst>
          </p:cNvPr>
          <p:cNvGrpSpPr>
            <a:grpSpLocks/>
          </p:cNvGrpSpPr>
          <p:nvPr/>
        </p:nvGrpSpPr>
        <p:grpSpPr bwMode="auto">
          <a:xfrm>
            <a:off x="3132138" y="3644900"/>
            <a:ext cx="873125" cy="1768475"/>
            <a:chOff x="4625082" y="1095250"/>
            <a:chExt cx="1552178" cy="2098801"/>
          </a:xfrm>
        </p:grpSpPr>
        <p:sp>
          <p:nvSpPr>
            <p:cNvPr id="14" name="Rectangle 13">
              <a:extLst>
                <a:ext uri="{FF2B5EF4-FFF2-40B4-BE49-F238E27FC236}">
                  <a16:creationId xmlns:a16="http://schemas.microsoft.com/office/drawing/2014/main" id="{479AF84B-87D6-4B77-9995-4BCD8488F72D}"/>
                </a:ext>
              </a:extLst>
            </p:cNvPr>
            <p:cNvSpPr/>
            <p:nvPr/>
          </p:nvSpPr>
          <p:spPr>
            <a:xfrm>
              <a:off x="4625082" y="1323217"/>
              <a:ext cx="1552178" cy="18708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444" name="TextBox 45">
              <a:extLst>
                <a:ext uri="{FF2B5EF4-FFF2-40B4-BE49-F238E27FC236}">
                  <a16:creationId xmlns:a16="http://schemas.microsoft.com/office/drawing/2014/main" id="{7E81F668-67D3-4FD2-A8CF-D70059844207}"/>
                </a:ext>
              </a:extLst>
            </p:cNvPr>
            <p:cNvSpPr txBox="1">
              <a:spLocks noChangeArrowheads="1"/>
            </p:cNvSpPr>
            <p:nvPr/>
          </p:nvSpPr>
          <p:spPr bwMode="auto">
            <a:xfrm>
              <a:off x="4625082" y="1095250"/>
              <a:ext cx="742511" cy="244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DPD Block</a:t>
              </a:r>
              <a:endParaRPr lang="en-US" altLang="en-US" sz="900">
                <a:solidFill>
                  <a:srgbClr val="FF0000"/>
                </a:solidFill>
              </a:endParaRPr>
            </a:p>
          </p:txBody>
        </p:sp>
      </p:grpSp>
      <p:grpSp>
        <p:nvGrpSpPr>
          <p:cNvPr id="17417" name="Group 15">
            <a:extLst>
              <a:ext uri="{FF2B5EF4-FFF2-40B4-BE49-F238E27FC236}">
                <a16:creationId xmlns:a16="http://schemas.microsoft.com/office/drawing/2014/main" id="{8B0D5CFB-C486-4529-98B1-FB2A93C46390}"/>
              </a:ext>
            </a:extLst>
          </p:cNvPr>
          <p:cNvGrpSpPr>
            <a:grpSpLocks/>
          </p:cNvGrpSpPr>
          <p:nvPr/>
        </p:nvGrpSpPr>
        <p:grpSpPr bwMode="auto">
          <a:xfrm>
            <a:off x="4613275" y="3328988"/>
            <a:ext cx="1552575" cy="1982787"/>
            <a:chOff x="4625082" y="1095250"/>
            <a:chExt cx="1552178" cy="2098801"/>
          </a:xfrm>
        </p:grpSpPr>
        <p:sp>
          <p:nvSpPr>
            <p:cNvPr id="17" name="Rectangle 16">
              <a:extLst>
                <a:ext uri="{FF2B5EF4-FFF2-40B4-BE49-F238E27FC236}">
                  <a16:creationId xmlns:a16="http://schemas.microsoft.com/office/drawing/2014/main" id="{DC90FED3-5092-482C-A7C6-CA33FB723E1A}"/>
                </a:ext>
              </a:extLst>
            </p:cNvPr>
            <p:cNvSpPr/>
            <p:nvPr/>
          </p:nvSpPr>
          <p:spPr>
            <a:xfrm>
              <a:off x="4625082" y="1322102"/>
              <a:ext cx="1552178" cy="187194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442" name="TextBox 45">
              <a:extLst>
                <a:ext uri="{FF2B5EF4-FFF2-40B4-BE49-F238E27FC236}">
                  <a16:creationId xmlns:a16="http://schemas.microsoft.com/office/drawing/2014/main" id="{FC6BA37F-83D7-4305-92A7-EEB57BF43C02}"/>
                </a:ext>
              </a:extLst>
            </p:cNvPr>
            <p:cNvSpPr txBox="1">
              <a:spLocks noChangeArrowheads="1"/>
            </p:cNvSpPr>
            <p:nvPr/>
          </p:nvSpPr>
          <p:spPr bwMode="auto">
            <a:xfrm>
              <a:off x="4625082" y="1095250"/>
              <a:ext cx="6527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FF0000"/>
                  </a:solidFill>
                </a:rPr>
                <a:t>PA Block</a:t>
              </a:r>
              <a:endParaRPr lang="en-US" altLang="en-US" sz="900">
                <a:solidFill>
                  <a:srgbClr val="FF0000"/>
                </a:solidFill>
              </a:endParaRPr>
            </a:p>
          </p:txBody>
        </p:sp>
      </p:grpSp>
      <p:cxnSp>
        <p:nvCxnSpPr>
          <p:cNvPr id="19" name="Straight Connector 18">
            <a:extLst>
              <a:ext uri="{FF2B5EF4-FFF2-40B4-BE49-F238E27FC236}">
                <a16:creationId xmlns:a16="http://schemas.microsoft.com/office/drawing/2014/main" id="{003D8A0F-8B12-41CB-AF44-70B96A55B73B}"/>
              </a:ext>
            </a:extLst>
          </p:cNvPr>
          <p:cNvCxnSpPr/>
          <p:nvPr/>
        </p:nvCxnSpPr>
        <p:spPr>
          <a:xfrm>
            <a:off x="4140200" y="2852738"/>
            <a:ext cx="0" cy="3552825"/>
          </a:xfrm>
          <a:prstGeom prst="line">
            <a:avLst/>
          </a:prstGeom>
          <a:ln w="25400" cmpd="dbl">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17419" name="TextBox 45">
            <a:extLst>
              <a:ext uri="{FF2B5EF4-FFF2-40B4-BE49-F238E27FC236}">
                <a16:creationId xmlns:a16="http://schemas.microsoft.com/office/drawing/2014/main" id="{5DF2D61C-65F4-4102-8170-258E832D1B88}"/>
              </a:ext>
            </a:extLst>
          </p:cNvPr>
          <p:cNvSpPr txBox="1">
            <a:spLocks noChangeArrowheads="1"/>
          </p:cNvSpPr>
          <p:nvPr/>
        </p:nvSpPr>
        <p:spPr bwMode="auto">
          <a:xfrm>
            <a:off x="1884363" y="2832100"/>
            <a:ext cx="1684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Digital Domain</a:t>
            </a:r>
            <a:endParaRPr lang="en-US" altLang="en-US">
              <a:solidFill>
                <a:srgbClr val="00B050"/>
              </a:solidFill>
            </a:endParaRPr>
          </a:p>
        </p:txBody>
      </p:sp>
      <p:sp>
        <p:nvSpPr>
          <p:cNvPr id="17420" name="TextBox 45">
            <a:extLst>
              <a:ext uri="{FF2B5EF4-FFF2-40B4-BE49-F238E27FC236}">
                <a16:creationId xmlns:a16="http://schemas.microsoft.com/office/drawing/2014/main" id="{9580D4C6-4C92-449B-8E08-0649F7B59BB3}"/>
              </a:ext>
            </a:extLst>
          </p:cNvPr>
          <p:cNvSpPr txBox="1">
            <a:spLocks noChangeArrowheads="1"/>
          </p:cNvSpPr>
          <p:nvPr/>
        </p:nvSpPr>
        <p:spPr bwMode="auto">
          <a:xfrm>
            <a:off x="4508500" y="2832100"/>
            <a:ext cx="176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solidFill>
                  <a:srgbClr val="00B050"/>
                </a:solidFill>
              </a:rPr>
              <a:t>Analog Domain</a:t>
            </a:r>
            <a:endParaRPr lang="en-US" altLang="en-US">
              <a:solidFill>
                <a:srgbClr val="00B050"/>
              </a:solidFill>
            </a:endParaRPr>
          </a:p>
        </p:txBody>
      </p:sp>
      <p:graphicFrame>
        <p:nvGraphicFramePr>
          <p:cNvPr id="17421" name="Object 2">
            <a:extLst>
              <a:ext uri="{FF2B5EF4-FFF2-40B4-BE49-F238E27FC236}">
                <a16:creationId xmlns:a16="http://schemas.microsoft.com/office/drawing/2014/main" id="{E1DADA1C-9114-4517-B99D-BAE5689F23EC}"/>
              </a:ext>
            </a:extLst>
          </p:cNvPr>
          <p:cNvGraphicFramePr>
            <a:graphicFrameLocks noChangeAspect="1"/>
          </p:cNvGraphicFramePr>
          <p:nvPr/>
        </p:nvGraphicFramePr>
        <p:xfrm>
          <a:off x="-828675" y="2636838"/>
          <a:ext cx="7435850" cy="3775075"/>
        </p:xfrm>
        <a:graphic>
          <a:graphicData uri="http://schemas.openxmlformats.org/presentationml/2006/ole">
            <mc:AlternateContent xmlns:mc="http://schemas.openxmlformats.org/markup-compatibility/2006">
              <mc:Choice xmlns:v="urn:schemas-microsoft-com:vml" Requires="v">
                <p:oleObj spid="_x0000_s496642" name="Visio" r:id="rId4" imgW="11968780" imgH="6074383" progId="Visio.Drawing.11">
                  <p:embed/>
                </p:oleObj>
              </mc:Choice>
              <mc:Fallback>
                <p:oleObj name="Visio" r:id="rId4" imgW="11968780" imgH="6074383" progId="Visio.Drawing.11">
                  <p:embed/>
                  <p:pic>
                    <p:nvPicPr>
                      <p:cNvPr id="17421" name="Object 2">
                        <a:extLst>
                          <a:ext uri="{FF2B5EF4-FFF2-40B4-BE49-F238E27FC236}">
                            <a16:creationId xmlns:a16="http://schemas.microsoft.com/office/drawing/2014/main" id="{E1DADA1C-9114-4517-B99D-BAE5689F2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2636838"/>
                        <a:ext cx="7435850"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 name="Straight Arrow Connector 24">
            <a:extLst>
              <a:ext uri="{FF2B5EF4-FFF2-40B4-BE49-F238E27FC236}">
                <a16:creationId xmlns:a16="http://schemas.microsoft.com/office/drawing/2014/main" id="{16318C19-A2F9-4C13-A4E0-CF6AE2B56470}"/>
              </a:ext>
            </a:extLst>
          </p:cNvPr>
          <p:cNvCxnSpPr/>
          <p:nvPr/>
        </p:nvCxnSpPr>
        <p:spPr>
          <a:xfrm flipH="1" flipV="1">
            <a:off x="690563" y="2060575"/>
            <a:ext cx="4818062" cy="1820863"/>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931C0A4-716A-4F0C-8164-1A947FE56F9A}"/>
              </a:ext>
            </a:extLst>
          </p:cNvPr>
          <p:cNvSpPr txBox="1">
            <a:spLocks noChangeArrowheads="1"/>
          </p:cNvSpPr>
          <p:nvPr/>
        </p:nvSpPr>
        <p:spPr bwMode="auto">
          <a:xfrm>
            <a:off x="250825" y="692150"/>
            <a:ext cx="2257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200">
                <a:solidFill>
                  <a:srgbClr val="0070C0"/>
                </a:solidFill>
              </a:rPr>
              <a:t>db list </a:t>
            </a:r>
            <a:r>
              <a:rPr lang="pl-PL" altLang="en-US" sz="1200">
                <a:solidFill>
                  <a:srgbClr val="0070C0"/>
                </a:solidFill>
              </a:rPr>
              <a:t>/pa/supportedPwrClass </a:t>
            </a:r>
            <a:endParaRPr lang="sv-SE" altLang="en-US" sz="1200">
              <a:solidFill>
                <a:srgbClr val="0070C0"/>
              </a:solidFill>
            </a:endParaRPr>
          </a:p>
          <a:p>
            <a:pPr eaLnBrk="1" hangingPunct="1"/>
            <a:r>
              <a:rPr lang="pl-PL" altLang="en-US" sz="1200">
                <a:solidFill>
                  <a:srgbClr val="0070C0"/>
                </a:solidFill>
              </a:rPr>
              <a:t>100W 80W 60W 40W</a:t>
            </a:r>
            <a:endParaRPr lang="en-US" altLang="en-US" sz="1200">
              <a:solidFill>
                <a:srgbClr val="0070C0"/>
              </a:solidFill>
            </a:endParaRPr>
          </a:p>
        </p:txBody>
      </p:sp>
      <p:sp>
        <p:nvSpPr>
          <p:cNvPr id="29" name="TextBox 28">
            <a:extLst>
              <a:ext uri="{FF2B5EF4-FFF2-40B4-BE49-F238E27FC236}">
                <a16:creationId xmlns:a16="http://schemas.microsoft.com/office/drawing/2014/main" id="{F29665BD-2587-429F-905B-3B9DE02839C5}"/>
              </a:ext>
            </a:extLst>
          </p:cNvPr>
          <p:cNvSpPr txBox="1">
            <a:spLocks noChangeArrowheads="1"/>
          </p:cNvSpPr>
          <p:nvPr/>
        </p:nvSpPr>
        <p:spPr bwMode="auto">
          <a:xfrm>
            <a:off x="157163" y="1163638"/>
            <a:ext cx="19605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70C0"/>
                </a:solidFill>
              </a:rPr>
              <a:t>$ db list */pa/Vdd/target             </a:t>
            </a:r>
          </a:p>
          <a:p>
            <a:pPr eaLnBrk="1" hangingPunct="1"/>
            <a:r>
              <a:rPr lang="en-US" altLang="en-US" sz="900">
                <a:solidFill>
                  <a:srgbClr val="0070C0"/>
                </a:solidFill>
              </a:rPr>
              <a:t>0x7521, 0x6D6C, 0x6565, 0x55DA</a:t>
            </a:r>
          </a:p>
          <a:p>
            <a:pPr eaLnBrk="1" hangingPunct="1"/>
            <a:endParaRPr lang="en-US" altLang="en-US" sz="900">
              <a:solidFill>
                <a:srgbClr val="0070C0"/>
              </a:solidFill>
            </a:endParaRPr>
          </a:p>
          <a:p>
            <a:pPr eaLnBrk="1" hangingPunct="1"/>
            <a:r>
              <a:rPr lang="en-US" altLang="en-US" sz="900">
                <a:solidFill>
                  <a:srgbClr val="FF0000"/>
                </a:solidFill>
              </a:rPr>
              <a:t>$ pa read volt</a:t>
            </a:r>
          </a:p>
          <a:p>
            <a:pPr eaLnBrk="1" hangingPunct="1"/>
            <a:r>
              <a:rPr lang="en-US" altLang="en-US" sz="900">
                <a:solidFill>
                  <a:srgbClr val="0070C0"/>
                </a:solidFill>
              </a:rPr>
              <a:t>       Vdd: 21994 (----)</a:t>
            </a:r>
          </a:p>
        </p:txBody>
      </p:sp>
      <p:sp>
        <p:nvSpPr>
          <p:cNvPr id="34" name="Oval 76">
            <a:extLst>
              <a:ext uri="{FF2B5EF4-FFF2-40B4-BE49-F238E27FC236}">
                <a16:creationId xmlns:a16="http://schemas.microsoft.com/office/drawing/2014/main" id="{1C4F99C8-A987-410C-814A-277530634555}"/>
              </a:ext>
            </a:extLst>
          </p:cNvPr>
          <p:cNvSpPr>
            <a:spLocks noChangeArrowheads="1"/>
          </p:cNvSpPr>
          <p:nvPr/>
        </p:nvSpPr>
        <p:spPr bwMode="auto">
          <a:xfrm>
            <a:off x="690563" y="1671638"/>
            <a:ext cx="688975" cy="280987"/>
          </a:xfrm>
          <a:prstGeom prst="ellipse">
            <a:avLst/>
          </a:prstGeom>
          <a:noFill/>
          <a:ln w="34925">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00">
              <a:solidFill>
                <a:srgbClr val="000000"/>
              </a:solidFill>
            </a:endParaRPr>
          </a:p>
        </p:txBody>
      </p:sp>
      <p:sp>
        <p:nvSpPr>
          <p:cNvPr id="35" name="Oval 76">
            <a:extLst>
              <a:ext uri="{FF2B5EF4-FFF2-40B4-BE49-F238E27FC236}">
                <a16:creationId xmlns:a16="http://schemas.microsoft.com/office/drawing/2014/main" id="{BF7AC724-9245-4D98-9E87-CA1499AD2171}"/>
              </a:ext>
            </a:extLst>
          </p:cNvPr>
          <p:cNvSpPr>
            <a:spLocks noChangeArrowheads="1"/>
          </p:cNvSpPr>
          <p:nvPr/>
        </p:nvSpPr>
        <p:spPr bwMode="auto">
          <a:xfrm>
            <a:off x="1539875" y="1289050"/>
            <a:ext cx="688975" cy="266700"/>
          </a:xfrm>
          <a:prstGeom prst="ellipse">
            <a:avLst/>
          </a:prstGeom>
          <a:noFill/>
          <a:ln w="34925">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00">
              <a:solidFill>
                <a:srgbClr val="000000"/>
              </a:solidFill>
            </a:endParaRPr>
          </a:p>
        </p:txBody>
      </p:sp>
      <p:sp>
        <p:nvSpPr>
          <p:cNvPr id="36" name="Oval 76">
            <a:extLst>
              <a:ext uri="{FF2B5EF4-FFF2-40B4-BE49-F238E27FC236}">
                <a16:creationId xmlns:a16="http://schemas.microsoft.com/office/drawing/2014/main" id="{F51AF35F-A240-4624-9781-8CCDF2625DA5}"/>
              </a:ext>
            </a:extLst>
          </p:cNvPr>
          <p:cNvSpPr>
            <a:spLocks noChangeArrowheads="1"/>
          </p:cNvSpPr>
          <p:nvPr/>
        </p:nvSpPr>
        <p:spPr bwMode="auto">
          <a:xfrm>
            <a:off x="1423988" y="889000"/>
            <a:ext cx="517525" cy="282575"/>
          </a:xfrm>
          <a:prstGeom prst="ellipse">
            <a:avLst/>
          </a:prstGeom>
          <a:noFill/>
          <a:ln w="34925">
            <a:solidFill>
              <a:srgbClr val="00B050"/>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000">
              <a:solidFill>
                <a:srgbClr val="000000"/>
              </a:solidFill>
            </a:endParaRPr>
          </a:p>
        </p:txBody>
      </p:sp>
      <p:cxnSp>
        <p:nvCxnSpPr>
          <p:cNvPr id="37" name="Straight Arrow Connector 36">
            <a:extLst>
              <a:ext uri="{FF2B5EF4-FFF2-40B4-BE49-F238E27FC236}">
                <a16:creationId xmlns:a16="http://schemas.microsoft.com/office/drawing/2014/main" id="{FFB918F0-00DF-442D-895E-83F43D57ACDA}"/>
              </a:ext>
            </a:extLst>
          </p:cNvPr>
          <p:cNvCxnSpPr/>
          <p:nvPr/>
        </p:nvCxnSpPr>
        <p:spPr>
          <a:xfrm flipV="1">
            <a:off x="5724525" y="2644775"/>
            <a:ext cx="1079500" cy="2368550"/>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04181F9-014A-4635-BAE1-45F4DA11F252}"/>
              </a:ext>
            </a:extLst>
          </p:cNvPr>
          <p:cNvSpPr txBox="1">
            <a:spLocks noChangeArrowheads="1"/>
          </p:cNvSpPr>
          <p:nvPr/>
        </p:nvSpPr>
        <p:spPr bwMode="auto">
          <a:xfrm>
            <a:off x="2724150" y="674688"/>
            <a:ext cx="394017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70C0"/>
                </a:solidFill>
              </a:rPr>
              <a:t>/hw/txA/60W/mainStepAtt/freqTab</a:t>
            </a:r>
          </a:p>
          <a:p>
            <a:pPr eaLnBrk="1" hangingPunct="1"/>
            <a:r>
              <a:rPr lang="en-US" altLang="en-US" sz="800">
                <a:solidFill>
                  <a:srgbClr val="0070C0"/>
                </a:solidFill>
              </a:rPr>
              <a:t>/hw/txA/60W/peakStepAtt/freqTab</a:t>
            </a:r>
          </a:p>
          <a:p>
            <a:pPr eaLnBrk="1" hangingPunct="1"/>
            <a:endParaRPr lang="en-US" altLang="en-US" sz="800">
              <a:solidFill>
                <a:srgbClr val="0070C0"/>
              </a:solidFill>
            </a:endParaRPr>
          </a:p>
          <a:p>
            <a:pPr eaLnBrk="1" hangingPunct="1"/>
            <a:r>
              <a:rPr lang="en-US" altLang="en-US" sz="800">
                <a:solidFill>
                  <a:srgbClr val="0070C0"/>
                </a:solidFill>
              </a:rPr>
              <a:t>/hw/txA/40W/mainStepAtt/freqTab   P   U32 </a:t>
            </a:r>
          </a:p>
          <a:p>
            <a:pPr eaLnBrk="1" hangingPunct="1"/>
            <a:r>
              <a:rPr lang="en-US" altLang="en-US" sz="800">
                <a:solidFill>
                  <a:srgbClr val="0070C0"/>
                </a:solidFill>
              </a:rPr>
              <a:t>                                         0x000E4E1C, 0x0000000F, 0x000E6208, 0x0000000F, </a:t>
            </a:r>
          </a:p>
          <a:p>
            <a:pPr eaLnBrk="1" hangingPunct="1"/>
            <a:r>
              <a:rPr lang="en-US" altLang="en-US" sz="800">
                <a:solidFill>
                  <a:srgbClr val="0070C0"/>
                </a:solidFill>
              </a:rPr>
              <a:t>                                         0x000E7590, 0x0000000F, 0x000E8918, 0x0000000F, </a:t>
            </a:r>
          </a:p>
          <a:p>
            <a:pPr eaLnBrk="1" hangingPunct="1"/>
            <a:r>
              <a:rPr lang="en-US" altLang="en-US" sz="800">
                <a:solidFill>
                  <a:srgbClr val="0070C0"/>
                </a:solidFill>
              </a:rPr>
              <a:t>                                         0x000E9CA0, 0x0000000F</a:t>
            </a:r>
          </a:p>
          <a:p>
            <a:pPr eaLnBrk="1" hangingPunct="1"/>
            <a:endParaRPr lang="en-US" altLang="en-US" sz="800">
              <a:solidFill>
                <a:srgbClr val="0070C0"/>
              </a:solidFill>
            </a:endParaRPr>
          </a:p>
          <a:p>
            <a:pPr eaLnBrk="1" hangingPunct="1"/>
            <a:r>
              <a:rPr lang="en-US" altLang="en-US" sz="800">
                <a:solidFill>
                  <a:srgbClr val="0070C0"/>
                </a:solidFill>
              </a:rPr>
              <a:t>/hw/txA/60W/mainStepAtt/freqTab   P   U32 </a:t>
            </a:r>
          </a:p>
          <a:p>
            <a:pPr eaLnBrk="1" hangingPunct="1"/>
            <a:r>
              <a:rPr lang="en-US" altLang="en-US" sz="800">
                <a:solidFill>
                  <a:srgbClr val="0070C0"/>
                </a:solidFill>
              </a:rPr>
              <a:t>                                         0x000E4E1C, 0x00000014, 0x000E6208, 0x00000014, </a:t>
            </a:r>
          </a:p>
          <a:p>
            <a:pPr eaLnBrk="1" hangingPunct="1"/>
            <a:r>
              <a:rPr lang="en-US" altLang="en-US" sz="800">
                <a:solidFill>
                  <a:srgbClr val="0070C0"/>
                </a:solidFill>
              </a:rPr>
              <a:t>                                         0x000E7590, 0x00000013, 0x000E8918, 0x00000013, </a:t>
            </a:r>
          </a:p>
          <a:p>
            <a:pPr eaLnBrk="1" hangingPunct="1"/>
            <a:r>
              <a:rPr lang="en-US" altLang="en-US" sz="800">
                <a:solidFill>
                  <a:srgbClr val="0070C0"/>
                </a:solidFill>
              </a:rPr>
              <a:t>                                         0x000E9CA0, 0x00000013</a:t>
            </a:r>
          </a:p>
          <a:p>
            <a:pPr eaLnBrk="1" hangingPunct="1"/>
            <a:r>
              <a:rPr lang="en-US" altLang="en-US" sz="800">
                <a:solidFill>
                  <a:srgbClr val="FF0000"/>
                </a:solidFill>
              </a:rPr>
              <a:t>pa read paStepAttMain</a:t>
            </a:r>
          </a:p>
          <a:p>
            <a:pPr eaLnBrk="1" hangingPunct="1"/>
            <a:r>
              <a:rPr lang="en-US" altLang="en-US" sz="800">
                <a:solidFill>
                  <a:srgbClr val="FF0000"/>
                </a:solidFill>
              </a:rPr>
              <a:t>pa read paStepAttPeak</a:t>
            </a:r>
          </a:p>
          <a:p>
            <a:pPr eaLnBrk="1" hangingPunct="1"/>
            <a:endParaRPr lang="en-US" altLang="en-US" sz="800">
              <a:solidFill>
                <a:srgbClr val="0070C0"/>
              </a:solidFill>
            </a:endParaRPr>
          </a:p>
          <a:p>
            <a:pPr eaLnBrk="1" hangingPunct="1"/>
            <a:r>
              <a:rPr lang="en-US" altLang="en-US" sz="800">
                <a:solidFill>
                  <a:srgbClr val="0070C0"/>
                </a:solidFill>
              </a:rPr>
              <a:t>(40W)</a:t>
            </a:r>
          </a:p>
          <a:p>
            <a:pPr eaLnBrk="1" hangingPunct="1"/>
            <a:r>
              <a:rPr lang="en-US" altLang="en-US" sz="800">
                <a:solidFill>
                  <a:srgbClr val="0070C0"/>
                </a:solidFill>
              </a:rPr>
              <a:t>paStepAttMain:    16 (----)</a:t>
            </a:r>
          </a:p>
          <a:p>
            <a:pPr eaLnBrk="1" hangingPunct="1"/>
            <a:endParaRPr lang="en-US" altLang="en-US" sz="1200">
              <a:solidFill>
                <a:srgbClr val="0070C0"/>
              </a:solidFill>
            </a:endParaRPr>
          </a:p>
        </p:txBody>
      </p:sp>
      <p:cxnSp>
        <p:nvCxnSpPr>
          <p:cNvPr id="47" name="Straight Arrow Connector 46">
            <a:extLst>
              <a:ext uri="{FF2B5EF4-FFF2-40B4-BE49-F238E27FC236}">
                <a16:creationId xmlns:a16="http://schemas.microsoft.com/office/drawing/2014/main" id="{BAD90ACB-D5A1-4CEA-9246-EAC5E8CCD306}"/>
              </a:ext>
            </a:extLst>
          </p:cNvPr>
          <p:cNvCxnSpPr/>
          <p:nvPr/>
        </p:nvCxnSpPr>
        <p:spPr>
          <a:xfrm flipH="1" flipV="1">
            <a:off x="4508500" y="2644775"/>
            <a:ext cx="769938" cy="1782763"/>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DBFB295-83FF-4C3F-A68D-046D994D84BB}"/>
              </a:ext>
            </a:extLst>
          </p:cNvPr>
          <p:cNvSpPr txBox="1">
            <a:spLocks noChangeArrowheads="1"/>
          </p:cNvSpPr>
          <p:nvPr/>
        </p:nvSpPr>
        <p:spPr bwMode="auto">
          <a:xfrm>
            <a:off x="6732588" y="50800"/>
            <a:ext cx="2232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70C0"/>
                </a:solidFill>
              </a:rPr>
              <a:t>//pa/txA/GMpa0/offset         E  S16 </a:t>
            </a:r>
          </a:p>
          <a:p>
            <a:pPr eaLnBrk="1" hangingPunct="1"/>
            <a:r>
              <a:rPr lang="en-US" altLang="en-US" sz="800">
                <a:solidFill>
                  <a:srgbClr val="0070C0"/>
                </a:solidFill>
              </a:rPr>
              <a:t>                                  28,     41,     50,     64</a:t>
            </a:r>
          </a:p>
          <a:p>
            <a:pPr eaLnBrk="1" hangingPunct="1"/>
            <a:r>
              <a:rPr lang="en-US" altLang="en-US" sz="800">
                <a:solidFill>
                  <a:srgbClr val="0070C0"/>
                </a:solidFill>
              </a:rPr>
              <a:t>/pa/txA/GMpa1/offset               E  S16 </a:t>
            </a:r>
          </a:p>
          <a:p>
            <a:pPr eaLnBrk="1" hangingPunct="1"/>
            <a:r>
              <a:rPr lang="en-US" altLang="en-US" sz="800">
                <a:solidFill>
                  <a:srgbClr val="0070C0"/>
                </a:solidFill>
              </a:rPr>
              <a:t>                                  29,     38,     48,     62</a:t>
            </a:r>
          </a:p>
          <a:p>
            <a:pPr eaLnBrk="1" hangingPunct="1"/>
            <a:r>
              <a:rPr lang="en-US" altLang="en-US" sz="800">
                <a:solidFill>
                  <a:srgbClr val="0070C0"/>
                </a:solidFill>
              </a:rPr>
              <a:t>/pa/txA/GDpa0/offset               E  S16 </a:t>
            </a:r>
          </a:p>
          <a:p>
            <a:pPr eaLnBrk="1" hangingPunct="1"/>
            <a:r>
              <a:rPr lang="en-US" altLang="en-US" sz="800">
                <a:solidFill>
                  <a:srgbClr val="0070C0"/>
                </a:solidFill>
              </a:rPr>
              <a:t>                                  54,     59,    109,    209</a:t>
            </a:r>
          </a:p>
          <a:p>
            <a:pPr eaLnBrk="1" hangingPunct="1"/>
            <a:r>
              <a:rPr lang="en-US" altLang="en-US" sz="800">
                <a:solidFill>
                  <a:srgbClr val="0070C0"/>
                </a:solidFill>
              </a:rPr>
              <a:t>/pa/txA/GMpa2/offset               E  S16 </a:t>
            </a:r>
          </a:p>
          <a:p>
            <a:pPr eaLnBrk="1" hangingPunct="1"/>
            <a:r>
              <a:rPr lang="en-US" altLang="en-US" sz="800">
                <a:solidFill>
                  <a:srgbClr val="0070C0"/>
                </a:solidFill>
              </a:rPr>
              <a:t>                                 -92,    -74,    -73,    -75</a:t>
            </a:r>
          </a:p>
          <a:p>
            <a:pPr eaLnBrk="1" hangingPunct="1"/>
            <a:r>
              <a:rPr lang="en-US" altLang="en-US" sz="800">
                <a:solidFill>
                  <a:srgbClr val="0070C0"/>
                </a:solidFill>
              </a:rPr>
              <a:t>/pa/txA/GDpa1/offset               E  S16 </a:t>
            </a:r>
          </a:p>
          <a:p>
            <a:pPr eaLnBrk="1" hangingPunct="1"/>
            <a:r>
              <a:rPr lang="en-US" altLang="en-US" sz="800">
                <a:solidFill>
                  <a:srgbClr val="0070C0"/>
                </a:solidFill>
              </a:rPr>
              <a:t>                                  94,    109,    159,    257</a:t>
            </a:r>
          </a:p>
          <a:p>
            <a:pPr eaLnBrk="1" hangingPunct="1"/>
            <a:r>
              <a:rPr lang="en-US" altLang="en-US" sz="800">
                <a:solidFill>
                  <a:srgbClr val="0070C0"/>
                </a:solidFill>
              </a:rPr>
              <a:t>40 W</a:t>
            </a:r>
          </a:p>
          <a:p>
            <a:pPr eaLnBrk="1" hangingPunct="1"/>
            <a:r>
              <a:rPr lang="en-US" altLang="en-US" sz="800">
                <a:solidFill>
                  <a:srgbClr val="0070C0"/>
                </a:solidFill>
              </a:rPr>
              <a:t>-----------</a:t>
            </a:r>
          </a:p>
          <a:p>
            <a:pPr eaLnBrk="1" hangingPunct="1"/>
            <a:r>
              <a:rPr lang="en-US" altLang="en-US" sz="800">
                <a:solidFill>
                  <a:srgbClr val="FF0000"/>
                </a:solidFill>
              </a:rPr>
              <a:t>$ $ pa read bias            </a:t>
            </a:r>
          </a:p>
          <a:p>
            <a:pPr eaLnBrk="1" hangingPunct="1"/>
            <a:r>
              <a:rPr lang="en-US" altLang="en-US" sz="800">
                <a:solidFill>
                  <a:srgbClr val="0070C0"/>
                </a:solidFill>
              </a:rPr>
              <a:t>     GMpa0:  3155 (----)</a:t>
            </a:r>
          </a:p>
          <a:p>
            <a:pPr eaLnBrk="1" hangingPunct="1"/>
            <a:r>
              <a:rPr lang="en-US" altLang="en-US" sz="800">
                <a:solidFill>
                  <a:srgbClr val="0070C0"/>
                </a:solidFill>
              </a:rPr>
              <a:t>     GMpa1:  3153 (----)</a:t>
            </a:r>
          </a:p>
          <a:p>
            <a:pPr eaLnBrk="1" hangingPunct="1"/>
            <a:r>
              <a:rPr lang="en-US" altLang="en-US" sz="800">
                <a:solidFill>
                  <a:srgbClr val="0070C0"/>
                </a:solidFill>
              </a:rPr>
              <a:t>     GMpa2:  2109 (----)</a:t>
            </a:r>
          </a:p>
          <a:p>
            <a:pPr eaLnBrk="1" hangingPunct="1"/>
            <a:r>
              <a:rPr lang="en-US" altLang="en-US" sz="800">
                <a:solidFill>
                  <a:srgbClr val="0070C0"/>
                </a:solidFill>
              </a:rPr>
              <a:t>     GMpa3:  2125 (----)</a:t>
            </a:r>
          </a:p>
          <a:p>
            <a:pPr eaLnBrk="1" hangingPunct="1"/>
            <a:r>
              <a:rPr lang="en-US" altLang="en-US" sz="800">
                <a:solidFill>
                  <a:srgbClr val="0070C0"/>
                </a:solidFill>
              </a:rPr>
              <a:t>     GDpa0:  3209 (----)</a:t>
            </a:r>
          </a:p>
          <a:p>
            <a:pPr eaLnBrk="1" hangingPunct="1"/>
            <a:r>
              <a:rPr lang="en-US" altLang="en-US" sz="800">
                <a:solidFill>
                  <a:srgbClr val="0070C0"/>
                </a:solidFill>
              </a:rPr>
              <a:t>     GDpa1:  3257 (----)</a:t>
            </a:r>
          </a:p>
          <a:p>
            <a:pPr eaLnBrk="1" hangingPunct="1"/>
            <a:r>
              <a:rPr lang="en-US" altLang="en-US" sz="800">
                <a:solidFill>
                  <a:srgbClr val="0070C0"/>
                </a:solidFill>
              </a:rPr>
              <a:t>     GDpa2:  3257 (----)</a:t>
            </a:r>
          </a:p>
          <a:p>
            <a:pPr eaLnBrk="1" hangingPunct="1"/>
            <a:r>
              <a:rPr lang="en-US" altLang="en-US" sz="800">
                <a:solidFill>
                  <a:srgbClr val="0070C0"/>
                </a:solidFill>
              </a:rPr>
              <a:t>     GDpa3:  3409 (----)</a:t>
            </a:r>
          </a:p>
        </p:txBody>
      </p:sp>
      <p:sp>
        <p:nvSpPr>
          <p:cNvPr id="52" name="Freeform 51">
            <a:extLst>
              <a:ext uri="{FF2B5EF4-FFF2-40B4-BE49-F238E27FC236}">
                <a16:creationId xmlns:a16="http://schemas.microsoft.com/office/drawing/2014/main" id="{5AFC520B-62C0-4653-B1E5-A3BE303F4780}"/>
              </a:ext>
            </a:extLst>
          </p:cNvPr>
          <p:cNvSpPr/>
          <p:nvPr/>
        </p:nvSpPr>
        <p:spPr>
          <a:xfrm>
            <a:off x="5207000" y="4133850"/>
            <a:ext cx="1597025" cy="735013"/>
          </a:xfrm>
          <a:custGeom>
            <a:avLst/>
            <a:gdLst>
              <a:gd name="connsiteX0" fmla="*/ 0 w 1719357"/>
              <a:gd name="connsiteY0" fmla="*/ 990600 h 1286933"/>
              <a:gd name="connsiteX1" fmla="*/ 8467 w 1719357"/>
              <a:gd name="connsiteY1" fmla="*/ 1041400 h 1286933"/>
              <a:gd name="connsiteX2" fmla="*/ 42333 w 1719357"/>
              <a:gd name="connsiteY2" fmla="*/ 1092200 h 1286933"/>
              <a:gd name="connsiteX3" fmla="*/ 101600 w 1719357"/>
              <a:gd name="connsiteY3" fmla="*/ 1143000 h 1286933"/>
              <a:gd name="connsiteX4" fmla="*/ 127000 w 1719357"/>
              <a:gd name="connsiteY4" fmla="*/ 1151467 h 1286933"/>
              <a:gd name="connsiteX5" fmla="*/ 152400 w 1719357"/>
              <a:gd name="connsiteY5" fmla="*/ 1168400 h 1286933"/>
              <a:gd name="connsiteX6" fmla="*/ 203200 w 1719357"/>
              <a:gd name="connsiteY6" fmla="*/ 1185333 h 1286933"/>
              <a:gd name="connsiteX7" fmla="*/ 228600 w 1719357"/>
              <a:gd name="connsiteY7" fmla="*/ 1193800 h 1286933"/>
              <a:gd name="connsiteX8" fmla="*/ 279400 w 1719357"/>
              <a:gd name="connsiteY8" fmla="*/ 1210733 h 1286933"/>
              <a:gd name="connsiteX9" fmla="*/ 304800 w 1719357"/>
              <a:gd name="connsiteY9" fmla="*/ 1219200 h 1286933"/>
              <a:gd name="connsiteX10" fmla="*/ 338667 w 1719357"/>
              <a:gd name="connsiteY10" fmla="*/ 1227667 h 1286933"/>
              <a:gd name="connsiteX11" fmla="*/ 364067 w 1719357"/>
              <a:gd name="connsiteY11" fmla="*/ 1236133 h 1286933"/>
              <a:gd name="connsiteX12" fmla="*/ 406400 w 1719357"/>
              <a:gd name="connsiteY12" fmla="*/ 1244600 h 1286933"/>
              <a:gd name="connsiteX13" fmla="*/ 491067 w 1719357"/>
              <a:gd name="connsiteY13" fmla="*/ 1261533 h 1286933"/>
              <a:gd name="connsiteX14" fmla="*/ 618067 w 1719357"/>
              <a:gd name="connsiteY14" fmla="*/ 1278467 h 1286933"/>
              <a:gd name="connsiteX15" fmla="*/ 643467 w 1719357"/>
              <a:gd name="connsiteY15" fmla="*/ 1286933 h 1286933"/>
              <a:gd name="connsiteX16" fmla="*/ 1092200 w 1719357"/>
              <a:gd name="connsiteY16" fmla="*/ 1278467 h 1286933"/>
              <a:gd name="connsiteX17" fmla="*/ 1134533 w 1719357"/>
              <a:gd name="connsiteY17" fmla="*/ 1270000 h 1286933"/>
              <a:gd name="connsiteX18" fmla="*/ 1210733 w 1719357"/>
              <a:gd name="connsiteY18" fmla="*/ 1261533 h 1286933"/>
              <a:gd name="connsiteX19" fmla="*/ 1261533 w 1719357"/>
              <a:gd name="connsiteY19" fmla="*/ 1244600 h 1286933"/>
              <a:gd name="connsiteX20" fmla="*/ 1320800 w 1719357"/>
              <a:gd name="connsiteY20" fmla="*/ 1227667 h 1286933"/>
              <a:gd name="connsiteX21" fmla="*/ 1346200 w 1719357"/>
              <a:gd name="connsiteY21" fmla="*/ 1210733 h 1286933"/>
              <a:gd name="connsiteX22" fmla="*/ 1371600 w 1719357"/>
              <a:gd name="connsiteY22" fmla="*/ 1202267 h 1286933"/>
              <a:gd name="connsiteX23" fmla="*/ 1405467 w 1719357"/>
              <a:gd name="connsiteY23" fmla="*/ 1168400 h 1286933"/>
              <a:gd name="connsiteX24" fmla="*/ 1430867 w 1719357"/>
              <a:gd name="connsiteY24" fmla="*/ 1151467 h 1286933"/>
              <a:gd name="connsiteX25" fmla="*/ 1447800 w 1719357"/>
              <a:gd name="connsiteY25" fmla="*/ 1126067 h 1286933"/>
              <a:gd name="connsiteX26" fmla="*/ 1464733 w 1719357"/>
              <a:gd name="connsiteY26" fmla="*/ 1092200 h 1286933"/>
              <a:gd name="connsiteX27" fmla="*/ 1481667 w 1719357"/>
              <a:gd name="connsiteY27" fmla="*/ 1075267 h 1286933"/>
              <a:gd name="connsiteX28" fmla="*/ 1515533 w 1719357"/>
              <a:gd name="connsiteY28" fmla="*/ 1032933 h 1286933"/>
              <a:gd name="connsiteX29" fmla="*/ 1549400 w 1719357"/>
              <a:gd name="connsiteY29" fmla="*/ 982133 h 1286933"/>
              <a:gd name="connsiteX30" fmla="*/ 1574800 w 1719357"/>
              <a:gd name="connsiteY30" fmla="*/ 956733 h 1286933"/>
              <a:gd name="connsiteX31" fmla="*/ 1608667 w 1719357"/>
              <a:gd name="connsiteY31" fmla="*/ 905933 h 1286933"/>
              <a:gd name="connsiteX32" fmla="*/ 1625600 w 1719357"/>
              <a:gd name="connsiteY32" fmla="*/ 880533 h 1286933"/>
              <a:gd name="connsiteX33" fmla="*/ 1651000 w 1719357"/>
              <a:gd name="connsiteY33" fmla="*/ 829733 h 1286933"/>
              <a:gd name="connsiteX34" fmla="*/ 1659467 w 1719357"/>
              <a:gd name="connsiteY34" fmla="*/ 804333 h 1286933"/>
              <a:gd name="connsiteX35" fmla="*/ 1676400 w 1719357"/>
              <a:gd name="connsiteY35" fmla="*/ 778933 h 1286933"/>
              <a:gd name="connsiteX36" fmla="*/ 1684867 w 1719357"/>
              <a:gd name="connsiteY36" fmla="*/ 736600 h 1286933"/>
              <a:gd name="connsiteX37" fmla="*/ 1667933 w 1719357"/>
              <a:gd name="connsiteY37" fmla="*/ 550333 h 1286933"/>
              <a:gd name="connsiteX38" fmla="*/ 1684867 w 1719357"/>
              <a:gd name="connsiteY38" fmla="*/ 228600 h 1286933"/>
              <a:gd name="connsiteX39" fmla="*/ 1693333 w 1719357"/>
              <a:gd name="connsiteY39" fmla="*/ 194733 h 1286933"/>
              <a:gd name="connsiteX40" fmla="*/ 1701800 w 1719357"/>
              <a:gd name="connsiteY40" fmla="*/ 152400 h 1286933"/>
              <a:gd name="connsiteX41" fmla="*/ 1710267 w 1719357"/>
              <a:gd name="connsiteY41" fmla="*/ 84667 h 1286933"/>
              <a:gd name="connsiteX42" fmla="*/ 1718733 w 1719357"/>
              <a:gd name="connsiteY42" fmla="*/ 42333 h 1286933"/>
              <a:gd name="connsiteX43" fmla="*/ 1718733 w 1719357"/>
              <a:gd name="connsiteY43" fmla="*/ 0 h 128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19357" h="1286933">
                <a:moveTo>
                  <a:pt x="0" y="990600"/>
                </a:moveTo>
                <a:cubicBezTo>
                  <a:pt x="2822" y="1007533"/>
                  <a:pt x="1864" y="1025554"/>
                  <a:pt x="8467" y="1041400"/>
                </a:cubicBezTo>
                <a:cubicBezTo>
                  <a:pt x="16294" y="1060186"/>
                  <a:pt x="27943" y="1077810"/>
                  <a:pt x="42333" y="1092200"/>
                </a:cubicBezTo>
                <a:cubicBezTo>
                  <a:pt x="63166" y="1113033"/>
                  <a:pt x="75810" y="1130105"/>
                  <a:pt x="101600" y="1143000"/>
                </a:cubicBezTo>
                <a:cubicBezTo>
                  <a:pt x="109582" y="1146991"/>
                  <a:pt x="119018" y="1147476"/>
                  <a:pt x="127000" y="1151467"/>
                </a:cubicBezTo>
                <a:cubicBezTo>
                  <a:pt x="136101" y="1156018"/>
                  <a:pt x="143101" y="1164267"/>
                  <a:pt x="152400" y="1168400"/>
                </a:cubicBezTo>
                <a:cubicBezTo>
                  <a:pt x="168711" y="1175649"/>
                  <a:pt x="186267" y="1179689"/>
                  <a:pt x="203200" y="1185333"/>
                </a:cubicBezTo>
                <a:lnTo>
                  <a:pt x="228600" y="1193800"/>
                </a:lnTo>
                <a:lnTo>
                  <a:pt x="279400" y="1210733"/>
                </a:lnTo>
                <a:cubicBezTo>
                  <a:pt x="287867" y="1213555"/>
                  <a:pt x="296142" y="1217035"/>
                  <a:pt x="304800" y="1219200"/>
                </a:cubicBezTo>
                <a:cubicBezTo>
                  <a:pt x="316089" y="1222022"/>
                  <a:pt x="327478" y="1224470"/>
                  <a:pt x="338667" y="1227667"/>
                </a:cubicBezTo>
                <a:cubicBezTo>
                  <a:pt x="347248" y="1230119"/>
                  <a:pt x="355409" y="1233969"/>
                  <a:pt x="364067" y="1236133"/>
                </a:cubicBezTo>
                <a:cubicBezTo>
                  <a:pt x="378028" y="1239623"/>
                  <a:pt x="392352" y="1241478"/>
                  <a:pt x="406400" y="1244600"/>
                </a:cubicBezTo>
                <a:cubicBezTo>
                  <a:pt x="456883" y="1255819"/>
                  <a:pt x="428846" y="1253237"/>
                  <a:pt x="491067" y="1261533"/>
                </a:cubicBezTo>
                <a:cubicBezTo>
                  <a:pt x="536929" y="1267648"/>
                  <a:pt x="573898" y="1268652"/>
                  <a:pt x="618067" y="1278467"/>
                </a:cubicBezTo>
                <a:cubicBezTo>
                  <a:pt x="626779" y="1280403"/>
                  <a:pt x="635000" y="1284111"/>
                  <a:pt x="643467" y="1286933"/>
                </a:cubicBezTo>
                <a:lnTo>
                  <a:pt x="1092200" y="1278467"/>
                </a:lnTo>
                <a:cubicBezTo>
                  <a:pt x="1106582" y="1277971"/>
                  <a:pt x="1120287" y="1272035"/>
                  <a:pt x="1134533" y="1270000"/>
                </a:cubicBezTo>
                <a:cubicBezTo>
                  <a:pt x="1159832" y="1266386"/>
                  <a:pt x="1185333" y="1264355"/>
                  <a:pt x="1210733" y="1261533"/>
                </a:cubicBezTo>
                <a:cubicBezTo>
                  <a:pt x="1227666" y="1255889"/>
                  <a:pt x="1244217" y="1248929"/>
                  <a:pt x="1261533" y="1244600"/>
                </a:cubicBezTo>
                <a:cubicBezTo>
                  <a:pt x="1304058" y="1233968"/>
                  <a:pt x="1284361" y="1239813"/>
                  <a:pt x="1320800" y="1227667"/>
                </a:cubicBezTo>
                <a:cubicBezTo>
                  <a:pt x="1329267" y="1222022"/>
                  <a:pt x="1337098" y="1215284"/>
                  <a:pt x="1346200" y="1210733"/>
                </a:cubicBezTo>
                <a:cubicBezTo>
                  <a:pt x="1354182" y="1206742"/>
                  <a:pt x="1364338" y="1207454"/>
                  <a:pt x="1371600" y="1202267"/>
                </a:cubicBezTo>
                <a:cubicBezTo>
                  <a:pt x="1384591" y="1192988"/>
                  <a:pt x="1392183" y="1177256"/>
                  <a:pt x="1405467" y="1168400"/>
                </a:cubicBezTo>
                <a:lnTo>
                  <a:pt x="1430867" y="1151467"/>
                </a:lnTo>
                <a:cubicBezTo>
                  <a:pt x="1436511" y="1143000"/>
                  <a:pt x="1442752" y="1134902"/>
                  <a:pt x="1447800" y="1126067"/>
                </a:cubicBezTo>
                <a:cubicBezTo>
                  <a:pt x="1454062" y="1115108"/>
                  <a:pt x="1457732" y="1102702"/>
                  <a:pt x="1464733" y="1092200"/>
                </a:cubicBezTo>
                <a:cubicBezTo>
                  <a:pt x="1469161" y="1085558"/>
                  <a:pt x="1476022" y="1080911"/>
                  <a:pt x="1481667" y="1075267"/>
                </a:cubicBezTo>
                <a:cubicBezTo>
                  <a:pt x="1500731" y="1018070"/>
                  <a:pt x="1474292" y="1080066"/>
                  <a:pt x="1515533" y="1032933"/>
                </a:cubicBezTo>
                <a:cubicBezTo>
                  <a:pt x="1528934" y="1017617"/>
                  <a:pt x="1535009" y="996524"/>
                  <a:pt x="1549400" y="982133"/>
                </a:cubicBezTo>
                <a:cubicBezTo>
                  <a:pt x="1557867" y="973666"/>
                  <a:pt x="1567449" y="966184"/>
                  <a:pt x="1574800" y="956733"/>
                </a:cubicBezTo>
                <a:cubicBezTo>
                  <a:pt x="1587295" y="940669"/>
                  <a:pt x="1597378" y="922866"/>
                  <a:pt x="1608667" y="905933"/>
                </a:cubicBezTo>
                <a:lnTo>
                  <a:pt x="1625600" y="880533"/>
                </a:lnTo>
                <a:cubicBezTo>
                  <a:pt x="1646483" y="797006"/>
                  <a:pt x="1618650" y="883650"/>
                  <a:pt x="1651000" y="829733"/>
                </a:cubicBezTo>
                <a:cubicBezTo>
                  <a:pt x="1655592" y="822080"/>
                  <a:pt x="1655476" y="812315"/>
                  <a:pt x="1659467" y="804333"/>
                </a:cubicBezTo>
                <a:cubicBezTo>
                  <a:pt x="1664018" y="795232"/>
                  <a:pt x="1670756" y="787400"/>
                  <a:pt x="1676400" y="778933"/>
                </a:cubicBezTo>
                <a:cubicBezTo>
                  <a:pt x="1679222" y="764822"/>
                  <a:pt x="1684867" y="750990"/>
                  <a:pt x="1684867" y="736600"/>
                </a:cubicBezTo>
                <a:cubicBezTo>
                  <a:pt x="1684867" y="641225"/>
                  <a:pt x="1680219" y="624048"/>
                  <a:pt x="1667933" y="550333"/>
                </a:cubicBezTo>
                <a:cubicBezTo>
                  <a:pt x="1670713" y="478058"/>
                  <a:pt x="1673538" y="319234"/>
                  <a:pt x="1684867" y="228600"/>
                </a:cubicBezTo>
                <a:cubicBezTo>
                  <a:pt x="1686310" y="217053"/>
                  <a:pt x="1690809" y="206092"/>
                  <a:pt x="1693333" y="194733"/>
                </a:cubicBezTo>
                <a:cubicBezTo>
                  <a:pt x="1696455" y="180685"/>
                  <a:pt x="1699612" y="166623"/>
                  <a:pt x="1701800" y="152400"/>
                </a:cubicBezTo>
                <a:cubicBezTo>
                  <a:pt x="1705260" y="129911"/>
                  <a:pt x="1706807" y="107156"/>
                  <a:pt x="1710267" y="84667"/>
                </a:cubicBezTo>
                <a:cubicBezTo>
                  <a:pt x="1712455" y="70444"/>
                  <a:pt x="1717301" y="56652"/>
                  <a:pt x="1718733" y="42333"/>
                </a:cubicBezTo>
                <a:cubicBezTo>
                  <a:pt x="1720137" y="28292"/>
                  <a:pt x="1718733" y="14111"/>
                  <a:pt x="1718733" y="0"/>
                </a:cubicBezTo>
              </a:path>
            </a:pathLst>
          </a:custGeom>
          <a:noFill/>
          <a:ln w="9525">
            <a:solidFill>
              <a:srgbClr val="FF0000"/>
            </a:solidFill>
            <a:prstDash val="dashDot"/>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 name="TextBox 53">
            <a:extLst>
              <a:ext uri="{FF2B5EF4-FFF2-40B4-BE49-F238E27FC236}">
                <a16:creationId xmlns:a16="http://schemas.microsoft.com/office/drawing/2014/main" id="{B76E64F2-CF49-45BE-80C1-E1A6DC342687}"/>
              </a:ext>
            </a:extLst>
          </p:cNvPr>
          <p:cNvSpPr txBox="1">
            <a:spLocks noChangeArrowheads="1"/>
          </p:cNvSpPr>
          <p:nvPr/>
        </p:nvSpPr>
        <p:spPr bwMode="auto">
          <a:xfrm>
            <a:off x="6791325" y="3057525"/>
            <a:ext cx="217328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70C0"/>
                </a:solidFill>
              </a:rPr>
              <a:t> Tx Gain Doppio</a:t>
            </a:r>
          </a:p>
          <a:p>
            <a:pPr eaLnBrk="1" hangingPunct="1"/>
            <a:r>
              <a:rPr lang="sv-SE" altLang="en-US" sz="800">
                <a:solidFill>
                  <a:srgbClr val="0070C0"/>
                </a:solidFill>
              </a:rPr>
              <a:t>-------------------------------</a:t>
            </a:r>
          </a:p>
          <a:p>
            <a:pPr eaLnBrk="1" hangingPunct="1"/>
            <a:r>
              <a:rPr lang="en-US" altLang="en-US" sz="800">
                <a:solidFill>
                  <a:srgbClr val="FF0000"/>
                </a:solidFill>
              </a:rPr>
              <a:t>$ trx status    </a:t>
            </a:r>
          </a:p>
          <a:p>
            <a:pPr eaLnBrk="1" hangingPunct="1"/>
            <a:r>
              <a:rPr lang="en-US" altLang="en-US" sz="800">
                <a:solidFill>
                  <a:srgbClr val="0070C0"/>
                </a:solidFill>
              </a:rPr>
              <a:t>Branch A</a:t>
            </a:r>
          </a:p>
          <a:p>
            <a:pPr eaLnBrk="1" hangingPunct="1"/>
            <a:r>
              <a:rPr lang="en-US" altLang="en-US" sz="800">
                <a:solidFill>
                  <a:srgbClr val="0070C0"/>
                </a:solidFill>
              </a:rPr>
              <a:t>DPD</a:t>
            </a:r>
          </a:p>
          <a:p>
            <a:pPr eaLnBrk="1" hangingPunct="1"/>
            <a:r>
              <a:rPr lang="en-US" altLang="en-US" sz="800">
                <a:solidFill>
                  <a:srgbClr val="0070C0"/>
                </a:solidFill>
              </a:rPr>
              <a:t>{ subbandFiltSetup                 : 0x0000,</a:t>
            </a:r>
          </a:p>
          <a:p>
            <a:pPr eaLnBrk="1" hangingPunct="1"/>
            <a:r>
              <a:rPr lang="en-US" altLang="en-US" sz="800">
                <a:solidFill>
                  <a:srgbClr val="FF0000"/>
                </a:solidFill>
              </a:rPr>
              <a:t>txAtt                            : 1957,	 txAttPeak                        : 1982,</a:t>
            </a:r>
            <a:r>
              <a:rPr lang="en-US" altLang="en-US" sz="800">
                <a:solidFill>
                  <a:srgbClr val="0070C0"/>
                </a:solidFill>
              </a:rPr>
              <a:t>	</a:t>
            </a:r>
          </a:p>
        </p:txBody>
      </p:sp>
      <p:cxnSp>
        <p:nvCxnSpPr>
          <p:cNvPr id="57" name="Straight Arrow Connector 56">
            <a:extLst>
              <a:ext uri="{FF2B5EF4-FFF2-40B4-BE49-F238E27FC236}">
                <a16:creationId xmlns:a16="http://schemas.microsoft.com/office/drawing/2014/main" id="{5F80A2D2-EC2F-4F64-B51A-CB82745133AB}"/>
              </a:ext>
            </a:extLst>
          </p:cNvPr>
          <p:cNvCxnSpPr/>
          <p:nvPr/>
        </p:nvCxnSpPr>
        <p:spPr>
          <a:xfrm flipV="1">
            <a:off x="5716588" y="5735638"/>
            <a:ext cx="800100" cy="179387"/>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E3B15A4-AC92-4FC0-B726-45CF159C6E84}"/>
              </a:ext>
            </a:extLst>
          </p:cNvPr>
          <p:cNvSpPr txBox="1">
            <a:spLocks noChangeArrowheads="1"/>
          </p:cNvSpPr>
          <p:nvPr/>
        </p:nvSpPr>
        <p:spPr bwMode="auto">
          <a:xfrm>
            <a:off x="6516688" y="4773613"/>
            <a:ext cx="246062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70C0"/>
                </a:solidFill>
              </a:rPr>
              <a:t>  torGain (torStepAtt+ tempCorTab + freqCorTab)</a:t>
            </a:r>
          </a:p>
          <a:p>
            <a:pPr eaLnBrk="1" hangingPunct="1"/>
            <a:r>
              <a:rPr lang="sv-SE" altLang="en-US" sz="800">
                <a:solidFill>
                  <a:srgbClr val="0070C0"/>
                </a:solidFill>
              </a:rPr>
              <a:t>------------------------------------------------------------------</a:t>
            </a:r>
          </a:p>
          <a:p>
            <a:pPr eaLnBrk="1" hangingPunct="1"/>
            <a:r>
              <a:rPr lang="en-US" altLang="en-US" sz="800">
                <a:solidFill>
                  <a:srgbClr val="0070C0"/>
                </a:solidFill>
              </a:rPr>
              <a:t>/tor/40W/stepCorTab </a:t>
            </a:r>
          </a:p>
          <a:p>
            <a:pPr eaLnBrk="1" hangingPunct="1"/>
            <a:r>
              <a:rPr lang="en-US" altLang="en-US" sz="800">
                <a:solidFill>
                  <a:srgbClr val="0070C0"/>
                </a:solidFill>
              </a:rPr>
              <a:t>/tor/40W/freqCorTab</a:t>
            </a:r>
          </a:p>
          <a:p>
            <a:pPr eaLnBrk="1" hangingPunct="1"/>
            <a:r>
              <a:rPr lang="en-US" altLang="en-US" sz="800">
                <a:solidFill>
                  <a:srgbClr val="0070C0"/>
                </a:solidFill>
              </a:rPr>
              <a:t>/hw/50x/BandVIII/tor/tempCorTab</a:t>
            </a:r>
          </a:p>
          <a:p>
            <a:pPr eaLnBrk="1" hangingPunct="1"/>
            <a:endParaRPr lang="en-US" altLang="en-US" sz="800">
              <a:solidFill>
                <a:srgbClr val="0070C0"/>
              </a:solidFill>
            </a:endParaRPr>
          </a:p>
          <a:p>
            <a:pPr eaLnBrk="1" hangingPunct="1"/>
            <a:r>
              <a:rPr lang="en-US" altLang="en-US" sz="800">
                <a:solidFill>
                  <a:srgbClr val="FF0000"/>
                </a:solidFill>
              </a:rPr>
              <a:t>$ trx torComp status</a:t>
            </a:r>
          </a:p>
          <a:p>
            <a:pPr eaLnBrk="1" hangingPunct="1"/>
            <a:r>
              <a:rPr lang="en-US" altLang="en-US" sz="800">
                <a:solidFill>
                  <a:srgbClr val="0070C0"/>
                </a:solidFill>
              </a:rPr>
              <a:t>Tor Compensation is ON</a:t>
            </a:r>
          </a:p>
          <a:p>
            <a:pPr eaLnBrk="1" hangingPunct="1"/>
            <a:r>
              <a:rPr lang="en-US" altLang="en-US" sz="800">
                <a:solidFill>
                  <a:srgbClr val="0070C0"/>
                </a:solidFill>
              </a:rPr>
              <a:t>    torTemperature: 413, txSynthFreq: 940000(kHz)</a:t>
            </a:r>
          </a:p>
          <a:p>
            <a:pPr eaLnBrk="1" hangingPunct="1"/>
            <a:r>
              <a:rPr lang="en-US" altLang="en-US" sz="800">
                <a:solidFill>
                  <a:srgbClr val="0070C0"/>
                </a:solidFill>
              </a:rPr>
              <a:t>    gainCorr: 49707(0xC22B), (tempCorr: 6, freqCorr: 958, stepAttCorr: 0)</a:t>
            </a:r>
          </a:p>
          <a:p>
            <a:pPr eaLnBrk="1" hangingPunct="1"/>
            <a:r>
              <a:rPr lang="en-US" altLang="en-US" sz="800">
                <a:solidFill>
                  <a:srgbClr val="0070C0"/>
                </a:solidFill>
              </a:rPr>
              <a:t>    stepsLevelNow: 0, stepsToBeDone: 0</a:t>
            </a:r>
          </a:p>
          <a:p>
            <a:pPr eaLnBrk="1" hangingPunct="1"/>
            <a:r>
              <a:rPr lang="en-US" altLang="en-US" sz="800">
                <a:solidFill>
                  <a:srgbClr val="0070C0"/>
                </a:solidFill>
              </a:rPr>
              <a:t>Tor step attenuator is enabled.	</a:t>
            </a:r>
          </a:p>
        </p:txBody>
      </p:sp>
      <p:cxnSp>
        <p:nvCxnSpPr>
          <p:cNvPr id="60" name="Straight Arrow Connector 59">
            <a:extLst>
              <a:ext uri="{FF2B5EF4-FFF2-40B4-BE49-F238E27FC236}">
                <a16:creationId xmlns:a16="http://schemas.microsoft.com/office/drawing/2014/main" id="{D6551371-601F-4CDC-B688-FBA1491AFC7F}"/>
              </a:ext>
            </a:extLst>
          </p:cNvPr>
          <p:cNvCxnSpPr/>
          <p:nvPr/>
        </p:nvCxnSpPr>
        <p:spPr>
          <a:xfrm flipH="1">
            <a:off x="3419475" y="4629150"/>
            <a:ext cx="288925" cy="1285875"/>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FD1EAF-94A2-4C80-BB70-4CD3D736D749}"/>
              </a:ext>
            </a:extLst>
          </p:cNvPr>
          <p:cNvSpPr txBox="1">
            <a:spLocks noChangeArrowheads="1"/>
          </p:cNvSpPr>
          <p:nvPr/>
        </p:nvSpPr>
        <p:spPr bwMode="auto">
          <a:xfrm>
            <a:off x="2255838" y="5897563"/>
            <a:ext cx="231616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000">
                <a:solidFill>
                  <a:srgbClr val="FF0000"/>
                </a:solidFill>
              </a:rPr>
              <a:t>No command  available,</a:t>
            </a:r>
          </a:p>
          <a:p>
            <a:pPr eaLnBrk="1" hangingPunct="1"/>
            <a:r>
              <a:rPr lang="sv-SE" altLang="en-US" sz="1000">
                <a:solidFill>
                  <a:srgbClr val="FF0000"/>
                </a:solidFill>
              </a:rPr>
              <a:t>There are traces:</a:t>
            </a:r>
          </a:p>
          <a:p>
            <a:pPr eaLnBrk="1" hangingPunct="1"/>
            <a:r>
              <a:rPr lang="en-US" altLang="en-US" sz="800">
                <a:solidFill>
                  <a:srgbClr val="0070C0"/>
                </a:solidFill>
              </a:rPr>
              <a:t>txlProcBranchA iqController.cc:344 INFO:SPLC_TXL ===&gt; IQHW[m0i(0x0000d683) m0q(0x0000d849) </a:t>
            </a:r>
          </a:p>
        </p:txBody>
      </p:sp>
      <p:cxnSp>
        <p:nvCxnSpPr>
          <p:cNvPr id="64" name="Straight Arrow Connector 63">
            <a:extLst>
              <a:ext uri="{FF2B5EF4-FFF2-40B4-BE49-F238E27FC236}">
                <a16:creationId xmlns:a16="http://schemas.microsoft.com/office/drawing/2014/main" id="{3FDA2CB1-C241-4240-909C-1DE922B88159}"/>
              </a:ext>
            </a:extLst>
          </p:cNvPr>
          <p:cNvCxnSpPr/>
          <p:nvPr/>
        </p:nvCxnSpPr>
        <p:spPr>
          <a:xfrm flipH="1">
            <a:off x="1692275" y="4903788"/>
            <a:ext cx="474663" cy="920750"/>
          </a:xfrm>
          <a:prstGeom prst="straightConnector1">
            <a:avLst/>
          </a:prstGeom>
          <a:ln>
            <a:solidFill>
              <a:srgbClr val="FF0000"/>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ABA14B6-CAEB-4756-A09D-85A5C41E44B3}"/>
              </a:ext>
            </a:extLst>
          </p:cNvPr>
          <p:cNvSpPr txBox="1">
            <a:spLocks noChangeArrowheads="1"/>
          </p:cNvSpPr>
          <p:nvPr/>
        </p:nvSpPr>
        <p:spPr bwMode="auto">
          <a:xfrm>
            <a:off x="157163" y="58674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800">
                <a:solidFill>
                  <a:srgbClr val="0070C0"/>
                </a:solidFill>
              </a:rPr>
              <a:t>warpA r DL_PA0_C0_ADJ</a:t>
            </a:r>
          </a:p>
          <a:p>
            <a:pPr eaLnBrk="1" hangingPunct="1"/>
            <a:endParaRPr lang="sv-SE" altLang="en-US" sz="800">
              <a:solidFill>
                <a:srgbClr val="0070C0"/>
              </a:solidFill>
            </a:endParaRPr>
          </a:p>
          <a:p>
            <a:pPr eaLnBrk="1" hangingPunct="1"/>
            <a:r>
              <a:rPr lang="sv-SE" altLang="en-US" sz="800">
                <a:solidFill>
                  <a:srgbClr val="0070C0"/>
                </a:solidFill>
              </a:rPr>
              <a:t>warp3 r DL_FB_B3_GA_CFG_MULT</a:t>
            </a:r>
          </a:p>
        </p:txBody>
      </p:sp>
    </p:spTree>
    <p:extLst>
      <p:ext uri="{BB962C8B-B14F-4D97-AF65-F5344CB8AC3E}">
        <p14:creationId xmlns:p14="http://schemas.microsoft.com/office/powerpoint/2010/main" val="1994968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circle(in)">
                                      <p:cBhvr>
                                        <p:cTn id="14" dur="2000"/>
                                        <p:tgtEl>
                                          <p:spTgt spid="2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heel(1)">
                                      <p:cBhvr>
                                        <p:cTn id="26" dur="2000"/>
                                        <p:tgtEl>
                                          <p:spTgt spid="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heel(1)">
                                      <p:cBhvr>
                                        <p:cTn id="31" dur="2000"/>
                                        <p:tgtEl>
                                          <p:spTgt spid="3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heel(1)">
                                      <p:cBhvr>
                                        <p:cTn id="36" dur="2000"/>
                                        <p:tgtEl>
                                          <p:spTgt spid="3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ntr" presetSubtype="16"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circle(in)">
                                      <p:cBhvr>
                                        <p:cTn id="41" dur="2000"/>
                                        <p:tgtEl>
                                          <p:spTgt spid="4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ppt_x</p:attrName>
                                        </p:attrNameLst>
                                      </p:cBhvr>
                                      <p:tavLst>
                                        <p:tav tm="0">
                                          <p:val>
                                            <p:strVal val="#ppt_x"/>
                                          </p:val>
                                        </p:tav>
                                        <p:tav tm="100000">
                                          <p:val>
                                            <p:strVal val="#ppt_x"/>
                                          </p:val>
                                        </p:tav>
                                      </p:tavLst>
                                    </p:anim>
                                    <p:anim calcmode="lin" valueType="num">
                                      <p:cBhvr>
                                        <p:cTn id="4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ntr" presetSubtype="16"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circle(in)">
                                      <p:cBhvr>
                                        <p:cTn id="53" dur="2000"/>
                                        <p:tgtEl>
                                          <p:spTgt spid="3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ntr" presetSubtype="16"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circle(in)">
                                      <p:cBhvr>
                                        <p:cTn id="65" dur="2000"/>
                                        <p:tgtEl>
                                          <p:spTgt spid="5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6" presetClass="entr" presetSubtype="16"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circle(in)">
                                      <p:cBhvr>
                                        <p:cTn id="77" dur="2000"/>
                                        <p:tgtEl>
                                          <p:spTgt spid="5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1000"/>
                                        <p:tgtEl>
                                          <p:spTgt spid="59"/>
                                        </p:tgtEl>
                                      </p:cBhvr>
                                    </p:animEffect>
                                    <p:anim calcmode="lin" valueType="num">
                                      <p:cBhvr>
                                        <p:cTn id="83" dur="1000" fill="hold"/>
                                        <p:tgtEl>
                                          <p:spTgt spid="59"/>
                                        </p:tgtEl>
                                        <p:attrNameLst>
                                          <p:attrName>ppt_x</p:attrName>
                                        </p:attrNameLst>
                                      </p:cBhvr>
                                      <p:tavLst>
                                        <p:tav tm="0">
                                          <p:val>
                                            <p:strVal val="#ppt_x"/>
                                          </p:val>
                                        </p:tav>
                                        <p:tav tm="100000">
                                          <p:val>
                                            <p:strVal val="#ppt_x"/>
                                          </p:val>
                                        </p:tav>
                                      </p:tavLst>
                                    </p:anim>
                                    <p:anim calcmode="lin" valueType="num">
                                      <p:cBhvr>
                                        <p:cTn id="8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6" presetClass="entr" presetSubtype="16"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circle(in)">
                                      <p:cBhvr>
                                        <p:cTn id="89" dur="2000"/>
                                        <p:tgtEl>
                                          <p:spTgt spid="6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1000"/>
                                        <p:tgtEl>
                                          <p:spTgt spid="63"/>
                                        </p:tgtEl>
                                      </p:cBhvr>
                                    </p:animEffect>
                                    <p:anim calcmode="lin" valueType="num">
                                      <p:cBhvr>
                                        <p:cTn id="95" dur="1000" fill="hold"/>
                                        <p:tgtEl>
                                          <p:spTgt spid="63"/>
                                        </p:tgtEl>
                                        <p:attrNameLst>
                                          <p:attrName>ppt_x</p:attrName>
                                        </p:attrNameLst>
                                      </p:cBhvr>
                                      <p:tavLst>
                                        <p:tav tm="0">
                                          <p:val>
                                            <p:strVal val="#ppt_x"/>
                                          </p:val>
                                        </p:tav>
                                        <p:tav tm="100000">
                                          <p:val>
                                            <p:strVal val="#ppt_x"/>
                                          </p:val>
                                        </p:tav>
                                      </p:tavLst>
                                    </p:anim>
                                    <p:anim calcmode="lin" valueType="num">
                                      <p:cBhvr>
                                        <p:cTn id="9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6" presetClass="entr" presetSubtype="16" fill="hold" nodeType="click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circle(in)">
                                      <p:cBhvr>
                                        <p:cTn id="101" dur="2000"/>
                                        <p:tgtEl>
                                          <p:spTgt spid="6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1000"/>
                                        <p:tgtEl>
                                          <p:spTgt spid="66"/>
                                        </p:tgtEl>
                                      </p:cBhvr>
                                    </p:animEffect>
                                    <p:anim calcmode="lin" valueType="num">
                                      <p:cBhvr>
                                        <p:cTn id="107" dur="1000" fill="hold"/>
                                        <p:tgtEl>
                                          <p:spTgt spid="66"/>
                                        </p:tgtEl>
                                        <p:attrNameLst>
                                          <p:attrName>ppt_x</p:attrName>
                                        </p:attrNameLst>
                                      </p:cBhvr>
                                      <p:tavLst>
                                        <p:tav tm="0">
                                          <p:val>
                                            <p:strVal val="#ppt_x"/>
                                          </p:val>
                                        </p:tav>
                                        <p:tav tm="100000">
                                          <p:val>
                                            <p:strVal val="#ppt_x"/>
                                          </p:val>
                                        </p:tav>
                                      </p:tavLst>
                                    </p:anim>
                                    <p:anim calcmode="lin" valueType="num">
                                      <p:cBhvr>
                                        <p:cTn id="10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4" grpId="0" animBg="1"/>
      <p:bldP spid="35" grpId="0" animBg="1"/>
      <p:bldP spid="36" grpId="0" animBg="1"/>
      <p:bldP spid="40" grpId="0"/>
      <p:bldP spid="51" grpId="0"/>
      <p:bldP spid="54" grpId="0"/>
      <p:bldP spid="59" grpId="0"/>
      <p:bldP spid="63" grpId="0"/>
      <p:bldP spid="66"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824FD0CE-AE71-4E37-9DB8-317B7B61A5D8}"/>
              </a:ext>
            </a:extLst>
          </p:cNvPr>
          <p:cNvSpPr>
            <a:spLocks noGrp="1" noChangeArrowheads="1"/>
          </p:cNvSpPr>
          <p:nvPr>
            <p:ph type="title"/>
          </p:nvPr>
        </p:nvSpPr>
        <p:spPr>
          <a:xfrm>
            <a:off x="457200" y="274638"/>
            <a:ext cx="8229600" cy="417512"/>
          </a:xfrm>
        </p:spPr>
        <p:txBody>
          <a:bodyPr/>
          <a:lstStyle/>
          <a:p>
            <a:pPr algn="l" eaLnBrk="1" hangingPunct="1"/>
            <a:r>
              <a:rPr lang="en-GB" altLang="en-US" sz="1800"/>
              <a:t>Part 3 Manual Test: New Commands Introduced by WP1186</a:t>
            </a:r>
            <a:endParaRPr lang="en-US" altLang="en-US" sz="1800"/>
          </a:p>
        </p:txBody>
      </p:sp>
      <p:sp>
        <p:nvSpPr>
          <p:cNvPr id="18435" name="Rectangle 2">
            <a:extLst>
              <a:ext uri="{FF2B5EF4-FFF2-40B4-BE49-F238E27FC236}">
                <a16:creationId xmlns:a16="http://schemas.microsoft.com/office/drawing/2014/main" id="{2067DA03-D49F-4D9B-B633-E5AC473BA43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8436" name="Rectangle 2">
            <a:extLst>
              <a:ext uri="{FF2B5EF4-FFF2-40B4-BE49-F238E27FC236}">
                <a16:creationId xmlns:a16="http://schemas.microsoft.com/office/drawing/2014/main" id="{B9B6FACE-CAF5-424A-8EB0-B78FB31DC43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8437" name="Rectangle 2">
            <a:extLst>
              <a:ext uri="{FF2B5EF4-FFF2-40B4-BE49-F238E27FC236}">
                <a16:creationId xmlns:a16="http://schemas.microsoft.com/office/drawing/2014/main" id="{AE9E13C2-2173-4B55-8742-6D4F920CA5C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8" name="TextBox 7">
            <a:extLst>
              <a:ext uri="{FF2B5EF4-FFF2-40B4-BE49-F238E27FC236}">
                <a16:creationId xmlns:a16="http://schemas.microsoft.com/office/drawing/2014/main" id="{D3CA1C89-51CD-457C-BE52-C5E25E875ED3}"/>
              </a:ext>
            </a:extLst>
          </p:cNvPr>
          <p:cNvSpPr txBox="1">
            <a:spLocks noChangeArrowheads="1"/>
          </p:cNvSpPr>
          <p:nvPr/>
        </p:nvSpPr>
        <p:spPr bwMode="auto">
          <a:xfrm>
            <a:off x="250825" y="692150"/>
            <a:ext cx="427513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800">
                <a:solidFill>
                  <a:srgbClr val="0070C0"/>
                </a:solidFill>
              </a:rPr>
              <a:t>$ txm help</a:t>
            </a:r>
          </a:p>
          <a:p>
            <a:pPr eaLnBrk="1" hangingPunct="1"/>
            <a:r>
              <a:rPr lang="sv-SE" altLang="en-US" sz="800">
                <a:solidFill>
                  <a:srgbClr val="0070C0"/>
                </a:solidFill>
              </a:rPr>
              <a:t>txm help</a:t>
            </a:r>
          </a:p>
          <a:p>
            <a:pPr eaLnBrk="1" hangingPunct="1"/>
            <a:r>
              <a:rPr lang="sv-SE" altLang="en-US" sz="800">
                <a:solidFill>
                  <a:srgbClr val="0070C0"/>
                </a:solidFill>
              </a:rPr>
              <a:t>Command syntax:</a:t>
            </a:r>
          </a:p>
          <a:p>
            <a:pPr eaLnBrk="1" hangingPunct="1"/>
            <a:r>
              <a:rPr lang="sv-SE" altLang="en-US" sz="800">
                <a:solidFill>
                  <a:srgbClr val="0070C0"/>
                </a:solidFill>
              </a:rPr>
              <a:t>  txm help [-l]</a:t>
            </a:r>
          </a:p>
          <a:p>
            <a:pPr eaLnBrk="1" hangingPunct="1"/>
            <a:r>
              <a:rPr lang="sv-SE" altLang="en-US" sz="800">
                <a:solidFill>
                  <a:srgbClr val="0070C0"/>
                </a:solidFill>
              </a:rPr>
              <a:t>  txm lssrvids</a:t>
            </a:r>
          </a:p>
          <a:p>
            <a:pPr eaLnBrk="1" hangingPunct="1"/>
            <a:r>
              <a:rPr lang="sv-SE" altLang="en-US" sz="800">
                <a:solidFill>
                  <a:srgbClr val="0070C0"/>
                </a:solidFill>
              </a:rPr>
              <a:t>  txm lssrvvar</a:t>
            </a:r>
          </a:p>
          <a:p>
            <a:pPr eaLnBrk="1" hangingPunct="1"/>
            <a:r>
              <a:rPr lang="sv-SE" altLang="en-US" sz="800">
                <a:solidFill>
                  <a:srgbClr val="0070C0"/>
                </a:solidFill>
              </a:rPr>
              <a:t>  txm brc {&lt;variant&gt; | all} {dump | lsparam | inj-setup | inj-activate &lt;act/pm&gt; &lt;carrierId&gt;}</a:t>
            </a:r>
          </a:p>
          <a:p>
            <a:pPr eaLnBrk="1" hangingPunct="1"/>
            <a:r>
              <a:rPr lang="sv-SE" altLang="en-US" sz="800">
                <a:solidFill>
                  <a:srgbClr val="0070C0"/>
                </a:solidFill>
              </a:rPr>
              <a:t>  txm brc {&lt;variant&gt; | all} get &lt;param&gt;</a:t>
            </a:r>
          </a:p>
          <a:p>
            <a:pPr eaLnBrk="1" hangingPunct="1"/>
            <a:r>
              <a:rPr lang="sv-SE" altLang="en-US" sz="800">
                <a:solidFill>
                  <a:srgbClr val="0070C0"/>
                </a:solidFill>
              </a:rPr>
              <a:t>  txm brc {&lt;variant&gt; | all} set &lt;param&gt; &lt;value&gt;</a:t>
            </a:r>
          </a:p>
          <a:p>
            <a:pPr eaLnBrk="1" hangingPunct="1"/>
            <a:r>
              <a:rPr lang="sv-SE" altLang="en-US" sz="800">
                <a:solidFill>
                  <a:srgbClr val="0070C0"/>
                </a:solidFill>
              </a:rPr>
              <a:t>  txm brc {&lt;variant&gt; | all} get-rh-committed-data</a:t>
            </a:r>
          </a:p>
          <a:p>
            <a:pPr eaLnBrk="1" hangingPunct="1"/>
            <a:r>
              <a:rPr lang="sv-SE" altLang="en-US" sz="800">
                <a:solidFill>
                  <a:srgbClr val="0070C0"/>
                </a:solidFill>
              </a:rPr>
              <a:t>  txm brc {&lt;variant&gt; | all} get-rh-buffered-data</a:t>
            </a:r>
          </a:p>
          <a:p>
            <a:pPr eaLnBrk="1" hangingPunct="1"/>
            <a:r>
              <a:rPr lang="sv-SE" altLang="en-US" sz="800">
                <a:solidFill>
                  <a:srgbClr val="0070C0"/>
                </a:solidFill>
              </a:rPr>
              <a:t>  txm brc {&lt;variant&gt; | all} get-zi-blocking-state-data</a:t>
            </a:r>
          </a:p>
          <a:p>
            <a:pPr eaLnBrk="1" hangingPunct="1"/>
            <a:r>
              <a:rPr lang="sv-SE" altLang="en-US" sz="800">
                <a:solidFill>
                  <a:srgbClr val="0070C0"/>
                </a:solidFill>
              </a:rPr>
              <a:t>  txm brc {&lt;variant&gt; | all} set-zi-perm-block</a:t>
            </a:r>
          </a:p>
          <a:p>
            <a:pPr eaLnBrk="1" hangingPunct="1"/>
            <a:r>
              <a:rPr lang="sv-SE" altLang="en-US" sz="800">
                <a:solidFill>
                  <a:srgbClr val="0070C0"/>
                </a:solidFill>
              </a:rPr>
              <a:t>  txm tcs dump</a:t>
            </a:r>
          </a:p>
          <a:p>
            <a:pPr eaLnBrk="1" hangingPunct="1"/>
            <a:r>
              <a:rPr lang="sv-SE" altLang="en-US" sz="800">
                <a:solidFill>
                  <a:srgbClr val="0070C0"/>
                </a:solidFill>
              </a:rPr>
              <a:t>  txm mpl {&lt;variant&gt; | all} dump</a:t>
            </a:r>
          </a:p>
          <a:p>
            <a:pPr eaLnBrk="1" hangingPunct="1"/>
            <a:r>
              <a:rPr lang="sv-SE" altLang="en-US" sz="800">
                <a:solidFill>
                  <a:srgbClr val="0070C0"/>
                </a:solidFill>
              </a:rPr>
              <a:t>  txm fhp {&lt;variant&gt; | all} dump</a:t>
            </a:r>
          </a:p>
          <a:p>
            <a:pPr eaLnBrk="1" hangingPunct="1"/>
            <a:r>
              <a:rPr lang="sv-SE" altLang="en-US" sz="800">
                <a:solidFill>
                  <a:srgbClr val="0070C0"/>
                </a:solidFill>
              </a:rPr>
              <a:t>  txm pa0 {&lt;variant&gt; | all} dump</a:t>
            </a:r>
          </a:p>
          <a:p>
            <a:pPr eaLnBrk="1" hangingPunct="1"/>
            <a:r>
              <a:rPr lang="sv-SE" altLang="en-US" sz="800">
                <a:solidFill>
                  <a:srgbClr val="0070C0"/>
                </a:solidFill>
              </a:rPr>
              <a:t>  txm pa1 {&lt;variant&gt; | all} dump</a:t>
            </a:r>
          </a:p>
          <a:p>
            <a:pPr eaLnBrk="1" hangingPunct="1"/>
            <a:r>
              <a:rPr lang="sv-SE" altLang="en-US" sz="800">
                <a:solidFill>
                  <a:srgbClr val="0070C0"/>
                </a:solidFill>
              </a:rPr>
              <a:t>  txm cfr {&lt;variant&gt; | all} dump</a:t>
            </a:r>
          </a:p>
          <a:p>
            <a:pPr eaLnBrk="1" hangingPunct="1"/>
            <a:r>
              <a:rPr lang="sv-SE" altLang="en-US" sz="800">
                <a:solidFill>
                  <a:srgbClr val="0070C0"/>
                </a:solidFill>
              </a:rPr>
              <a:t>  txm nco {&lt;variant&gt; | all} dump</a:t>
            </a:r>
          </a:p>
          <a:p>
            <a:pPr eaLnBrk="1" hangingPunct="1"/>
            <a:r>
              <a:rPr lang="sv-SE" altLang="en-US" sz="800">
                <a:solidFill>
                  <a:srgbClr val="0070C0"/>
                </a:solidFill>
              </a:rPr>
              <a:t>  txm txl {&lt;variant&gt; | all} dump</a:t>
            </a:r>
          </a:p>
          <a:p>
            <a:pPr eaLnBrk="1" hangingPunct="1"/>
            <a:r>
              <a:rPr lang="sv-SE" altLang="en-US" sz="800">
                <a:solidFill>
                  <a:srgbClr val="0070C0"/>
                </a:solidFill>
              </a:rPr>
              <a:t>  txm txl {&lt;variant&gt; | all} torlo move &lt;freq_kHz&gt;</a:t>
            </a:r>
          </a:p>
          <a:p>
            <a:pPr eaLnBrk="1" hangingPunct="1"/>
            <a:r>
              <a:rPr lang="sv-SE" altLang="en-US" sz="800">
                <a:solidFill>
                  <a:srgbClr val="0070C0"/>
                </a:solidFill>
              </a:rPr>
              <a:t>  txm txl {&lt;variant&gt; | all} torlo restore</a:t>
            </a:r>
          </a:p>
          <a:p>
            <a:pPr eaLnBrk="1" hangingPunct="1"/>
            <a:r>
              <a:rPr lang="sv-SE" altLang="en-US" sz="800">
                <a:solidFill>
                  <a:srgbClr val="0070C0"/>
                </a:solidFill>
              </a:rPr>
              <a:t>  txm txl {&lt;variant&gt; | all} event started</a:t>
            </a:r>
          </a:p>
          <a:p>
            <a:pPr eaLnBrk="1" hangingPunct="1"/>
            <a:r>
              <a:rPr lang="sv-SE" altLang="en-US" sz="800">
                <a:solidFill>
                  <a:srgbClr val="0070C0"/>
                </a:solidFill>
              </a:rPr>
              <a:t>  txm txl {&lt;variant&gt; | all} fault {lin | hw | ext} {raise | cease}</a:t>
            </a:r>
          </a:p>
          <a:p>
            <a:pPr eaLnBrk="1" hangingPunct="1"/>
            <a:r>
              <a:rPr lang="sv-SE" altLang="en-US" sz="800">
                <a:solidFill>
                  <a:srgbClr val="0070C0"/>
                </a:solidFill>
              </a:rPr>
              <a:t>  txm sta {&lt;variant&gt; | all} dump</a:t>
            </a:r>
          </a:p>
          <a:p>
            <a:pPr eaLnBrk="1" hangingPunct="1"/>
            <a:r>
              <a:rPr lang="sv-SE" altLang="en-US" sz="800">
                <a:solidFill>
                  <a:srgbClr val="0070C0"/>
                </a:solidFill>
              </a:rPr>
              <a:t>  txm pa {&lt;variant&gt; | all} dump</a:t>
            </a:r>
          </a:p>
          <a:p>
            <a:pPr eaLnBrk="1" hangingPunct="1"/>
            <a:r>
              <a:rPr lang="sv-SE" altLang="en-US" sz="800">
                <a:solidFill>
                  <a:srgbClr val="0070C0"/>
                </a:solidFill>
              </a:rPr>
              <a:t>  txm pa {&lt;variant&gt; | all} on</a:t>
            </a:r>
          </a:p>
          <a:p>
            <a:pPr eaLnBrk="1" hangingPunct="1"/>
            <a:r>
              <a:rPr lang="sv-SE" altLang="en-US" sz="800">
                <a:solidFill>
                  <a:srgbClr val="0070C0"/>
                </a:solidFill>
              </a:rPr>
              <a:t>  txm pa {&lt;variant&gt; | all} off</a:t>
            </a:r>
          </a:p>
          <a:p>
            <a:pPr eaLnBrk="1" hangingPunct="1"/>
            <a:r>
              <a:rPr lang="sv-SE" altLang="en-US" sz="800">
                <a:solidFill>
                  <a:srgbClr val="0070C0"/>
                </a:solidFill>
              </a:rPr>
              <a:t>  txm pa {&lt;variant&gt; | all} pl dump</a:t>
            </a:r>
          </a:p>
          <a:p>
            <a:pPr eaLnBrk="1" hangingPunct="1"/>
            <a:r>
              <a:rPr lang="sv-SE" altLang="en-US" sz="800">
                <a:solidFill>
                  <a:srgbClr val="0070C0"/>
                </a:solidFill>
              </a:rPr>
              <a:t>  txm pa {&lt;variant&gt; | all} blockid</a:t>
            </a:r>
          </a:p>
          <a:p>
            <a:pPr eaLnBrk="1" hangingPunct="1"/>
            <a:r>
              <a:rPr lang="sv-SE" altLang="en-US" sz="800">
                <a:solidFill>
                  <a:srgbClr val="0070C0"/>
                </a:solidFill>
              </a:rPr>
              <a:t>  txm pa {&lt;variant&gt; | all} idleCurr</a:t>
            </a:r>
          </a:p>
          <a:p>
            <a:pPr eaLnBrk="1" hangingPunct="1"/>
            <a:r>
              <a:rPr lang="sv-SE" altLang="en-US" sz="800">
                <a:solidFill>
                  <a:srgbClr val="0070C0"/>
                </a:solidFill>
              </a:rPr>
              <a:t>  txm pa {&lt;variant&gt; | all} scaling</a:t>
            </a:r>
          </a:p>
          <a:p>
            <a:pPr eaLnBrk="1" hangingPunct="1"/>
            <a:r>
              <a:rPr lang="sv-SE" altLang="en-US" sz="800">
                <a:solidFill>
                  <a:srgbClr val="0070C0"/>
                </a:solidFill>
              </a:rPr>
              <a:t>  txm tor dump</a:t>
            </a:r>
          </a:p>
          <a:p>
            <a:pPr eaLnBrk="1" hangingPunct="1"/>
            <a:r>
              <a:rPr lang="sv-SE" altLang="en-US" sz="800">
                <a:solidFill>
                  <a:srgbClr val="0070C0"/>
                </a:solidFill>
              </a:rPr>
              <a:t>  txm tlo dump</a:t>
            </a:r>
          </a:p>
          <a:p>
            <a:pPr eaLnBrk="1" hangingPunct="1"/>
            <a:r>
              <a:rPr lang="sv-SE" altLang="en-US" sz="800">
                <a:solidFill>
                  <a:srgbClr val="0070C0"/>
                </a:solidFill>
              </a:rPr>
              <a:t>  txm rh {&lt;variant&gt; | all} {buf | com | wrk | all} dump</a:t>
            </a:r>
          </a:p>
          <a:p>
            <a:pPr eaLnBrk="1" hangingPunct="1"/>
            <a:endParaRPr lang="en-US" altLang="en-US" sz="900">
              <a:solidFill>
                <a:srgbClr val="0070C0"/>
              </a:solidFill>
            </a:endParaRPr>
          </a:p>
        </p:txBody>
      </p:sp>
      <p:sp>
        <p:nvSpPr>
          <p:cNvPr id="15" name="TextBox 14">
            <a:extLst>
              <a:ext uri="{FF2B5EF4-FFF2-40B4-BE49-F238E27FC236}">
                <a16:creationId xmlns:a16="http://schemas.microsoft.com/office/drawing/2014/main" id="{3D10F23E-FE07-48E1-A2DB-E50724AEB716}"/>
              </a:ext>
            </a:extLst>
          </p:cNvPr>
          <p:cNvSpPr txBox="1">
            <a:spLocks noChangeArrowheads="1"/>
          </p:cNvSpPr>
          <p:nvPr/>
        </p:nvSpPr>
        <p:spPr bwMode="auto">
          <a:xfrm>
            <a:off x="4492625" y="620713"/>
            <a:ext cx="4319588" cy="644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900">
                <a:solidFill>
                  <a:srgbClr val="0070C0"/>
                </a:solidFill>
              </a:rPr>
              <a:t>One example:</a:t>
            </a:r>
            <a:endParaRPr lang="en-US" altLang="en-US" sz="900">
              <a:solidFill>
                <a:srgbClr val="0070C0"/>
              </a:solidFill>
            </a:endParaRPr>
          </a:p>
          <a:p>
            <a:pPr eaLnBrk="1" hangingPunct="1"/>
            <a:r>
              <a:rPr lang="en-US" altLang="en-US" sz="900">
                <a:solidFill>
                  <a:srgbClr val="FF0000"/>
                </a:solidFill>
              </a:rPr>
              <a:t>$ txm pa0 all dump</a:t>
            </a:r>
          </a:p>
          <a:p>
            <a:pPr eaLnBrk="1" hangingPunct="1"/>
            <a:r>
              <a:rPr lang="en-US" altLang="en-US" sz="900">
                <a:solidFill>
                  <a:srgbClr val="0070C0"/>
                </a:solidFill>
              </a:rPr>
              <a:t>SrvObj: Pa0SrvA</a:t>
            </a:r>
          </a:p>
          <a:p>
            <a:pPr eaLnBrk="1" hangingPunct="1"/>
            <a:endParaRPr lang="en-US" altLang="en-US" sz="900">
              <a:solidFill>
                <a:srgbClr val="0070C0"/>
              </a:solidFill>
            </a:endParaRPr>
          </a:p>
          <a:p>
            <a:pPr eaLnBrk="1" hangingPunct="1"/>
            <a:r>
              <a:rPr lang="en-US" altLang="en-US" sz="900">
                <a:solidFill>
                  <a:srgbClr val="0070C0"/>
                </a:solidFill>
              </a:rPr>
              <a:t>Latest Pa0 info on TX branch A </a:t>
            </a:r>
          </a:p>
          <a:p>
            <a:pPr eaLnBrk="1" hangingPunct="1"/>
            <a:r>
              <a:rPr lang="en-US" altLang="en-US" sz="900">
                <a:solidFill>
                  <a:srgbClr val="0070C0"/>
                </a:solidFill>
              </a:rPr>
              <a:t>-------------------------------</a:t>
            </a:r>
          </a:p>
          <a:p>
            <a:pPr eaLnBrk="1" hangingPunct="1"/>
            <a:r>
              <a:rPr lang="en-US" altLang="en-US" sz="900">
                <a:solidFill>
                  <a:srgbClr val="0070C0"/>
                </a:solidFill>
              </a:rPr>
              <a:t>DB carrierComp   : 0 </a:t>
            </a:r>
          </a:p>
          <a:p>
            <a:pPr eaLnBrk="1" hangingPunct="1"/>
            <a:r>
              <a:rPr lang="en-US" altLang="en-US" sz="900">
                <a:solidFill>
                  <a:srgbClr val="0070C0"/>
                </a:solidFill>
              </a:rPr>
              <a:t>pSum             : 0 </a:t>
            </a:r>
          </a:p>
          <a:p>
            <a:pPr eaLnBrk="1" hangingPunct="1"/>
            <a:r>
              <a:rPr lang="en-US" altLang="en-US" sz="900">
                <a:solidFill>
                  <a:srgbClr val="0070C0"/>
                </a:solidFill>
              </a:rPr>
              <a:t>pSumComp         : 0 </a:t>
            </a:r>
          </a:p>
          <a:p>
            <a:pPr eaLnBrk="1" hangingPunct="1"/>
            <a:r>
              <a:rPr lang="en-US" altLang="en-US" sz="900">
                <a:solidFill>
                  <a:srgbClr val="0070C0"/>
                </a:solidFill>
              </a:rPr>
              <a:t>pSumMax          : 0 </a:t>
            </a:r>
          </a:p>
          <a:p>
            <a:pPr eaLnBrk="1" hangingPunct="1"/>
            <a:r>
              <a:rPr lang="en-US" altLang="en-US" sz="900">
                <a:solidFill>
                  <a:srgbClr val="0070C0"/>
                </a:solidFill>
              </a:rPr>
              <a:t>pSumPos          : 0 </a:t>
            </a:r>
          </a:p>
          <a:p>
            <a:pPr eaLnBrk="1" hangingPunct="1"/>
            <a:r>
              <a:rPr lang="en-US" altLang="en-US" sz="900">
                <a:solidFill>
                  <a:srgbClr val="0070C0"/>
                </a:solidFill>
              </a:rPr>
              <a:t>pSumCompPos      : 0 </a:t>
            </a:r>
          </a:p>
          <a:p>
            <a:pPr eaLnBrk="1" hangingPunct="1"/>
            <a:r>
              <a:rPr lang="en-US" altLang="en-US" sz="900">
                <a:solidFill>
                  <a:srgbClr val="0070C0"/>
                </a:solidFill>
              </a:rPr>
              <a:t>pSumCompNeg      : 0 </a:t>
            </a:r>
          </a:p>
          <a:p>
            <a:pPr eaLnBrk="1" hangingPunct="1"/>
            <a:r>
              <a:rPr lang="en-US" altLang="en-US" sz="900">
                <a:solidFill>
                  <a:srgbClr val="0070C0"/>
                </a:solidFill>
              </a:rPr>
              <a:t>K Factor         : 0.000000 </a:t>
            </a:r>
          </a:p>
          <a:p>
            <a:pPr eaLnBrk="1" hangingPunct="1"/>
            <a:r>
              <a:rPr lang="en-US" altLang="en-US" sz="900">
                <a:solidFill>
                  <a:srgbClr val="0070C0"/>
                </a:solidFill>
              </a:rPr>
              <a:t>CTor             : 0.000000 </a:t>
            </a:r>
          </a:p>
          <a:p>
            <a:pPr eaLnBrk="1" hangingPunct="1"/>
            <a:r>
              <a:rPr lang="en-US" altLang="en-US" sz="900">
                <a:solidFill>
                  <a:srgbClr val="0070C0"/>
                </a:solidFill>
              </a:rPr>
              <a:t>torGain          : 0.000000 </a:t>
            </a:r>
          </a:p>
          <a:p>
            <a:pPr eaLnBrk="1" hangingPunct="1"/>
            <a:r>
              <a:rPr lang="en-US" altLang="en-US" sz="900">
                <a:solidFill>
                  <a:srgbClr val="0070C0"/>
                </a:solidFill>
              </a:rPr>
              <a:t>fMidAmplitude    : 0.000000 </a:t>
            </a:r>
          </a:p>
          <a:p>
            <a:pPr eaLnBrk="1" hangingPunct="1"/>
            <a:r>
              <a:rPr lang="en-US" altLang="en-US" sz="900">
                <a:solidFill>
                  <a:srgbClr val="0070C0"/>
                </a:solidFill>
              </a:rPr>
              <a:t>dlPowerCompLimit : 0 </a:t>
            </a:r>
          </a:p>
          <a:p>
            <a:pPr eaLnBrk="1" hangingPunct="1"/>
            <a:r>
              <a:rPr lang="en-US" altLang="en-US" sz="900">
                <a:solidFill>
                  <a:srgbClr val="0070C0"/>
                </a:solidFill>
              </a:rPr>
              <a:t>  cxComp[0]      : 0.000000 </a:t>
            </a:r>
          </a:p>
          <a:p>
            <a:pPr eaLnBrk="1" hangingPunct="1"/>
            <a:r>
              <a:rPr lang="en-US" altLang="en-US" sz="900">
                <a:solidFill>
                  <a:srgbClr val="0070C0"/>
                </a:solidFill>
              </a:rPr>
              <a:t>  getFcompPa0[0] : 0.000000 </a:t>
            </a:r>
          </a:p>
          <a:p>
            <a:pPr eaLnBrk="1" hangingPunct="1"/>
            <a:r>
              <a:rPr lang="en-US" altLang="en-US" sz="900">
                <a:solidFill>
                  <a:srgbClr val="FF0000"/>
                </a:solidFill>
              </a:rPr>
              <a:t>   fbId:  3, targetDlPa0Adj = 28540 = 0x6f7c </a:t>
            </a:r>
          </a:p>
          <a:p>
            <a:pPr eaLnBrk="1" hangingPunct="1"/>
            <a:r>
              <a:rPr lang="en-US" altLang="en-US" sz="900">
                <a:solidFill>
                  <a:srgbClr val="0070C0"/>
                </a:solidFill>
              </a:rPr>
              <a:t>   </a:t>
            </a:r>
          </a:p>
          <a:p>
            <a:pPr eaLnBrk="1" hangingPunct="1"/>
            <a:r>
              <a:rPr lang="en-US" altLang="en-US" sz="900">
                <a:solidFill>
                  <a:srgbClr val="0070C0"/>
                </a:solidFill>
              </a:rPr>
              <a:t>SPLC vector values:</a:t>
            </a:r>
          </a:p>
          <a:p>
            <a:pPr eaLnBrk="1" hangingPunct="1"/>
            <a:r>
              <a:rPr lang="en-US" altLang="en-US" sz="900">
                <a:solidFill>
                  <a:srgbClr val="0070C0"/>
                </a:solidFill>
              </a:rPr>
              <a:t>   Number of steps: 0</a:t>
            </a:r>
          </a:p>
          <a:p>
            <a:pPr eaLnBrk="1" hangingPunct="1"/>
            <a:r>
              <a:rPr lang="en-US" altLang="en-US" sz="900">
                <a:solidFill>
                  <a:srgbClr val="0070C0"/>
                </a:solidFill>
              </a:rPr>
              <a:t>-------------------------------</a:t>
            </a:r>
          </a:p>
          <a:p>
            <a:pPr eaLnBrk="1" hangingPunct="1"/>
            <a:r>
              <a:rPr lang="en-US" altLang="en-US" sz="900">
                <a:solidFill>
                  <a:srgbClr val="0070C0"/>
                </a:solidFill>
              </a:rPr>
              <a:t>SrvObj: Pa0SrvB</a:t>
            </a:r>
          </a:p>
          <a:p>
            <a:pPr eaLnBrk="1" hangingPunct="1"/>
            <a:endParaRPr lang="en-US" altLang="en-US" sz="900">
              <a:solidFill>
                <a:srgbClr val="0070C0"/>
              </a:solidFill>
            </a:endParaRPr>
          </a:p>
          <a:p>
            <a:pPr eaLnBrk="1" hangingPunct="1"/>
            <a:r>
              <a:rPr lang="en-US" altLang="en-US" sz="900">
                <a:solidFill>
                  <a:srgbClr val="0070C0"/>
                </a:solidFill>
              </a:rPr>
              <a:t>Latest Pa0 info on TX branch B </a:t>
            </a:r>
          </a:p>
          <a:p>
            <a:pPr eaLnBrk="1" hangingPunct="1"/>
            <a:r>
              <a:rPr lang="en-US" altLang="en-US" sz="900">
                <a:solidFill>
                  <a:srgbClr val="0070C0"/>
                </a:solidFill>
              </a:rPr>
              <a:t>-------------------------------</a:t>
            </a:r>
          </a:p>
          <a:p>
            <a:pPr eaLnBrk="1" hangingPunct="1"/>
            <a:r>
              <a:rPr lang="en-US" altLang="en-US" sz="900">
                <a:solidFill>
                  <a:srgbClr val="0070C0"/>
                </a:solidFill>
              </a:rPr>
              <a:t>DB carrierComp   : 0 </a:t>
            </a:r>
          </a:p>
          <a:p>
            <a:pPr eaLnBrk="1" hangingPunct="1"/>
            <a:r>
              <a:rPr lang="en-US" altLang="en-US" sz="900">
                <a:solidFill>
                  <a:srgbClr val="0070C0"/>
                </a:solidFill>
              </a:rPr>
              <a:t>pSum             : 0 </a:t>
            </a:r>
          </a:p>
          <a:p>
            <a:pPr eaLnBrk="1" hangingPunct="1"/>
            <a:r>
              <a:rPr lang="en-US" altLang="en-US" sz="900">
                <a:solidFill>
                  <a:srgbClr val="0070C0"/>
                </a:solidFill>
              </a:rPr>
              <a:t>pSumComp         : 0 </a:t>
            </a:r>
          </a:p>
          <a:p>
            <a:pPr eaLnBrk="1" hangingPunct="1"/>
            <a:r>
              <a:rPr lang="en-US" altLang="en-US" sz="900">
                <a:solidFill>
                  <a:srgbClr val="0070C0"/>
                </a:solidFill>
              </a:rPr>
              <a:t>pSumMax          : 0 </a:t>
            </a:r>
          </a:p>
          <a:p>
            <a:pPr eaLnBrk="1" hangingPunct="1"/>
            <a:r>
              <a:rPr lang="en-US" altLang="en-US" sz="900">
                <a:solidFill>
                  <a:srgbClr val="0070C0"/>
                </a:solidFill>
              </a:rPr>
              <a:t>pSumPos          : 0 </a:t>
            </a:r>
          </a:p>
          <a:p>
            <a:pPr eaLnBrk="1" hangingPunct="1"/>
            <a:r>
              <a:rPr lang="en-US" altLang="en-US" sz="900">
                <a:solidFill>
                  <a:srgbClr val="0070C0"/>
                </a:solidFill>
              </a:rPr>
              <a:t>pSumCompPos      : 0 </a:t>
            </a:r>
          </a:p>
          <a:p>
            <a:pPr eaLnBrk="1" hangingPunct="1"/>
            <a:r>
              <a:rPr lang="en-US" altLang="en-US" sz="900">
                <a:solidFill>
                  <a:srgbClr val="0070C0"/>
                </a:solidFill>
              </a:rPr>
              <a:t>pSumCompNeg      : 0 </a:t>
            </a:r>
          </a:p>
          <a:p>
            <a:pPr eaLnBrk="1" hangingPunct="1"/>
            <a:r>
              <a:rPr lang="en-US" altLang="en-US" sz="900">
                <a:solidFill>
                  <a:srgbClr val="0070C0"/>
                </a:solidFill>
              </a:rPr>
              <a:t>K Factor         : 0.000000 </a:t>
            </a:r>
          </a:p>
          <a:p>
            <a:pPr eaLnBrk="1" hangingPunct="1"/>
            <a:r>
              <a:rPr lang="en-US" altLang="en-US" sz="900">
                <a:solidFill>
                  <a:srgbClr val="0070C0"/>
                </a:solidFill>
              </a:rPr>
              <a:t>CTor             : 0.000000 </a:t>
            </a:r>
          </a:p>
          <a:p>
            <a:pPr eaLnBrk="1" hangingPunct="1"/>
            <a:r>
              <a:rPr lang="en-US" altLang="en-US" sz="900">
                <a:solidFill>
                  <a:srgbClr val="0070C0"/>
                </a:solidFill>
              </a:rPr>
              <a:t>torGain          : 0.000000 </a:t>
            </a:r>
          </a:p>
          <a:p>
            <a:pPr eaLnBrk="1" hangingPunct="1"/>
            <a:r>
              <a:rPr lang="en-US" altLang="en-US" sz="900">
                <a:solidFill>
                  <a:srgbClr val="0070C0"/>
                </a:solidFill>
              </a:rPr>
              <a:t>fMidAmplitude    : 0.000000 </a:t>
            </a:r>
          </a:p>
          <a:p>
            <a:pPr eaLnBrk="1" hangingPunct="1"/>
            <a:r>
              <a:rPr lang="en-US" altLang="en-US" sz="900">
                <a:solidFill>
                  <a:srgbClr val="0070C0"/>
                </a:solidFill>
              </a:rPr>
              <a:t>dlPowerCompLimit : 0 </a:t>
            </a:r>
          </a:p>
          <a:p>
            <a:pPr eaLnBrk="1" hangingPunct="1"/>
            <a:r>
              <a:rPr lang="en-US" altLang="en-US" sz="900">
                <a:solidFill>
                  <a:srgbClr val="0070C0"/>
                </a:solidFill>
              </a:rPr>
              <a:t>   </a:t>
            </a:r>
          </a:p>
          <a:p>
            <a:pPr eaLnBrk="1" hangingPunct="1"/>
            <a:r>
              <a:rPr lang="en-US" altLang="en-US" sz="900">
                <a:solidFill>
                  <a:srgbClr val="0070C0"/>
                </a:solidFill>
              </a:rPr>
              <a:t>SPLC vector values:</a:t>
            </a:r>
          </a:p>
          <a:p>
            <a:pPr eaLnBrk="1" hangingPunct="1"/>
            <a:r>
              <a:rPr lang="en-US" altLang="en-US" sz="900">
                <a:solidFill>
                  <a:srgbClr val="0070C0"/>
                </a:solidFill>
              </a:rPr>
              <a:t>   Number of steps: 0</a:t>
            </a:r>
          </a:p>
          <a:p>
            <a:pPr eaLnBrk="1" hangingPunct="1"/>
            <a:r>
              <a:rPr lang="en-US" altLang="en-US" sz="900">
                <a:solidFill>
                  <a:srgbClr val="0070C0"/>
                </a:solidFill>
              </a:rPr>
              <a:t>-------------------------------</a:t>
            </a:r>
          </a:p>
          <a:p>
            <a:pPr eaLnBrk="1" hangingPunct="1"/>
            <a:endParaRPr lang="en-US" altLang="en-US" sz="900">
              <a:solidFill>
                <a:srgbClr val="0070C0"/>
              </a:solidFill>
            </a:endParaRPr>
          </a:p>
        </p:txBody>
      </p:sp>
    </p:spTree>
    <p:extLst>
      <p:ext uri="{BB962C8B-B14F-4D97-AF65-F5344CB8AC3E}">
        <p14:creationId xmlns:p14="http://schemas.microsoft.com/office/powerpoint/2010/main" val="3657240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a:extLst>
              <a:ext uri="{FF2B5EF4-FFF2-40B4-BE49-F238E27FC236}">
                <a16:creationId xmlns:a16="http://schemas.microsoft.com/office/drawing/2014/main" id="{718D4F37-7C7B-4672-8031-73EF2CA1AA94}"/>
              </a:ext>
            </a:extLst>
          </p:cNvPr>
          <p:cNvSpPr>
            <a:spLocks noGrp="1" noChangeArrowheads="1"/>
          </p:cNvSpPr>
          <p:nvPr>
            <p:ph type="title"/>
          </p:nvPr>
        </p:nvSpPr>
        <p:spPr>
          <a:xfrm>
            <a:off x="457200" y="274638"/>
            <a:ext cx="8229600" cy="417512"/>
          </a:xfrm>
        </p:spPr>
        <p:txBody>
          <a:bodyPr/>
          <a:lstStyle/>
          <a:p>
            <a:pPr algn="l" eaLnBrk="1" hangingPunct="1"/>
            <a:r>
              <a:rPr lang="en-GB" altLang="en-US" sz="2400"/>
              <a:t>Part 4: SPLC Trouble-shooting 1</a:t>
            </a:r>
            <a:endParaRPr lang="en-US" altLang="en-US" sz="2400"/>
          </a:p>
        </p:txBody>
      </p:sp>
      <p:sp>
        <p:nvSpPr>
          <p:cNvPr id="19459" name="Rectangle 2">
            <a:extLst>
              <a:ext uri="{FF2B5EF4-FFF2-40B4-BE49-F238E27FC236}">
                <a16:creationId xmlns:a16="http://schemas.microsoft.com/office/drawing/2014/main" id="{711BEA8B-073D-41B6-B3EE-79E8DD6DCC3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9460" name="Rectangle 2">
            <a:extLst>
              <a:ext uri="{FF2B5EF4-FFF2-40B4-BE49-F238E27FC236}">
                <a16:creationId xmlns:a16="http://schemas.microsoft.com/office/drawing/2014/main" id="{94F29A2C-8C71-48AC-82FD-CAA105B9D9E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19461" name="Rectangle 2">
            <a:extLst>
              <a:ext uri="{FF2B5EF4-FFF2-40B4-BE49-F238E27FC236}">
                <a16:creationId xmlns:a16="http://schemas.microsoft.com/office/drawing/2014/main" id="{251FA837-C097-4CB8-843F-82F1D806646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srgbClr val="000000"/>
              </a:solidFill>
            </a:endParaRPr>
          </a:p>
        </p:txBody>
      </p:sp>
      <p:sp>
        <p:nvSpPr>
          <p:cNvPr id="7" name="TextBox 6">
            <a:extLst>
              <a:ext uri="{FF2B5EF4-FFF2-40B4-BE49-F238E27FC236}">
                <a16:creationId xmlns:a16="http://schemas.microsoft.com/office/drawing/2014/main" id="{75AB8AFB-6F84-4681-BB9B-720A188AB279}"/>
              </a:ext>
            </a:extLst>
          </p:cNvPr>
          <p:cNvSpPr txBox="1">
            <a:spLocks noChangeArrowheads="1"/>
          </p:cNvSpPr>
          <p:nvPr/>
        </p:nvSpPr>
        <p:spPr bwMode="auto">
          <a:xfrm>
            <a:off x="539750" y="863600"/>
            <a:ext cx="38782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70C0"/>
                </a:solidFill>
              </a:rPr>
              <a:t>Prerequisite:</a:t>
            </a:r>
          </a:p>
          <a:p>
            <a:pPr eaLnBrk="1" hangingPunct="1"/>
            <a:r>
              <a:rPr lang="sv-SE" altLang="en-US">
                <a:solidFill>
                  <a:srgbClr val="0070C0"/>
                </a:solidFill>
              </a:rPr>
              <a:t>A known working SW LMC for LPLC</a:t>
            </a:r>
            <a:endParaRPr lang="en-US" altLang="en-US">
              <a:solidFill>
                <a:srgbClr val="0070C0"/>
              </a:solidFill>
            </a:endParaRPr>
          </a:p>
        </p:txBody>
      </p:sp>
      <p:sp>
        <p:nvSpPr>
          <p:cNvPr id="8" name="TextBox 7">
            <a:extLst>
              <a:ext uri="{FF2B5EF4-FFF2-40B4-BE49-F238E27FC236}">
                <a16:creationId xmlns:a16="http://schemas.microsoft.com/office/drawing/2014/main" id="{AEC2C0E0-433D-4522-822F-BE75990A0533}"/>
              </a:ext>
            </a:extLst>
          </p:cNvPr>
          <p:cNvSpPr txBox="1">
            <a:spLocks noChangeArrowheads="1"/>
          </p:cNvSpPr>
          <p:nvPr/>
        </p:nvSpPr>
        <p:spPr bwMode="auto">
          <a:xfrm>
            <a:off x="539750" y="1509713"/>
            <a:ext cx="7564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70C0"/>
                </a:solidFill>
              </a:rPr>
              <a:t>Basic idea:</a:t>
            </a:r>
          </a:p>
          <a:p>
            <a:pPr eaLnBrk="1" hangingPunct="1">
              <a:buFontTx/>
              <a:buAutoNum type="arabicPeriod"/>
            </a:pPr>
            <a:r>
              <a:rPr lang="sv-SE" altLang="en-US" sz="1200">
                <a:solidFill>
                  <a:srgbClr val="0070C0"/>
                </a:solidFill>
              </a:rPr>
              <a:t>Take advantage of one special rule of LPLC: </a:t>
            </a:r>
            <a:r>
              <a:rPr lang="sv-SE" altLang="en-US" sz="1200">
                <a:solidFill>
                  <a:srgbClr val="FF0066"/>
                </a:solidFill>
              </a:rPr>
              <a:t>ONE LTE carrier, PA is configured to the nearest higher PC</a:t>
            </a:r>
            <a:r>
              <a:rPr lang="sv-SE" altLang="en-US" sz="1200">
                <a:solidFill>
                  <a:srgbClr val="0070C0"/>
                </a:solidFill>
              </a:rPr>
              <a:t>. </a:t>
            </a:r>
          </a:p>
          <a:p>
            <a:pPr eaLnBrk="1" hangingPunct="1"/>
            <a:r>
              <a:rPr lang="sv-SE" altLang="en-US" sz="1200">
                <a:solidFill>
                  <a:srgbClr val="0070C0"/>
                </a:solidFill>
              </a:rPr>
              <a:t>      Create two carrier configurations with LPLC and SPLC respectively, which have the same power setting </a:t>
            </a:r>
          </a:p>
          <a:p>
            <a:pPr eaLnBrk="1" hangingPunct="1"/>
            <a:r>
              <a:rPr lang="sv-SE" altLang="en-US" sz="1200">
                <a:solidFill>
                  <a:srgbClr val="0070C0"/>
                </a:solidFill>
              </a:rPr>
              <a:t>in both Digital and Analog domain as those of LPLC.</a:t>
            </a:r>
          </a:p>
          <a:p>
            <a:pPr eaLnBrk="1" hangingPunct="1"/>
            <a:r>
              <a:rPr lang="sv-SE" altLang="en-US" sz="1200">
                <a:solidFill>
                  <a:srgbClr val="0070C0"/>
                </a:solidFill>
              </a:rPr>
              <a:t>2. Read gain settings from LPLC and SPLC carriers respectively.</a:t>
            </a:r>
          </a:p>
          <a:p>
            <a:pPr eaLnBrk="1" hangingPunct="1"/>
            <a:r>
              <a:rPr lang="sv-SE" altLang="en-US" sz="1200">
                <a:solidFill>
                  <a:srgbClr val="0070C0"/>
                </a:solidFill>
              </a:rPr>
              <a:t>3. Compare the results to isolate where the problem arise.</a:t>
            </a:r>
            <a:endParaRPr lang="en-US" altLang="en-US" sz="1200">
              <a:solidFill>
                <a:srgbClr val="0070C0"/>
              </a:solidFill>
            </a:endParaRPr>
          </a:p>
        </p:txBody>
      </p:sp>
      <p:sp>
        <p:nvSpPr>
          <p:cNvPr id="9" name="TextBox 8">
            <a:extLst>
              <a:ext uri="{FF2B5EF4-FFF2-40B4-BE49-F238E27FC236}">
                <a16:creationId xmlns:a16="http://schemas.microsoft.com/office/drawing/2014/main" id="{B7A53C3F-7DFD-457B-B06F-4CAE1641FA23}"/>
              </a:ext>
            </a:extLst>
          </p:cNvPr>
          <p:cNvSpPr txBox="1">
            <a:spLocks noChangeArrowheads="1"/>
          </p:cNvSpPr>
          <p:nvPr/>
        </p:nvSpPr>
        <p:spPr bwMode="auto">
          <a:xfrm>
            <a:off x="539750" y="3382963"/>
            <a:ext cx="84963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600">
                <a:solidFill>
                  <a:srgbClr val="0070C0"/>
                </a:solidFill>
              </a:rPr>
              <a:t>Step1: Test with LPLC LMC, </a:t>
            </a:r>
          </a:p>
          <a:p>
            <a:pPr eaLnBrk="1" hangingPunct="1"/>
            <a:r>
              <a:rPr lang="sv-SE" altLang="en-US" sz="1600">
                <a:solidFill>
                  <a:srgbClr val="0070C0"/>
                </a:solidFill>
              </a:rPr>
              <a:t>	Change database, set </a:t>
            </a:r>
            <a:r>
              <a:rPr lang="en-US" altLang="en-US" sz="1600">
                <a:solidFill>
                  <a:srgbClr val="0070C0"/>
                </a:solidFill>
              </a:rPr>
              <a:t>…/seamlessPowerLevelEnable to false.    		  </a:t>
            </a:r>
            <a:r>
              <a:rPr lang="sv-SE" altLang="en-US" sz="1600">
                <a:solidFill>
                  <a:srgbClr val="0070C0"/>
                </a:solidFill>
              </a:rPr>
              <a:t>	setup and activate </a:t>
            </a:r>
            <a:r>
              <a:rPr lang="sv-SE" altLang="en-US" sz="1600">
                <a:solidFill>
                  <a:srgbClr val="FF0000"/>
                </a:solidFill>
              </a:rPr>
              <a:t>one</a:t>
            </a:r>
            <a:r>
              <a:rPr lang="sv-SE" altLang="en-US" sz="1600">
                <a:solidFill>
                  <a:srgbClr val="0070C0"/>
                </a:solidFill>
              </a:rPr>
              <a:t> </a:t>
            </a:r>
            <a:r>
              <a:rPr lang="sv-SE" altLang="en-US" sz="1600">
                <a:solidFill>
                  <a:srgbClr val="FF0000"/>
                </a:solidFill>
              </a:rPr>
              <a:t>LTE</a:t>
            </a:r>
            <a:r>
              <a:rPr lang="sv-SE" altLang="en-US" sz="1600">
                <a:solidFill>
                  <a:srgbClr val="0070C0"/>
                </a:solidFill>
              </a:rPr>
              <a:t> carrier with power set to </a:t>
            </a:r>
            <a:r>
              <a:rPr lang="sv-SE" altLang="en-US" sz="1600">
                <a:solidFill>
                  <a:srgbClr val="FF0000"/>
                </a:solidFill>
              </a:rPr>
              <a:t>21W </a:t>
            </a:r>
            <a:r>
              <a:rPr lang="sv-SE" altLang="en-US" sz="1600">
                <a:solidFill>
                  <a:srgbClr val="0070C0"/>
                </a:solidFill>
              </a:rPr>
              <a:t>(bigger than 20W).</a:t>
            </a:r>
          </a:p>
          <a:p>
            <a:pPr eaLnBrk="1" hangingPunct="1"/>
            <a:r>
              <a:rPr lang="sv-SE" altLang="en-US" sz="1600">
                <a:solidFill>
                  <a:srgbClr val="FF0000"/>
                </a:solidFill>
              </a:rPr>
              <a:t>	</a:t>
            </a:r>
            <a:r>
              <a:rPr lang="sv-SE" altLang="en-US" sz="1600">
                <a:solidFill>
                  <a:srgbClr val="0070C0"/>
                </a:solidFill>
              </a:rPr>
              <a:t>Read all gain setting described in the previous slide. </a:t>
            </a:r>
            <a:endParaRPr lang="sv-SE" altLang="en-US" sz="1600">
              <a:solidFill>
                <a:srgbClr val="FF0000"/>
              </a:solidFill>
            </a:endParaRPr>
          </a:p>
        </p:txBody>
      </p:sp>
      <p:sp>
        <p:nvSpPr>
          <p:cNvPr id="12" name="TextBox 11">
            <a:extLst>
              <a:ext uri="{FF2B5EF4-FFF2-40B4-BE49-F238E27FC236}">
                <a16:creationId xmlns:a16="http://schemas.microsoft.com/office/drawing/2014/main" id="{A87FF995-21DC-4670-A117-CA4E16971969}"/>
              </a:ext>
            </a:extLst>
          </p:cNvPr>
          <p:cNvSpPr txBox="1">
            <a:spLocks noChangeArrowheads="1"/>
          </p:cNvSpPr>
          <p:nvPr/>
        </p:nvSpPr>
        <p:spPr bwMode="auto">
          <a:xfrm>
            <a:off x="530225" y="3013075"/>
            <a:ext cx="6583363" cy="369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70C0"/>
                </a:solidFill>
              </a:rPr>
              <a:t>Details actions (take a RU with 20W and 40W PC for example):</a:t>
            </a:r>
          </a:p>
        </p:txBody>
      </p:sp>
      <p:sp>
        <p:nvSpPr>
          <p:cNvPr id="13" name="TextBox 12">
            <a:extLst>
              <a:ext uri="{FF2B5EF4-FFF2-40B4-BE49-F238E27FC236}">
                <a16:creationId xmlns:a16="http://schemas.microsoft.com/office/drawing/2014/main" id="{F2D8A39A-E6E0-43B1-9095-69C112CFE3E8}"/>
              </a:ext>
            </a:extLst>
          </p:cNvPr>
          <p:cNvSpPr txBox="1">
            <a:spLocks noChangeArrowheads="1"/>
          </p:cNvSpPr>
          <p:nvPr/>
        </p:nvSpPr>
        <p:spPr bwMode="auto">
          <a:xfrm>
            <a:off x="539750" y="4481513"/>
            <a:ext cx="84963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600">
                <a:solidFill>
                  <a:srgbClr val="0070C0"/>
                </a:solidFill>
              </a:rPr>
              <a:t>Step2: Test with SPLC LMC, </a:t>
            </a:r>
          </a:p>
          <a:p>
            <a:pPr eaLnBrk="1" hangingPunct="1"/>
            <a:r>
              <a:rPr lang="sv-SE" altLang="en-US" sz="1600">
                <a:solidFill>
                  <a:srgbClr val="0070C0"/>
                </a:solidFill>
              </a:rPr>
              <a:t>	Change database, set </a:t>
            </a:r>
            <a:r>
              <a:rPr lang="en-US" altLang="en-US" sz="1600">
                <a:solidFill>
                  <a:srgbClr val="0070C0"/>
                </a:solidFill>
              </a:rPr>
              <a:t>…/seamlessPowerLevelEnable true again.    		  </a:t>
            </a:r>
            <a:r>
              <a:rPr lang="sv-SE" altLang="en-US" sz="1600">
                <a:solidFill>
                  <a:srgbClr val="0070C0"/>
                </a:solidFill>
              </a:rPr>
              <a:t>	setup and activate </a:t>
            </a:r>
            <a:r>
              <a:rPr lang="sv-SE" altLang="en-US" sz="1600">
                <a:solidFill>
                  <a:srgbClr val="FF0000"/>
                </a:solidFill>
              </a:rPr>
              <a:t>two</a:t>
            </a:r>
            <a:r>
              <a:rPr lang="sv-SE" altLang="en-US" sz="1600">
                <a:solidFill>
                  <a:srgbClr val="0070C0"/>
                </a:solidFill>
              </a:rPr>
              <a:t> </a:t>
            </a:r>
            <a:r>
              <a:rPr lang="sv-SE" altLang="en-US" sz="1600">
                <a:solidFill>
                  <a:srgbClr val="FF0000"/>
                </a:solidFill>
              </a:rPr>
              <a:t>LTE</a:t>
            </a:r>
            <a:r>
              <a:rPr lang="sv-SE" altLang="en-US" sz="1600">
                <a:solidFill>
                  <a:srgbClr val="0070C0"/>
                </a:solidFill>
              </a:rPr>
              <a:t> carriers with power set to </a:t>
            </a:r>
            <a:r>
              <a:rPr lang="sv-SE" altLang="en-US" sz="1600">
                <a:solidFill>
                  <a:srgbClr val="FF0000"/>
                </a:solidFill>
              </a:rPr>
              <a:t>20W.</a:t>
            </a:r>
          </a:p>
          <a:p>
            <a:pPr eaLnBrk="1" hangingPunct="1"/>
            <a:r>
              <a:rPr lang="sv-SE" altLang="en-US" sz="1600">
                <a:solidFill>
                  <a:srgbClr val="FF0000"/>
                </a:solidFill>
              </a:rPr>
              <a:t>	</a:t>
            </a:r>
            <a:r>
              <a:rPr lang="sv-SE" altLang="en-US" sz="1600">
                <a:solidFill>
                  <a:srgbClr val="0070C0"/>
                </a:solidFill>
              </a:rPr>
              <a:t>Read all gain setting described in the previous slide. </a:t>
            </a:r>
            <a:endParaRPr lang="sv-SE" altLang="en-US" sz="1600">
              <a:solidFill>
                <a:srgbClr val="FF0000"/>
              </a:solidFill>
            </a:endParaRPr>
          </a:p>
        </p:txBody>
      </p:sp>
      <p:sp>
        <p:nvSpPr>
          <p:cNvPr id="14" name="TextBox 13">
            <a:extLst>
              <a:ext uri="{FF2B5EF4-FFF2-40B4-BE49-F238E27FC236}">
                <a16:creationId xmlns:a16="http://schemas.microsoft.com/office/drawing/2014/main" id="{F0554333-CE65-4B76-8DA9-FBA828EDAC1B}"/>
              </a:ext>
            </a:extLst>
          </p:cNvPr>
          <p:cNvSpPr txBox="1">
            <a:spLocks noChangeArrowheads="1"/>
          </p:cNvSpPr>
          <p:nvPr/>
        </p:nvSpPr>
        <p:spPr bwMode="auto">
          <a:xfrm>
            <a:off x="539750" y="5661025"/>
            <a:ext cx="8496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600">
                <a:solidFill>
                  <a:srgbClr val="0070C0"/>
                </a:solidFill>
              </a:rPr>
              <a:t>Step3: Compare two results to identify where is the major difference(s) </a:t>
            </a:r>
          </a:p>
        </p:txBody>
      </p:sp>
      <p:grpSp>
        <p:nvGrpSpPr>
          <p:cNvPr id="3" name="Group 2">
            <a:extLst>
              <a:ext uri="{FF2B5EF4-FFF2-40B4-BE49-F238E27FC236}">
                <a16:creationId xmlns:a16="http://schemas.microsoft.com/office/drawing/2014/main" id="{1154D8BF-B744-4388-BC6D-AE10766E3C64}"/>
              </a:ext>
            </a:extLst>
          </p:cNvPr>
          <p:cNvGrpSpPr>
            <a:grpSpLocks/>
          </p:cNvGrpSpPr>
          <p:nvPr/>
        </p:nvGrpSpPr>
        <p:grpSpPr bwMode="auto">
          <a:xfrm>
            <a:off x="5076825" y="333375"/>
            <a:ext cx="3348038" cy="1566863"/>
            <a:chOff x="5220072" y="476672"/>
            <a:chExt cx="3204037" cy="1417777"/>
          </a:xfrm>
        </p:grpSpPr>
        <p:sp>
          <p:nvSpPr>
            <p:cNvPr id="2" name="Cloud Callout 1">
              <a:extLst>
                <a:ext uri="{FF2B5EF4-FFF2-40B4-BE49-F238E27FC236}">
                  <a16:creationId xmlns:a16="http://schemas.microsoft.com/office/drawing/2014/main" id="{0FC78B8A-F21E-4134-A1E9-D434218F2CF6}"/>
                </a:ext>
              </a:extLst>
            </p:cNvPr>
            <p:cNvSpPr/>
            <p:nvPr/>
          </p:nvSpPr>
          <p:spPr>
            <a:xfrm>
              <a:off x="5220072" y="476672"/>
              <a:ext cx="3169094" cy="1080211"/>
            </a:xfrm>
            <a:prstGeom prst="cloudCallou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475" name="TextBox 14">
              <a:extLst>
                <a:ext uri="{FF2B5EF4-FFF2-40B4-BE49-F238E27FC236}">
                  <a16:creationId xmlns:a16="http://schemas.microsoft.com/office/drawing/2014/main" id="{3AA83EBF-B793-4642-B180-F6C40D500898}"/>
                </a:ext>
              </a:extLst>
            </p:cNvPr>
            <p:cNvSpPr txBox="1">
              <a:spLocks noChangeArrowheads="1"/>
            </p:cNvSpPr>
            <p:nvPr/>
          </p:nvSpPr>
          <p:spPr bwMode="auto">
            <a:xfrm>
              <a:off x="5400406" y="602945"/>
              <a:ext cx="3023703" cy="129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1000">
                  <a:solidFill>
                    <a:srgbClr val="00B050"/>
                  </a:solidFill>
                </a:rPr>
                <a:t>    At the first days after SPLC delivery, there </a:t>
              </a:r>
            </a:p>
            <a:p>
              <a:pPr eaLnBrk="1" hangingPunct="1"/>
              <a:r>
                <a:rPr lang="sv-SE" altLang="en-US" sz="1000">
                  <a:solidFill>
                    <a:srgbClr val="00B050"/>
                  </a:solidFill>
                </a:rPr>
                <a:t>might be such a situation that there is no known </a:t>
              </a:r>
            </a:p>
            <a:p>
              <a:pPr eaLnBrk="1" hangingPunct="1"/>
              <a:r>
                <a:rPr lang="sv-SE" altLang="en-US" sz="1000">
                  <a:solidFill>
                    <a:srgbClr val="00B050"/>
                  </a:solidFill>
                </a:rPr>
                <a:t>working LMC on a certain type of RU.</a:t>
              </a:r>
            </a:p>
            <a:p>
              <a:pPr eaLnBrk="1" hangingPunct="1"/>
              <a:r>
                <a:rPr lang="sv-SE" altLang="en-US" sz="1000">
                  <a:solidFill>
                    <a:srgbClr val="00B050"/>
                  </a:solidFill>
                </a:rPr>
                <a:t>    It could also be helpful with other fast fault</a:t>
              </a:r>
            </a:p>
            <a:p>
              <a:pPr eaLnBrk="1" hangingPunct="1"/>
              <a:r>
                <a:rPr lang="sv-SE" altLang="en-US" sz="1000">
                  <a:solidFill>
                    <a:srgbClr val="00B050"/>
                  </a:solidFill>
                </a:rPr>
                <a:t>identifications</a:t>
              </a:r>
            </a:p>
            <a:p>
              <a:pPr eaLnBrk="1" hangingPunct="1"/>
              <a:endParaRPr lang="sv-SE" altLang="en-US" sz="1000">
                <a:solidFill>
                  <a:srgbClr val="00B050"/>
                </a:solidFill>
              </a:endParaRPr>
            </a:p>
            <a:p>
              <a:pPr eaLnBrk="1" hangingPunct="1"/>
              <a:endParaRPr lang="en-US" altLang="en-US">
                <a:solidFill>
                  <a:srgbClr val="0070C0"/>
                </a:solidFill>
              </a:endParaRPr>
            </a:p>
          </p:txBody>
        </p:sp>
      </p:grpSp>
      <p:sp>
        <p:nvSpPr>
          <p:cNvPr id="17" name="Action Button: Help 16">
            <a:hlinkClick r:id="" action="ppaction://noaction" highlightClick="1"/>
            <a:extLst>
              <a:ext uri="{FF2B5EF4-FFF2-40B4-BE49-F238E27FC236}">
                <a16:creationId xmlns:a16="http://schemas.microsoft.com/office/drawing/2014/main" id="{763F85BC-0ED9-4270-96E7-482324A1C4A0}"/>
              </a:ext>
            </a:extLst>
          </p:cNvPr>
          <p:cNvSpPr/>
          <p:nvPr/>
        </p:nvSpPr>
        <p:spPr>
          <a:xfrm>
            <a:off x="7668344" y="4725144"/>
            <a:ext cx="576064" cy="726083"/>
          </a:xfrm>
          <a:prstGeom prst="actionButtonHelp">
            <a:avLst/>
          </a:prstGeom>
          <a:noFill/>
          <a:ln>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solidFill>
                <a:srgbClr val="FFFFFF"/>
              </a:solidFill>
            </a:endParaRPr>
          </a:p>
        </p:txBody>
      </p:sp>
      <p:sp>
        <p:nvSpPr>
          <p:cNvPr id="18" name="TextBox 17">
            <a:extLst>
              <a:ext uri="{FF2B5EF4-FFF2-40B4-BE49-F238E27FC236}">
                <a16:creationId xmlns:a16="http://schemas.microsoft.com/office/drawing/2014/main" id="{EA0FF5CE-90E4-447A-9176-4659EEA35EF7}"/>
              </a:ext>
            </a:extLst>
          </p:cNvPr>
          <p:cNvSpPr txBox="1">
            <a:spLocks noChangeArrowheads="1"/>
          </p:cNvSpPr>
          <p:nvPr/>
        </p:nvSpPr>
        <p:spPr bwMode="auto">
          <a:xfrm>
            <a:off x="501650" y="6072188"/>
            <a:ext cx="8534400" cy="646112"/>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B050"/>
                </a:solidFill>
              </a:rPr>
              <a:t>Due to performance drawback of SPLC, some database parameters are to be introduced, like…/PaPowerLevelMargin </a:t>
            </a:r>
          </a:p>
          <a:p>
            <a:pPr eaLnBrk="1" hangingPunct="1"/>
            <a:r>
              <a:rPr lang="sv-SE" altLang="en-US" sz="1200">
                <a:solidFill>
                  <a:srgbClr val="00B050"/>
                </a:solidFill>
              </a:rPr>
              <a:t>It means that step2 needs to be adjusted according to these new margins, for instance 20W + 20W –</a:t>
            </a:r>
            <a:r>
              <a:rPr lang="en-US" altLang="en-US" sz="1200">
                <a:solidFill>
                  <a:srgbClr val="00B050"/>
                </a:solidFill>
              </a:rPr>
              <a:t>PaPowerLevelMargin)</a:t>
            </a:r>
          </a:p>
          <a:p>
            <a:pPr eaLnBrk="1" hangingPunct="1"/>
            <a:r>
              <a:rPr lang="en-US" altLang="en-US" sz="1200">
                <a:solidFill>
                  <a:srgbClr val="00B050"/>
                </a:solidFill>
              </a:rPr>
              <a:t>The basic idea to create two comparable gain settings should still work. </a:t>
            </a:r>
          </a:p>
        </p:txBody>
      </p:sp>
    </p:spTree>
    <p:extLst>
      <p:ext uri="{BB962C8B-B14F-4D97-AF65-F5344CB8AC3E}">
        <p14:creationId xmlns:p14="http://schemas.microsoft.com/office/powerpoint/2010/main" val="2980784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5"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000"/>
                                        <p:tgtEl>
                                          <p:spTgt spid="17"/>
                                        </p:tgtEl>
                                      </p:cBhvr>
                                    </p:animEffect>
                                    <p:anim calcmode="lin" valueType="num">
                                      <p:cBhvr>
                                        <p:cTn id="50" dur="2000" fill="hold"/>
                                        <p:tgtEl>
                                          <p:spTgt spid="17"/>
                                        </p:tgtEl>
                                        <p:attrNameLst>
                                          <p:attrName>ppt_w</p:attrName>
                                        </p:attrNameLst>
                                      </p:cBhvr>
                                      <p:tavLst>
                                        <p:tav tm="0" fmla="#ppt_w*sin(2.5*pi*$)">
                                          <p:val>
                                            <p:fltVal val="0"/>
                                          </p:val>
                                        </p:tav>
                                        <p:tav tm="100000">
                                          <p:val>
                                            <p:fltVal val="1"/>
                                          </p:val>
                                        </p:tav>
                                      </p:tavLst>
                                    </p:anim>
                                    <p:anim calcmode="lin" valueType="num">
                                      <p:cBhvr>
                                        <p:cTn id="5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heel(1)">
                                      <p:cBhvr>
                                        <p:cTn id="63"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animBg="1"/>
      <p:bldP spid="13" grpId="0"/>
      <p:bldP spid="14" grpId="0"/>
      <p:bldP spid="18"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Rx Module</a:t>
            </a:r>
          </a:p>
        </p:txBody>
      </p:sp>
    </p:spTree>
    <p:extLst>
      <p:ext uri="{BB962C8B-B14F-4D97-AF65-F5344CB8AC3E}">
        <p14:creationId xmlns:p14="http://schemas.microsoft.com/office/powerpoint/2010/main" val="4973272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D77D8B-49D0-4DE6-B9EA-D2A392032D9C}"/>
              </a:ext>
            </a:extLst>
          </p:cNvPr>
          <p:cNvSpPr>
            <a:spLocks noGrp="1"/>
          </p:cNvSpPr>
          <p:nvPr>
            <p:ph type="title"/>
          </p:nvPr>
        </p:nvSpPr>
        <p:spPr/>
        <p:txBody>
          <a:bodyPr>
            <a:normAutofit/>
          </a:bodyPr>
          <a:lstStyle/>
          <a:p>
            <a:r>
              <a:rPr lang="en-US" sz="2800" dirty="0"/>
              <a:t>Architectural</a:t>
            </a:r>
            <a:r>
              <a:rPr lang="en-US" b="1" dirty="0"/>
              <a:t> </a:t>
            </a:r>
            <a:r>
              <a:rPr lang="en-US" sz="2800" dirty="0"/>
              <a:t>requirements</a:t>
            </a:r>
          </a:p>
        </p:txBody>
      </p:sp>
      <p:sp>
        <p:nvSpPr>
          <p:cNvPr id="4" name="Rectangle 1">
            <a:extLst>
              <a:ext uri="{FF2B5EF4-FFF2-40B4-BE49-F238E27FC236}">
                <a16:creationId xmlns:a16="http://schemas.microsoft.com/office/drawing/2014/main" id="{15939CB2-198C-442B-B33D-D45B09A2EC2C}"/>
              </a:ext>
            </a:extLst>
          </p:cNvPr>
          <p:cNvSpPr>
            <a:spLocks noGrp="1" noChangeArrowheads="1"/>
          </p:cNvSpPr>
          <p:nvPr>
            <p:ph idx="1"/>
          </p:nvPr>
        </p:nvSpPr>
        <p:spPr bwMode="auto">
          <a:xfrm>
            <a:off x="396876" y="1271600"/>
            <a:ext cx="82773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RX module shall be scalable on RX antenna branches.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The RX module shall be able to handle concurrent calls to the RX module from higher layers, i.e. </a:t>
            </a:r>
            <a:r>
              <a:rPr kumimoji="0" lang="en-US" altLang="en-US" sz="1200" b="0" i="0" u="none" strike="noStrike" cap="none" normalizeH="0" baseline="0" dirty="0" err="1">
                <a:ln>
                  <a:noFill/>
                </a:ln>
                <a:solidFill>
                  <a:schemeClr val="tx1"/>
                </a:solidFill>
                <a:effectLst/>
                <a:latin typeface="Arial" panose="020B0604020202020204" pitchFamily="34" charset="0"/>
              </a:rPr>
              <a:t>CarrierList</a:t>
            </a:r>
            <a:r>
              <a:rPr kumimoji="0" lang="en-US" altLang="en-US" sz="1200" b="0" i="0" u="none" strike="noStrike" cap="none" normalizeH="0" baseline="0" dirty="0">
                <a:ln>
                  <a:noFill/>
                </a:ln>
                <a:solidFill>
                  <a:schemeClr val="tx1"/>
                </a:solidFill>
                <a:effectLst/>
                <a:latin typeface="Arial" panose="020B0604020202020204" pitchFamily="34" charset="0"/>
              </a:rPr>
              <a:t> events. </a:t>
            </a:r>
          </a:p>
          <a:p>
            <a:pPr marL="0" lvl="0" indent="0" eaLnBrk="0" hangingPunct="0">
              <a:spcBef>
                <a:spcPct val="0"/>
              </a:spcBef>
              <a:buClrTx/>
              <a:buFontTx/>
              <a:buChar char="•"/>
            </a:pPr>
            <a:r>
              <a:rPr lang="en-US" altLang="en-US" sz="1200" dirty="0">
                <a:latin typeface="Arial" panose="020B0604020202020204" pitchFamily="34" charset="0"/>
              </a:rPr>
              <a:t>The RX </a:t>
            </a:r>
            <a:r>
              <a:rPr kumimoji="0" lang="en-US" altLang="en-US" sz="1200" b="0" i="0" u="none" strike="noStrike" cap="none" normalizeH="0" baseline="0" dirty="0">
                <a:ln>
                  <a:noFill/>
                </a:ln>
                <a:solidFill>
                  <a:schemeClr val="tx1"/>
                </a:solidFill>
                <a:effectLst/>
                <a:latin typeface="Arial" panose="020B0604020202020204" pitchFamily="34" charset="0"/>
              </a:rPr>
              <a:t>Branch Controller shall handle shared resources between RX antenna branches, i.e. shared synths like RX LO, without risk for deadlock. </a:t>
            </a:r>
          </a:p>
        </p:txBody>
      </p:sp>
      <p:sp>
        <p:nvSpPr>
          <p:cNvPr id="5" name="TextBox 4">
            <a:extLst>
              <a:ext uri="{FF2B5EF4-FFF2-40B4-BE49-F238E27FC236}">
                <a16:creationId xmlns:a16="http://schemas.microsoft.com/office/drawing/2014/main" id="{6A667790-8F6B-491B-9EB3-01D2BC5B17B7}"/>
              </a:ext>
            </a:extLst>
          </p:cNvPr>
          <p:cNvSpPr txBox="1"/>
          <p:nvPr/>
        </p:nvSpPr>
        <p:spPr>
          <a:xfrm>
            <a:off x="492053" y="5138608"/>
            <a:ext cx="8086988" cy="1200329"/>
          </a:xfrm>
          <a:prstGeom prst="rect">
            <a:avLst/>
          </a:prstGeom>
          <a:noFill/>
        </p:spPr>
        <p:txBody>
          <a:bodyPr wrap="square" rtlCol="0">
            <a:spAutoFit/>
          </a:bodyPr>
          <a:lstStyle/>
          <a:p>
            <a:r>
              <a:rPr lang="en-US" sz="1200" dirty="0"/>
              <a:t>Differences compared to the TX module:</a:t>
            </a:r>
          </a:p>
          <a:p>
            <a:r>
              <a:rPr lang="en-US" sz="1200" dirty="0"/>
              <a:t>There are no long-running tasks with long waiting in the UL functionality. The TX module needs to handle SPLC and TX linearization. </a:t>
            </a:r>
          </a:p>
          <a:p>
            <a:r>
              <a:rPr lang="en-US" sz="1200" dirty="0"/>
              <a:t>The number of change cycles that defines an order in which all antenna branches that shares resources must follow synchronized is lower. In the TX module there is frequency and power change.</a:t>
            </a:r>
          </a:p>
        </p:txBody>
      </p:sp>
      <p:pic>
        <p:nvPicPr>
          <p:cNvPr id="6" name="Picture 2">
            <a:extLst>
              <a:ext uri="{FF2B5EF4-FFF2-40B4-BE49-F238E27FC236}">
                <a16:creationId xmlns:a16="http://schemas.microsoft.com/office/drawing/2014/main" id="{5121BB0D-EB33-4EA7-B916-B8D8CD1575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979" y="2102597"/>
            <a:ext cx="6280032" cy="298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9178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ACFEB5-2D03-408B-BC63-3F63AA605C3E}"/>
              </a:ext>
            </a:extLst>
          </p:cNvPr>
          <p:cNvSpPr>
            <a:spLocks noGrp="1"/>
          </p:cNvSpPr>
          <p:nvPr>
            <p:ph idx="1"/>
          </p:nvPr>
        </p:nvSpPr>
        <p:spPr/>
        <p:txBody>
          <a:bodyPr/>
          <a:lstStyle/>
          <a:p>
            <a:r>
              <a:rPr lang="en-US" sz="1400" dirty="0"/>
              <a:t>All communication with the RX module goes via the RX Module Interface package.</a:t>
            </a:r>
          </a:p>
          <a:p>
            <a:r>
              <a:rPr lang="en-US" sz="1400" dirty="0"/>
              <a:t>There is no dependency from the RX module to the layers above.</a:t>
            </a:r>
          </a:p>
          <a:p>
            <a:r>
              <a:rPr lang="en-US" sz="1400" dirty="0"/>
              <a:t>The RX module depends on the layers below, but not vice versa.</a:t>
            </a:r>
          </a:p>
          <a:p>
            <a:r>
              <a:rPr lang="en-US" sz="1400" dirty="0"/>
              <a:t>A higher level package in the RX module above may depend on a lower level package in the RX module, but not vice versa.</a:t>
            </a:r>
          </a:p>
          <a:p>
            <a:r>
              <a:rPr lang="en-US" sz="1400" dirty="0"/>
              <a:t>The only dependency from the RX module to the </a:t>
            </a:r>
            <a:r>
              <a:rPr lang="en-US" sz="1400" dirty="0" err="1"/>
              <a:t>DriverInterface</a:t>
            </a:r>
            <a:r>
              <a:rPr lang="en-US" sz="1400" dirty="0"/>
              <a:t> is that the services use the </a:t>
            </a:r>
            <a:r>
              <a:rPr lang="en-US" sz="1400" dirty="0" err="1"/>
              <a:t>DriverInterface</a:t>
            </a:r>
            <a:r>
              <a:rPr lang="en-US" sz="1400" dirty="0"/>
              <a:t>. No other RX package uses the </a:t>
            </a:r>
            <a:r>
              <a:rPr lang="en-US" sz="1400" dirty="0" err="1"/>
              <a:t>DriverInterface</a:t>
            </a:r>
            <a:r>
              <a:rPr lang="en-US" sz="1400" dirty="0"/>
              <a:t>.</a:t>
            </a:r>
          </a:p>
          <a:p>
            <a:r>
              <a:rPr lang="en-US" sz="1400" dirty="0"/>
              <a:t>The only dependency towards the RX Services package is that the RX Control package uses the services via their interface classes. The controllers have no dependency to the concrete service implementations. </a:t>
            </a:r>
          </a:p>
          <a:p>
            <a:r>
              <a:rPr lang="en-US" sz="1400" dirty="0"/>
              <a:t>Each service is a separate package inside the RX Services package. There are no dependencies between the services.</a:t>
            </a:r>
          </a:p>
          <a:p>
            <a:r>
              <a:rPr lang="en-US" sz="1400" dirty="0"/>
              <a:t>The services depend on the RX Service Common package. The RX Service Common package does not use any RX package apart from the RX Common package. </a:t>
            </a:r>
          </a:p>
          <a:p>
            <a:endParaRPr lang="en-US" sz="1400" dirty="0"/>
          </a:p>
        </p:txBody>
      </p:sp>
      <p:sp>
        <p:nvSpPr>
          <p:cNvPr id="3" name="Title 2">
            <a:extLst>
              <a:ext uri="{FF2B5EF4-FFF2-40B4-BE49-F238E27FC236}">
                <a16:creationId xmlns:a16="http://schemas.microsoft.com/office/drawing/2014/main" id="{0ED78890-9D2A-455B-A4AC-07AA9FF4FA14}"/>
              </a:ext>
            </a:extLst>
          </p:cNvPr>
          <p:cNvSpPr>
            <a:spLocks noGrp="1"/>
          </p:cNvSpPr>
          <p:nvPr>
            <p:ph type="title"/>
          </p:nvPr>
        </p:nvSpPr>
        <p:spPr/>
        <p:txBody>
          <a:bodyPr>
            <a:normAutofit/>
          </a:bodyPr>
          <a:lstStyle/>
          <a:p>
            <a:r>
              <a:rPr lang="en-US" sz="2800" dirty="0"/>
              <a:t>Architectural design rules</a:t>
            </a:r>
          </a:p>
        </p:txBody>
      </p:sp>
      <p:sp>
        <p:nvSpPr>
          <p:cNvPr id="4" name="Content Placeholder 1">
            <a:extLst>
              <a:ext uri="{FF2B5EF4-FFF2-40B4-BE49-F238E27FC236}">
                <a16:creationId xmlns:a16="http://schemas.microsoft.com/office/drawing/2014/main" id="{538D42F1-6358-42ED-A52F-30E59BAA9F00}"/>
              </a:ext>
            </a:extLst>
          </p:cNvPr>
          <p:cNvSpPr txBox="1">
            <a:spLocks/>
          </p:cNvSpPr>
          <p:nvPr/>
        </p:nvSpPr>
        <p:spPr bwMode="auto">
          <a:xfrm>
            <a:off x="3640822" y="5652000"/>
            <a:ext cx="2136899" cy="547437"/>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sz="2000" i="1" kern="0" dirty="0">
                <a:hlinkClick r:id="rId3"/>
              </a:rPr>
              <a:t>Link</a:t>
            </a:r>
            <a:endParaRPr lang="en-US" i="1" kern="0" dirty="0"/>
          </a:p>
        </p:txBody>
      </p:sp>
    </p:spTree>
    <p:extLst>
      <p:ext uri="{BB962C8B-B14F-4D97-AF65-F5344CB8AC3E}">
        <p14:creationId xmlns:p14="http://schemas.microsoft.com/office/powerpoint/2010/main" val="16608249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0383C-1A40-4E03-85AC-99BEDD363DD7}"/>
              </a:ext>
            </a:extLst>
          </p:cNvPr>
          <p:cNvSpPr>
            <a:spLocks noGrp="1"/>
          </p:cNvSpPr>
          <p:nvPr>
            <p:ph idx="1"/>
          </p:nvPr>
        </p:nvSpPr>
        <p:spPr>
          <a:xfrm>
            <a:off x="3523377" y="6136789"/>
            <a:ext cx="2136899" cy="547437"/>
          </a:xfrm>
        </p:spPr>
        <p:txBody>
          <a:bodyPr/>
          <a:lstStyle/>
          <a:p>
            <a:r>
              <a:rPr lang="en-US" sz="2000" i="1" dirty="0">
                <a:hlinkClick r:id="rId3"/>
              </a:rPr>
              <a:t>Link</a:t>
            </a:r>
            <a:endParaRPr lang="en-US" i="1" dirty="0"/>
          </a:p>
        </p:txBody>
      </p:sp>
      <p:sp>
        <p:nvSpPr>
          <p:cNvPr id="3" name="Title 2">
            <a:extLst>
              <a:ext uri="{FF2B5EF4-FFF2-40B4-BE49-F238E27FC236}">
                <a16:creationId xmlns:a16="http://schemas.microsoft.com/office/drawing/2014/main" id="{F673DE67-5215-4B0A-A02D-E8E8FA9F6F38}"/>
              </a:ext>
            </a:extLst>
          </p:cNvPr>
          <p:cNvSpPr>
            <a:spLocks noGrp="1"/>
          </p:cNvSpPr>
          <p:nvPr>
            <p:ph type="title"/>
          </p:nvPr>
        </p:nvSpPr>
        <p:spPr>
          <a:xfrm>
            <a:off x="393701" y="239713"/>
            <a:ext cx="7494588" cy="1085371"/>
          </a:xfrm>
        </p:spPr>
        <p:txBody>
          <a:bodyPr>
            <a:normAutofit/>
          </a:bodyPr>
          <a:lstStyle/>
          <a:p>
            <a:r>
              <a:rPr lang="en-US" sz="2800" dirty="0"/>
              <a:t>RX Module SW Architecture</a:t>
            </a:r>
          </a:p>
        </p:txBody>
      </p:sp>
      <p:pic>
        <p:nvPicPr>
          <p:cNvPr id="4" name="Picture 3">
            <a:extLst>
              <a:ext uri="{FF2B5EF4-FFF2-40B4-BE49-F238E27FC236}">
                <a16:creationId xmlns:a16="http://schemas.microsoft.com/office/drawing/2014/main" id="{7CCE6615-88F2-4D1C-B1DA-A18603DDA0EA}"/>
              </a:ext>
            </a:extLst>
          </p:cNvPr>
          <p:cNvPicPr>
            <a:picLocks noChangeAspect="1"/>
          </p:cNvPicPr>
          <p:nvPr/>
        </p:nvPicPr>
        <p:blipFill>
          <a:blip r:embed="rId4"/>
          <a:stretch>
            <a:fillRect/>
          </a:stretch>
        </p:blipFill>
        <p:spPr>
          <a:xfrm>
            <a:off x="393701" y="913964"/>
            <a:ext cx="2633290" cy="5633644"/>
          </a:xfrm>
          <a:prstGeom prst="rect">
            <a:avLst/>
          </a:prstGeom>
        </p:spPr>
      </p:pic>
      <p:sp>
        <p:nvSpPr>
          <p:cNvPr id="5" name="TextBox 4">
            <a:extLst>
              <a:ext uri="{FF2B5EF4-FFF2-40B4-BE49-F238E27FC236}">
                <a16:creationId xmlns:a16="http://schemas.microsoft.com/office/drawing/2014/main" id="{BF5E3166-1619-44A7-9427-13300947ACA4}"/>
              </a:ext>
            </a:extLst>
          </p:cNvPr>
          <p:cNvSpPr txBox="1"/>
          <p:nvPr/>
        </p:nvSpPr>
        <p:spPr>
          <a:xfrm>
            <a:off x="3523377" y="1325084"/>
            <a:ext cx="5133514" cy="4616648"/>
          </a:xfrm>
          <a:prstGeom prst="rect">
            <a:avLst/>
          </a:prstGeom>
          <a:noFill/>
        </p:spPr>
        <p:txBody>
          <a:bodyPr wrap="square" rtlCol="0">
            <a:spAutoFit/>
          </a:bodyPr>
          <a:lstStyle/>
          <a:p>
            <a:r>
              <a:rPr lang="en-US" sz="1200" dirty="0">
                <a:hlinkClick r:id="rId5"/>
              </a:rPr>
              <a:t>RX Broker package</a:t>
            </a:r>
            <a:endParaRPr lang="en-US" sz="1200" dirty="0"/>
          </a:p>
          <a:p>
            <a:pPr lvl="1"/>
            <a:r>
              <a:rPr lang="en-US" sz="1200" dirty="0"/>
              <a:t>A temporarily introduced layer between the </a:t>
            </a:r>
            <a:r>
              <a:rPr lang="en-US" sz="1200" dirty="0" err="1"/>
              <a:t>CarrierResourceHandler</a:t>
            </a:r>
            <a:r>
              <a:rPr lang="en-US" sz="1200" dirty="0"/>
              <a:t> and the RX Module.</a:t>
            </a:r>
          </a:p>
          <a:p>
            <a:r>
              <a:rPr lang="en-US" sz="1200" dirty="0">
                <a:hlinkClick r:id="rId6"/>
              </a:rPr>
              <a:t>RX Startup package</a:t>
            </a:r>
            <a:endParaRPr lang="en-US" sz="1200" dirty="0"/>
          </a:p>
          <a:p>
            <a:pPr lvl="1"/>
            <a:r>
              <a:rPr lang="en-US" sz="1200" dirty="0"/>
              <a:t>Starts up the RX module by parsing the database file serviceSets.txt and instantiating controllers and services.</a:t>
            </a:r>
          </a:p>
          <a:p>
            <a:r>
              <a:rPr lang="en-US" sz="1200" dirty="0">
                <a:hlinkClick r:id="rId7"/>
              </a:rPr>
              <a:t>RX Module Interface package</a:t>
            </a:r>
            <a:endParaRPr lang="en-US" sz="1200" dirty="0"/>
          </a:p>
          <a:p>
            <a:pPr lvl="1"/>
            <a:r>
              <a:rPr lang="en-US" sz="1200" dirty="0"/>
              <a:t>The interface to the RX module.</a:t>
            </a:r>
          </a:p>
          <a:p>
            <a:r>
              <a:rPr lang="en-US" sz="1200" dirty="0">
                <a:hlinkClick r:id="rId8"/>
              </a:rPr>
              <a:t>RX Control package</a:t>
            </a:r>
            <a:endParaRPr lang="en-US" sz="1200" dirty="0"/>
          </a:p>
          <a:p>
            <a:pPr lvl="1"/>
            <a:r>
              <a:rPr lang="en-US" sz="1200" dirty="0"/>
              <a:t>The branch controller and the sub-controllers.</a:t>
            </a:r>
          </a:p>
          <a:p>
            <a:r>
              <a:rPr lang="en-US" sz="1200" dirty="0">
                <a:hlinkClick r:id="rId9"/>
              </a:rPr>
              <a:t>RX Services package</a:t>
            </a:r>
            <a:endParaRPr lang="en-US" sz="1200" dirty="0"/>
          </a:p>
          <a:p>
            <a:pPr lvl="1"/>
            <a:r>
              <a:rPr lang="en-US" sz="1200" dirty="0"/>
              <a:t>RX services.</a:t>
            </a:r>
          </a:p>
          <a:p>
            <a:r>
              <a:rPr lang="en-US" sz="1200" dirty="0">
                <a:hlinkClick r:id="rId10"/>
              </a:rPr>
              <a:t>RX Service Common package</a:t>
            </a:r>
            <a:endParaRPr lang="en-US" sz="1200" dirty="0"/>
          </a:p>
          <a:p>
            <a:pPr lvl="1"/>
            <a:r>
              <a:rPr lang="en-US" sz="1200" dirty="0"/>
              <a:t>Common RX service functionality used by the services in the RX module.</a:t>
            </a:r>
          </a:p>
          <a:p>
            <a:r>
              <a:rPr lang="en-US" sz="1200" dirty="0">
                <a:hlinkClick r:id="rId11"/>
              </a:rPr>
              <a:t>RX Common package</a:t>
            </a:r>
            <a:endParaRPr lang="en-US" sz="1200" dirty="0"/>
          </a:p>
          <a:p>
            <a:pPr lvl="1"/>
            <a:r>
              <a:rPr lang="en-US" sz="1200" dirty="0"/>
              <a:t>Common RX module functionality used by the other packages in the RX module.</a:t>
            </a:r>
          </a:p>
        </p:txBody>
      </p:sp>
    </p:spTree>
    <p:extLst>
      <p:ext uri="{BB962C8B-B14F-4D97-AF65-F5344CB8AC3E}">
        <p14:creationId xmlns:p14="http://schemas.microsoft.com/office/powerpoint/2010/main" val="13472770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0383C-1A40-4E03-85AC-99BEDD363DD7}"/>
              </a:ext>
            </a:extLst>
          </p:cNvPr>
          <p:cNvSpPr>
            <a:spLocks noGrp="1"/>
          </p:cNvSpPr>
          <p:nvPr>
            <p:ph idx="1"/>
          </p:nvPr>
        </p:nvSpPr>
        <p:spPr>
          <a:xfrm>
            <a:off x="7699797" y="5965058"/>
            <a:ext cx="1142199" cy="547437"/>
          </a:xfrm>
        </p:spPr>
        <p:txBody>
          <a:bodyPr/>
          <a:lstStyle/>
          <a:p>
            <a:r>
              <a:rPr lang="en-US" sz="2000" i="1" dirty="0">
                <a:hlinkClick r:id="rId3"/>
              </a:rPr>
              <a:t>Link</a:t>
            </a:r>
            <a:endParaRPr lang="en-US" i="1" dirty="0"/>
          </a:p>
        </p:txBody>
      </p:sp>
      <p:sp>
        <p:nvSpPr>
          <p:cNvPr id="3" name="Title 2">
            <a:extLst>
              <a:ext uri="{FF2B5EF4-FFF2-40B4-BE49-F238E27FC236}">
                <a16:creationId xmlns:a16="http://schemas.microsoft.com/office/drawing/2014/main" id="{F673DE67-5215-4B0A-A02D-E8E8FA9F6F38}"/>
              </a:ext>
            </a:extLst>
          </p:cNvPr>
          <p:cNvSpPr>
            <a:spLocks noGrp="1"/>
          </p:cNvSpPr>
          <p:nvPr>
            <p:ph type="title"/>
          </p:nvPr>
        </p:nvSpPr>
        <p:spPr/>
        <p:txBody>
          <a:bodyPr/>
          <a:lstStyle/>
          <a:p>
            <a:r>
              <a:rPr lang="en-US" sz="2800" dirty="0"/>
              <a:t>RX Module Packages</a:t>
            </a:r>
          </a:p>
        </p:txBody>
      </p:sp>
      <p:pic>
        <p:nvPicPr>
          <p:cNvPr id="6" name="Picture 5">
            <a:extLst>
              <a:ext uri="{FF2B5EF4-FFF2-40B4-BE49-F238E27FC236}">
                <a16:creationId xmlns:a16="http://schemas.microsoft.com/office/drawing/2014/main" id="{EB9F4808-B9E1-47B2-8647-B3381041A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265" y="926966"/>
            <a:ext cx="6721460" cy="5931034"/>
          </a:xfrm>
          <a:prstGeom prst="rect">
            <a:avLst/>
          </a:prstGeom>
        </p:spPr>
      </p:pic>
    </p:spTree>
    <p:extLst>
      <p:ext uri="{BB962C8B-B14F-4D97-AF65-F5344CB8AC3E}">
        <p14:creationId xmlns:p14="http://schemas.microsoft.com/office/powerpoint/2010/main" val="83159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a:extLst>
              <a:ext uri="{FF2B5EF4-FFF2-40B4-BE49-F238E27FC236}">
                <a16:creationId xmlns:a16="http://schemas.microsoft.com/office/drawing/2014/main" id="{64500009-2D0A-46F2-B4A7-521E227F7043}"/>
              </a:ext>
            </a:extLst>
          </p:cNvPr>
          <p:cNvSpPr>
            <a:spLocks noGrp="1" noChangeArrowheads="1"/>
          </p:cNvSpPr>
          <p:nvPr>
            <p:ph idx="1"/>
          </p:nvPr>
        </p:nvSpPr>
        <p:spPr>
          <a:xfrm>
            <a:off x="396875" y="1800225"/>
            <a:ext cx="8351838" cy="4515908"/>
          </a:xfrm>
        </p:spPr>
        <p:txBody>
          <a:bodyPr/>
          <a:lstStyle/>
          <a:p>
            <a:r>
              <a:rPr lang="en-US" altLang="en-US" dirty="0"/>
              <a:t>Initialize the RU during radio board start-up</a:t>
            </a:r>
          </a:p>
          <a:p>
            <a:r>
              <a:rPr lang="en-US" altLang="en-US" dirty="0"/>
              <a:t>Configure RU to support the carriers required by the DU - Digital Unit (</a:t>
            </a:r>
            <a:r>
              <a:rPr lang="en-US" altLang="en-US" dirty="0" err="1"/>
              <a:t>BaseBand</a:t>
            </a:r>
            <a:r>
              <a:rPr lang="en-US" altLang="en-US" dirty="0"/>
              <a:t> - BB)</a:t>
            </a:r>
          </a:p>
          <a:p>
            <a:r>
              <a:rPr lang="en-US" altLang="en-US" dirty="0"/>
              <a:t>Adjust the configuration as result of environmental or carrier power and/or frequency related changes</a:t>
            </a:r>
          </a:p>
          <a:p>
            <a:r>
              <a:rPr lang="en-US" altLang="en-US" dirty="0"/>
              <a:t>Supervise RU operation to ensure the health of components and take any needed corrective actions. </a:t>
            </a:r>
          </a:p>
          <a:p>
            <a:r>
              <a:rPr lang="en-US" altLang="en-US" dirty="0"/>
              <a:t>Handles measurements functions, e.g. the transmitted and received radio signal power</a:t>
            </a:r>
          </a:p>
          <a:p>
            <a:r>
              <a:rPr lang="en-US" altLang="en-US" dirty="0"/>
              <a:t>Supervise the antenna interface, control the antenna devices.</a:t>
            </a:r>
          </a:p>
          <a:p>
            <a:endParaRPr lang="en-US" altLang="en-US" dirty="0"/>
          </a:p>
        </p:txBody>
      </p:sp>
      <p:sp>
        <p:nvSpPr>
          <p:cNvPr id="8195" name="Title 2">
            <a:extLst>
              <a:ext uri="{FF2B5EF4-FFF2-40B4-BE49-F238E27FC236}">
                <a16:creationId xmlns:a16="http://schemas.microsoft.com/office/drawing/2014/main" id="{B096EA7E-E723-449E-947D-C30217F6B478}"/>
              </a:ext>
            </a:extLst>
          </p:cNvPr>
          <p:cNvSpPr>
            <a:spLocks noGrp="1" noChangeArrowheads="1"/>
          </p:cNvSpPr>
          <p:nvPr>
            <p:ph type="title"/>
          </p:nvPr>
        </p:nvSpPr>
        <p:spPr>
          <a:xfrm>
            <a:off x="393700" y="239713"/>
            <a:ext cx="7494588" cy="1085850"/>
          </a:xfrm>
        </p:spPr>
        <p:txBody>
          <a:bodyPr/>
          <a:lstStyle/>
          <a:p>
            <a:r>
              <a:rPr lang="en-US" altLang="en-US">
                <a:latin typeface="Ericsson Capital TT" panose="02000503000000020004" pitchFamily="2" charset="0"/>
              </a:rPr>
              <a:t>radio sw functions</a:t>
            </a:r>
          </a:p>
        </p:txBody>
      </p:sp>
    </p:spTree>
    <p:extLst>
      <p:ext uri="{BB962C8B-B14F-4D97-AF65-F5344CB8AC3E}">
        <p14:creationId xmlns:p14="http://schemas.microsoft.com/office/powerpoint/2010/main" val="122687177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790700"/>
            <a:ext cx="8823325"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Title 1"/>
          <p:cNvSpPr>
            <a:spLocks noGrp="1"/>
          </p:cNvSpPr>
          <p:nvPr>
            <p:ph type="title"/>
          </p:nvPr>
        </p:nvSpPr>
        <p:spPr/>
        <p:txBody>
          <a:bodyPr/>
          <a:lstStyle/>
          <a:p>
            <a:r>
              <a:rPr lang="en-CA" altLang="sv-SE" sz="4000">
                <a:latin typeface="+mj-lt"/>
              </a:rPr>
              <a:t>Scaling – </a:t>
            </a:r>
            <a:r>
              <a:rPr lang="en-CA" altLang="sv-SE" sz="3200">
                <a:latin typeface="+mj-lt"/>
              </a:rPr>
              <a:t>RX Module example</a:t>
            </a:r>
            <a:endParaRPr lang="en-CA" altLang="sv-SE" sz="4000">
              <a:latin typeface="+mj-lt"/>
            </a:endParaRPr>
          </a:p>
        </p:txBody>
      </p:sp>
      <p:sp>
        <p:nvSpPr>
          <p:cNvPr id="3" name="Content Placeholder 2"/>
          <p:cNvSpPr>
            <a:spLocks noGrp="1"/>
          </p:cNvSpPr>
          <p:nvPr>
            <p:ph idx="1"/>
          </p:nvPr>
        </p:nvSpPr>
        <p:spPr>
          <a:xfrm>
            <a:off x="455613" y="1093788"/>
            <a:ext cx="8351837" cy="3851275"/>
          </a:xfrm>
        </p:spPr>
        <p:txBody>
          <a:bodyPr/>
          <a:lstStyle/>
          <a:p>
            <a:pPr marL="0" indent="0">
              <a:buFont typeface="Arial" panose="020B0604020202020204" pitchFamily="34" charset="0"/>
              <a:buNone/>
            </a:pPr>
            <a:r>
              <a:rPr lang="en-CA" altLang="sv-SE" sz="1800" b="1">
                <a:solidFill>
                  <a:srgbClr val="678B11"/>
                </a:solidFill>
              </a:rPr>
              <a:t>Rx branch controller </a:t>
            </a:r>
            <a:r>
              <a:rPr lang="en-CA" altLang="sv-SE" sz="1800"/>
              <a:t>models HW branch utilizing services</a:t>
            </a:r>
          </a:p>
          <a:p>
            <a:pPr marL="0" indent="0">
              <a:buFont typeface="Arial" panose="020B0604020202020204" pitchFamily="34" charset="0"/>
              <a:buNone/>
            </a:pPr>
            <a:r>
              <a:rPr lang="en-CA" altLang="sv-SE" sz="1800"/>
              <a:t>Scaling by instances</a:t>
            </a:r>
          </a:p>
          <a:p>
            <a:pPr marL="0" indent="0">
              <a:buFont typeface="Arial" panose="020B0604020202020204" pitchFamily="34" charset="0"/>
              <a:buNone/>
            </a:pPr>
            <a:r>
              <a:rPr lang="en-CA" altLang="sv-SE" sz="1800"/>
              <a:t>’Automatically’</a:t>
            </a:r>
          </a:p>
          <a:p>
            <a:pPr marL="0" indent="0">
              <a:buFont typeface="Arial" panose="020B0604020202020204" pitchFamily="34" charset="0"/>
              <a:buNone/>
            </a:pPr>
            <a:r>
              <a:rPr lang="en-CA" altLang="sv-SE" sz="1800"/>
              <a:t>’Infinite’</a:t>
            </a:r>
          </a:p>
          <a:p>
            <a:pPr marL="0" indent="0"/>
            <a:endParaRPr lang="en-CA" altLang="sv-SE" sz="1800"/>
          </a:p>
        </p:txBody>
      </p:sp>
      <p:sp>
        <p:nvSpPr>
          <p:cNvPr id="10245" name="Rounded Rectangle 9"/>
          <p:cNvSpPr>
            <a:spLocks noChangeArrowheads="1"/>
          </p:cNvSpPr>
          <p:nvPr/>
        </p:nvSpPr>
        <p:spPr bwMode="auto">
          <a:xfrm>
            <a:off x="976313" y="2794000"/>
            <a:ext cx="8061325" cy="342900"/>
          </a:xfrm>
          <a:prstGeom prst="roundRect">
            <a:avLst>
              <a:gd name="adj" fmla="val 16667"/>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6" name="Rounded Rectangle 5"/>
          <p:cNvSpPr>
            <a:spLocks noChangeArrowheads="1"/>
          </p:cNvSpPr>
          <p:nvPr/>
        </p:nvSpPr>
        <p:spPr bwMode="auto">
          <a:xfrm>
            <a:off x="708025" y="3378200"/>
            <a:ext cx="8161338" cy="1285875"/>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11" name="Rounded Rectangle 10"/>
          <p:cNvSpPr>
            <a:spLocks noChangeArrowheads="1"/>
          </p:cNvSpPr>
          <p:nvPr/>
        </p:nvSpPr>
        <p:spPr bwMode="auto">
          <a:xfrm>
            <a:off x="708025" y="4741863"/>
            <a:ext cx="8161338" cy="1284287"/>
          </a:xfrm>
          <a:prstGeom prst="roundRect">
            <a:avLst>
              <a:gd name="adj" fmla="val 16667"/>
            </a:avLst>
          </a:prstGeom>
          <a:noFill/>
          <a:ln w="1905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b="1"/>
          </a:p>
        </p:txBody>
      </p:sp>
      <p:graphicFrame>
        <p:nvGraphicFramePr>
          <p:cNvPr id="9" name="Object 8"/>
          <p:cNvGraphicFramePr>
            <a:graphicFrameLocks noChangeAspect="1"/>
          </p:cNvGraphicFramePr>
          <p:nvPr>
            <p:extLst>
              <p:ext uri="{D42A27DB-BD31-4B8C-83A1-F6EECF244321}">
                <p14:modId xmlns:p14="http://schemas.microsoft.com/office/powerpoint/2010/main" val="3677268755"/>
              </p:ext>
            </p:extLst>
          </p:nvPr>
        </p:nvGraphicFramePr>
        <p:xfrm>
          <a:off x="2384425" y="6227763"/>
          <a:ext cx="1039813" cy="519112"/>
        </p:xfrm>
        <a:graphic>
          <a:graphicData uri="http://schemas.openxmlformats.org/presentationml/2006/ole">
            <mc:AlternateContent xmlns:mc="http://schemas.openxmlformats.org/markup-compatibility/2006">
              <mc:Choice xmlns:v="urn:schemas-microsoft-com:vml" Requires="v">
                <p:oleObj spid="_x0000_s513026" name="Visio" r:id="rId5" imgW="967076" imgH="481896" progId="Visio.Drawing.11">
                  <p:link updateAutomatic="1"/>
                </p:oleObj>
              </mc:Choice>
              <mc:Fallback>
                <p:oleObj name="Visio" r:id="rId5" imgW="967076" imgH="481896" progId="Visio.Drawing.11">
                  <p:link updateAutomatic="1"/>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425" y="6227763"/>
                        <a:ext cx="1039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Rounded Rectangle 14"/>
          <p:cNvSpPr>
            <a:spLocks noChangeArrowheads="1"/>
          </p:cNvSpPr>
          <p:nvPr/>
        </p:nvSpPr>
        <p:spPr bwMode="auto">
          <a:xfrm>
            <a:off x="3886200" y="6113463"/>
            <a:ext cx="3641725" cy="292100"/>
          </a:xfrm>
          <a:prstGeom prst="roundRect">
            <a:avLst>
              <a:gd name="adj" fmla="val 16667"/>
            </a:avLst>
          </a:prstGeom>
          <a:noFill/>
          <a:ln w="1905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16" name="Rounded Rectangle 15"/>
          <p:cNvSpPr>
            <a:spLocks noChangeArrowheads="1"/>
          </p:cNvSpPr>
          <p:nvPr/>
        </p:nvSpPr>
        <p:spPr bwMode="auto">
          <a:xfrm>
            <a:off x="3886200" y="6491288"/>
            <a:ext cx="3641725" cy="292100"/>
          </a:xfrm>
          <a:prstGeom prst="roundRect">
            <a:avLst>
              <a:gd name="adj" fmla="val 16667"/>
            </a:avLst>
          </a:prstGeom>
          <a:noFill/>
          <a:ln w="19050"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b="1"/>
          </a:p>
        </p:txBody>
      </p:sp>
      <p:grpSp>
        <p:nvGrpSpPr>
          <p:cNvPr id="27" name="Group 26"/>
          <p:cNvGrpSpPr>
            <a:grpSpLocks/>
          </p:cNvGrpSpPr>
          <p:nvPr/>
        </p:nvGrpSpPr>
        <p:grpSpPr bwMode="auto">
          <a:xfrm>
            <a:off x="5311775" y="1344613"/>
            <a:ext cx="2133600" cy="514350"/>
            <a:chOff x="5311140" y="1343926"/>
            <a:chExt cx="2133600" cy="515355"/>
          </a:xfrm>
        </p:grpSpPr>
        <p:cxnSp>
          <p:nvCxnSpPr>
            <p:cNvPr id="10268" name="Straight Arrow Connector 16"/>
            <p:cNvCxnSpPr>
              <a:cxnSpLocks noChangeShapeType="1"/>
            </p:cNvCxnSpPr>
            <p:nvPr/>
          </p:nvCxnSpPr>
          <p:spPr bwMode="auto">
            <a:xfrm flipV="1">
              <a:off x="5311140" y="1471609"/>
              <a:ext cx="768272" cy="38767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69" name="Rounded Rectangle 22"/>
            <p:cNvSpPr>
              <a:spLocks noChangeArrowheads="1"/>
            </p:cNvSpPr>
            <p:nvPr/>
          </p:nvSpPr>
          <p:spPr bwMode="auto">
            <a:xfrm>
              <a:off x="6080760" y="1373280"/>
              <a:ext cx="1363980" cy="202902"/>
            </a:xfrm>
            <a:prstGeom prst="roundRect">
              <a:avLst>
                <a:gd name="adj" fmla="val 16667"/>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10270" name="TextBox 20"/>
            <p:cNvSpPr txBox="1">
              <a:spLocks noChangeArrowheads="1"/>
            </p:cNvSpPr>
            <p:nvPr/>
          </p:nvSpPr>
          <p:spPr bwMode="auto">
            <a:xfrm>
              <a:off x="6080760" y="1343926"/>
              <a:ext cx="13639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1100"/>
                <a:t>Rx branch ctrl A</a:t>
              </a:r>
            </a:p>
          </p:txBody>
        </p:sp>
      </p:grpSp>
      <p:grpSp>
        <p:nvGrpSpPr>
          <p:cNvPr id="28" name="Group 27"/>
          <p:cNvGrpSpPr>
            <a:grpSpLocks/>
          </p:cNvGrpSpPr>
          <p:nvPr/>
        </p:nvGrpSpPr>
        <p:grpSpPr bwMode="auto">
          <a:xfrm>
            <a:off x="5311775" y="1627188"/>
            <a:ext cx="2133600" cy="261937"/>
            <a:chOff x="5311140" y="1627131"/>
            <a:chExt cx="2133600" cy="261610"/>
          </a:xfrm>
        </p:grpSpPr>
        <p:cxnSp>
          <p:nvCxnSpPr>
            <p:cNvPr id="10265" name="Straight Arrow Connector 18"/>
            <p:cNvCxnSpPr>
              <a:cxnSpLocks noChangeShapeType="1"/>
            </p:cNvCxnSpPr>
            <p:nvPr/>
          </p:nvCxnSpPr>
          <p:spPr bwMode="auto">
            <a:xfrm flipV="1">
              <a:off x="5311140" y="1781341"/>
              <a:ext cx="768272" cy="7794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66" name="Rounded Rectangle 23"/>
            <p:cNvSpPr>
              <a:spLocks noChangeArrowheads="1"/>
            </p:cNvSpPr>
            <p:nvPr/>
          </p:nvSpPr>
          <p:spPr bwMode="auto">
            <a:xfrm>
              <a:off x="6080760" y="1679890"/>
              <a:ext cx="1363980" cy="202902"/>
            </a:xfrm>
            <a:prstGeom prst="roundRect">
              <a:avLst>
                <a:gd name="adj" fmla="val 16667"/>
              </a:avLst>
            </a:prstGeom>
            <a:noFill/>
            <a:ln w="1905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b="1"/>
            </a:p>
          </p:txBody>
        </p:sp>
        <p:sp>
          <p:nvSpPr>
            <p:cNvPr id="10267" name="TextBox 25"/>
            <p:cNvSpPr txBox="1">
              <a:spLocks noChangeArrowheads="1"/>
            </p:cNvSpPr>
            <p:nvPr/>
          </p:nvSpPr>
          <p:spPr bwMode="auto">
            <a:xfrm>
              <a:off x="6080760" y="1627131"/>
              <a:ext cx="13639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1100"/>
                <a:t>Rx branch ctrl B</a:t>
              </a:r>
            </a:p>
          </p:txBody>
        </p:sp>
      </p:grpSp>
      <p:grpSp>
        <p:nvGrpSpPr>
          <p:cNvPr id="39" name="Group 38"/>
          <p:cNvGrpSpPr>
            <a:grpSpLocks/>
          </p:cNvGrpSpPr>
          <p:nvPr/>
        </p:nvGrpSpPr>
        <p:grpSpPr bwMode="auto">
          <a:xfrm>
            <a:off x="5313363" y="1866900"/>
            <a:ext cx="2133600" cy="646113"/>
            <a:chOff x="5314076" y="1859280"/>
            <a:chExt cx="2133600" cy="646085"/>
          </a:xfrm>
        </p:grpSpPr>
        <p:cxnSp>
          <p:nvCxnSpPr>
            <p:cNvPr id="10259" name="Straight Arrow Connector 30"/>
            <p:cNvCxnSpPr>
              <a:cxnSpLocks noChangeShapeType="1"/>
            </p:cNvCxnSpPr>
            <p:nvPr/>
          </p:nvCxnSpPr>
          <p:spPr bwMode="auto">
            <a:xfrm>
              <a:off x="5314076" y="1859280"/>
              <a:ext cx="766684" cy="19865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60" name="Rounded Rectangle 31"/>
            <p:cNvSpPr>
              <a:spLocks noChangeArrowheads="1"/>
            </p:cNvSpPr>
            <p:nvPr/>
          </p:nvSpPr>
          <p:spPr bwMode="auto">
            <a:xfrm>
              <a:off x="6083696" y="1956488"/>
              <a:ext cx="1363980" cy="202902"/>
            </a:xfrm>
            <a:prstGeom prst="roundRect">
              <a:avLst>
                <a:gd name="adj" fmla="val 16667"/>
              </a:avLst>
            </a:prstGeom>
            <a:noFill/>
            <a:ln w="1905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10261" name="TextBox 32"/>
            <p:cNvSpPr txBox="1">
              <a:spLocks noChangeArrowheads="1"/>
            </p:cNvSpPr>
            <p:nvPr/>
          </p:nvSpPr>
          <p:spPr bwMode="auto">
            <a:xfrm>
              <a:off x="6083696" y="1927134"/>
              <a:ext cx="13639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1100"/>
                <a:t>Rx branch ctrl C</a:t>
              </a:r>
            </a:p>
          </p:txBody>
        </p:sp>
        <p:cxnSp>
          <p:nvCxnSpPr>
            <p:cNvPr id="10262" name="Straight Arrow Connector 34"/>
            <p:cNvCxnSpPr>
              <a:cxnSpLocks noChangeShapeType="1"/>
              <a:endCxn id="10263" idx="1"/>
            </p:cNvCxnSpPr>
            <p:nvPr/>
          </p:nvCxnSpPr>
          <p:spPr bwMode="auto">
            <a:xfrm>
              <a:off x="5314076" y="1859280"/>
              <a:ext cx="769620" cy="50526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263" name="Rounded Rectangle 35"/>
            <p:cNvSpPr>
              <a:spLocks noChangeArrowheads="1"/>
            </p:cNvSpPr>
            <p:nvPr/>
          </p:nvSpPr>
          <p:spPr bwMode="auto">
            <a:xfrm>
              <a:off x="6083696" y="2263098"/>
              <a:ext cx="1363980" cy="202902"/>
            </a:xfrm>
            <a:prstGeom prst="roundRect">
              <a:avLst>
                <a:gd name="adj" fmla="val 16667"/>
              </a:avLst>
            </a:prstGeom>
            <a:noFill/>
            <a:ln w="19050" algn="ctr">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b="1"/>
            </a:p>
          </p:txBody>
        </p:sp>
        <p:sp>
          <p:nvSpPr>
            <p:cNvPr id="10264" name="TextBox 36"/>
            <p:cNvSpPr txBox="1">
              <a:spLocks noChangeArrowheads="1"/>
            </p:cNvSpPr>
            <p:nvPr/>
          </p:nvSpPr>
          <p:spPr bwMode="auto">
            <a:xfrm>
              <a:off x="6080760" y="2243755"/>
              <a:ext cx="13639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1100"/>
                <a:t>Rx branch ctrl D</a:t>
              </a:r>
            </a:p>
          </p:txBody>
        </p:sp>
      </p:grpSp>
      <p:grpSp>
        <p:nvGrpSpPr>
          <p:cNvPr id="5" name="Group 4"/>
          <p:cNvGrpSpPr>
            <a:grpSpLocks/>
          </p:cNvGrpSpPr>
          <p:nvPr/>
        </p:nvGrpSpPr>
        <p:grpSpPr bwMode="auto">
          <a:xfrm>
            <a:off x="1271588" y="3254375"/>
            <a:ext cx="1884362" cy="1447800"/>
            <a:chOff x="1272368" y="3253763"/>
            <a:chExt cx="1882898" cy="1448634"/>
          </a:xfrm>
        </p:grpSpPr>
        <p:sp>
          <p:nvSpPr>
            <p:cNvPr id="10256" name="Down Arrow 1"/>
            <p:cNvSpPr>
              <a:spLocks noChangeArrowheads="1"/>
            </p:cNvSpPr>
            <p:nvPr/>
          </p:nvSpPr>
          <p:spPr bwMode="auto">
            <a:xfrm rot="1783620">
              <a:off x="1309159" y="3627992"/>
              <a:ext cx="139778" cy="1074405"/>
            </a:xfrm>
            <a:prstGeom prst="downArrow">
              <a:avLst>
                <a:gd name="adj1" fmla="val 50000"/>
                <a:gd name="adj2" fmla="val 49998"/>
              </a:avLst>
            </a:prstGeom>
            <a:solidFill>
              <a:srgbClr val="FF0000"/>
            </a:solidFill>
            <a:ln w="12700" algn="ctr">
              <a:solidFill>
                <a:schemeClr val="tx1"/>
              </a:solidFill>
              <a:round/>
              <a:headEnd/>
              <a:tailEnd/>
            </a:ln>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sp>
          <p:nvSpPr>
            <p:cNvPr id="10257" name="TextBox 3"/>
            <p:cNvSpPr txBox="1">
              <a:spLocks noChangeArrowheads="1"/>
            </p:cNvSpPr>
            <p:nvPr/>
          </p:nvSpPr>
          <p:spPr bwMode="auto">
            <a:xfrm>
              <a:off x="1272368" y="3253763"/>
              <a:ext cx="18828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2800" b="1">
                  <a:solidFill>
                    <a:srgbClr val="FF0000"/>
                  </a:solidFill>
                </a:rPr>
                <a:t>How?</a:t>
              </a:r>
            </a:p>
          </p:txBody>
        </p:sp>
        <p:sp>
          <p:nvSpPr>
            <p:cNvPr id="10258" name="Down Arrow 28"/>
            <p:cNvSpPr>
              <a:spLocks noChangeArrowheads="1"/>
            </p:cNvSpPr>
            <p:nvPr/>
          </p:nvSpPr>
          <p:spPr bwMode="auto">
            <a:xfrm rot="-1132394">
              <a:off x="1950506" y="3647751"/>
              <a:ext cx="117640" cy="1014087"/>
            </a:xfrm>
            <a:prstGeom prst="downArrow">
              <a:avLst>
                <a:gd name="adj1" fmla="val 50000"/>
                <a:gd name="adj2" fmla="val 50005"/>
              </a:avLst>
            </a:prstGeom>
            <a:solidFill>
              <a:srgbClr val="FF0000"/>
            </a:solidFill>
            <a:ln w="12700" algn="ctr">
              <a:solidFill>
                <a:schemeClr val="tx1"/>
              </a:solidFill>
              <a:round/>
              <a:headEnd/>
              <a:tailEnd/>
            </a:ln>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CA" altLang="sv-SE"/>
            </a:p>
          </p:txBody>
        </p:sp>
      </p:grpSp>
      <p:sp>
        <p:nvSpPr>
          <p:cNvPr id="7" name="TextBox 6"/>
          <p:cNvSpPr txBox="1">
            <a:spLocks noChangeArrowheads="1"/>
          </p:cNvSpPr>
          <p:nvPr/>
        </p:nvSpPr>
        <p:spPr bwMode="auto">
          <a:xfrm rot="19843378">
            <a:off x="5084841" y="1414562"/>
            <a:ext cx="10999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CA" altLang="sv-SE" sz="1400"/>
              <a:t>instantiated</a:t>
            </a:r>
          </a:p>
        </p:txBody>
      </p:sp>
    </p:spTree>
    <p:extLst>
      <p:ext uri="{BB962C8B-B14F-4D97-AF65-F5344CB8AC3E}">
        <p14:creationId xmlns:p14="http://schemas.microsoft.com/office/powerpoint/2010/main" val="2209284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6" presetClass="entr" presetSubtype="2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arn(inVertical)">
                                      <p:cBhvr>
                                        <p:cTn id="17" dur="500"/>
                                        <p:tgtEl>
                                          <p:spTgt spid="2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6" presetClass="entr" presetSubtype="21"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inVertical)">
                                      <p:cBhvr>
                                        <p:cTn id="39" dur="500"/>
                                        <p:tgtEl>
                                          <p:spTgt spid="3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5" grpId="0" animBg="1"/>
      <p:bldP spid="16" grpId="0" animBg="1"/>
      <p:bldP spid="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CA" altLang="sv-SE" sz="3200">
                <a:latin typeface="+mj-lt"/>
              </a:rPr>
              <a:t>Shared HW, RX module example</a:t>
            </a:r>
          </a:p>
        </p:txBody>
      </p:sp>
      <p:sp>
        <p:nvSpPr>
          <p:cNvPr id="11267" name="Content Placeholder 2"/>
          <p:cNvSpPr>
            <a:spLocks noGrp="1"/>
          </p:cNvSpPr>
          <p:nvPr>
            <p:ph idx="1"/>
          </p:nvPr>
        </p:nvSpPr>
        <p:spPr>
          <a:xfrm>
            <a:off x="393700" y="1325563"/>
            <a:ext cx="8351838" cy="3851275"/>
          </a:xfrm>
        </p:spPr>
        <p:txBody>
          <a:bodyPr/>
          <a:lstStyle/>
          <a:p>
            <a:r>
              <a:rPr lang="en-CA" altLang="sv-SE"/>
              <a:t>How to do when HW is not owned by single branch?</a:t>
            </a:r>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2179638"/>
            <a:ext cx="64389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3132138" y="3144838"/>
            <a:ext cx="2655887" cy="50482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lIns="72000" rIns="72000"/>
          <a:lstStyle/>
          <a:p>
            <a:pPr>
              <a:spcBef>
                <a:spcPct val="50000"/>
              </a:spcBef>
              <a:defRPr/>
            </a:pPr>
            <a:endParaRPr lang="en-CA">
              <a:solidFill>
                <a:schemeClr val="tx1"/>
              </a:solidFill>
              <a:cs typeface="Arial" charset="0"/>
            </a:endParaRPr>
          </a:p>
        </p:txBody>
      </p:sp>
    </p:spTree>
    <p:extLst>
      <p:ext uri="{BB962C8B-B14F-4D97-AF65-F5344CB8AC3E}">
        <p14:creationId xmlns:p14="http://schemas.microsoft.com/office/powerpoint/2010/main" val="336069808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Autofit/>
          </a:bodyPr>
          <a:lstStyle/>
          <a:p>
            <a:r>
              <a:rPr lang="en-US" altLang="sv-SE" sz="3200" dirty="0">
                <a:latin typeface="+mj-lt"/>
              </a:rPr>
              <a:t>Change cycle, RX Module example</a:t>
            </a:r>
          </a:p>
        </p:txBody>
      </p:sp>
      <p:sp>
        <p:nvSpPr>
          <p:cNvPr id="12291" name="Rectangle 4"/>
          <p:cNvSpPr>
            <a:spLocks noGrp="1" noChangeArrowheads="1"/>
          </p:cNvSpPr>
          <p:nvPr>
            <p:ph type="body" sz="half" idx="2"/>
          </p:nvPr>
        </p:nvSpPr>
        <p:spPr>
          <a:xfrm>
            <a:off x="407988" y="1246188"/>
            <a:ext cx="8064500" cy="1268412"/>
          </a:xfrm>
        </p:spPr>
        <p:txBody>
          <a:bodyPr/>
          <a:lstStyle/>
          <a:p>
            <a:pPr>
              <a:lnSpc>
                <a:spcPct val="90000"/>
              </a:lnSpc>
            </a:pPr>
            <a:r>
              <a:rPr lang="en-CA" altLang="sv-SE" sz="2000" dirty="0">
                <a:latin typeface="+mj-lt"/>
              </a:rPr>
              <a:t>Cycle is a sequence of operations required for shared HW change </a:t>
            </a:r>
          </a:p>
          <a:p>
            <a:pPr lvl="1">
              <a:lnSpc>
                <a:spcPct val="90000"/>
              </a:lnSpc>
            </a:pPr>
            <a:r>
              <a:rPr lang="en-CA" altLang="sv-SE" sz="1600" dirty="0">
                <a:latin typeface="+mj-lt"/>
              </a:rPr>
              <a:t>E.g. </a:t>
            </a:r>
            <a:r>
              <a:rPr lang="en-CA" altLang="sv-SE" sz="1400" dirty="0">
                <a:latin typeface="+mj-lt"/>
              </a:rPr>
              <a:t>Frequency Change Cycle  (LO’s)</a:t>
            </a:r>
          </a:p>
        </p:txBody>
      </p:sp>
      <p:sp>
        <p:nvSpPr>
          <p:cNvPr id="12292" name="Rectangle 5"/>
          <p:cNvSpPr>
            <a:spLocks noChangeArrowheads="1"/>
          </p:cNvSpPr>
          <p:nvPr/>
        </p:nvSpPr>
        <p:spPr bwMode="auto">
          <a:xfrm>
            <a:off x="0" y="1685925"/>
            <a:ext cx="9144000" cy="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sv-SE" altLang="sv-SE"/>
          </a:p>
        </p:txBody>
      </p:sp>
      <p:sp>
        <p:nvSpPr>
          <p:cNvPr id="1229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sv-SE" altLang="sv-SE"/>
          </a:p>
        </p:txBody>
      </p:sp>
      <p:pic>
        <p:nvPicPr>
          <p:cNvPr id="122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2352675"/>
            <a:ext cx="8604250"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295216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D2FD9-AB03-470F-A28E-1EA9E36F9F21}"/>
              </a:ext>
            </a:extLst>
          </p:cNvPr>
          <p:cNvSpPr>
            <a:spLocks noGrp="1"/>
          </p:cNvSpPr>
          <p:nvPr>
            <p:ph idx="1"/>
          </p:nvPr>
        </p:nvSpPr>
        <p:spPr/>
        <p:txBody>
          <a:bodyPr/>
          <a:lstStyle/>
          <a:p>
            <a:r>
              <a:rPr lang="en-US" sz="1800" dirty="0"/>
              <a:t>The RX module encapsulates the following functionalities:</a:t>
            </a:r>
          </a:p>
          <a:p>
            <a:pPr lvl="1"/>
            <a:r>
              <a:rPr lang="en-US" sz="1600" dirty="0"/>
              <a:t>Time alignment</a:t>
            </a:r>
          </a:p>
          <a:p>
            <a:pPr lvl="1"/>
            <a:r>
              <a:rPr lang="en-US" sz="1600" dirty="0"/>
              <a:t>Equalizer</a:t>
            </a:r>
          </a:p>
          <a:p>
            <a:pPr lvl="1"/>
            <a:r>
              <a:rPr lang="en-US" sz="1600" dirty="0"/>
              <a:t>Frequency hopping</a:t>
            </a:r>
          </a:p>
          <a:p>
            <a:pPr lvl="1"/>
            <a:r>
              <a:rPr lang="en-US" sz="1600" dirty="0" err="1"/>
              <a:t>Subband</a:t>
            </a:r>
            <a:endParaRPr lang="en-US" sz="1600" dirty="0"/>
          </a:p>
          <a:p>
            <a:pPr lvl="1"/>
            <a:r>
              <a:rPr lang="en-US" sz="1600" dirty="0"/>
              <a:t>Frequency configuration</a:t>
            </a:r>
          </a:p>
          <a:p>
            <a:pPr lvl="1"/>
            <a:r>
              <a:rPr lang="en-US" sz="1600" dirty="0"/>
              <a:t>Filter</a:t>
            </a:r>
          </a:p>
          <a:p>
            <a:pPr lvl="1"/>
            <a:r>
              <a:rPr lang="en-US" sz="1600" dirty="0"/>
              <a:t>Interference measurement</a:t>
            </a:r>
          </a:p>
          <a:p>
            <a:pPr lvl="1"/>
            <a:r>
              <a:rPr lang="en-US" sz="1600" dirty="0"/>
              <a:t>Supervision</a:t>
            </a:r>
          </a:p>
          <a:p>
            <a:pPr lvl="1"/>
            <a:r>
              <a:rPr lang="en-US" sz="1600" dirty="0"/>
              <a:t>Analog configuration and control</a:t>
            </a:r>
          </a:p>
          <a:p>
            <a:pPr lvl="1"/>
            <a:r>
              <a:rPr lang="en-US" sz="1600" dirty="0"/>
              <a:t>Clock control</a:t>
            </a:r>
          </a:p>
          <a:p>
            <a:pPr lvl="1"/>
            <a:r>
              <a:rPr lang="en-US" sz="1600" dirty="0"/>
              <a:t>Gain</a:t>
            </a:r>
          </a:p>
          <a:p>
            <a:endParaRPr lang="en-US" sz="1800" dirty="0"/>
          </a:p>
        </p:txBody>
      </p:sp>
      <p:sp>
        <p:nvSpPr>
          <p:cNvPr id="3" name="Title 2">
            <a:extLst>
              <a:ext uri="{FF2B5EF4-FFF2-40B4-BE49-F238E27FC236}">
                <a16:creationId xmlns:a16="http://schemas.microsoft.com/office/drawing/2014/main" id="{9378026F-F53C-49D1-9761-59991BD59C90}"/>
              </a:ext>
            </a:extLst>
          </p:cNvPr>
          <p:cNvSpPr>
            <a:spLocks noGrp="1"/>
          </p:cNvSpPr>
          <p:nvPr>
            <p:ph type="title"/>
          </p:nvPr>
        </p:nvSpPr>
        <p:spPr/>
        <p:txBody>
          <a:bodyPr/>
          <a:lstStyle/>
          <a:p>
            <a:r>
              <a:rPr lang="en-US" dirty="0"/>
              <a:t>RX/UL Module functionalities</a:t>
            </a:r>
          </a:p>
        </p:txBody>
      </p:sp>
    </p:spTree>
    <p:extLst>
      <p:ext uri="{BB962C8B-B14F-4D97-AF65-F5344CB8AC3E}">
        <p14:creationId xmlns:p14="http://schemas.microsoft.com/office/powerpoint/2010/main" val="14877760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B78342-0F2F-4F06-85D4-4413A29381A5}"/>
              </a:ext>
            </a:extLst>
          </p:cNvPr>
          <p:cNvSpPr>
            <a:spLocks noGrp="1"/>
          </p:cNvSpPr>
          <p:nvPr>
            <p:ph type="title"/>
          </p:nvPr>
        </p:nvSpPr>
        <p:spPr/>
        <p:txBody>
          <a:bodyPr>
            <a:normAutofit/>
          </a:bodyPr>
          <a:lstStyle/>
          <a:p>
            <a:r>
              <a:rPr lang="en-US" sz="2800" dirty="0"/>
              <a:t>Simple Example, startup, </a:t>
            </a:r>
            <a:r>
              <a:rPr lang="en-US" sz="2800" dirty="0" err="1"/>
              <a:t>rx</a:t>
            </a:r>
            <a:r>
              <a:rPr lang="en-US" sz="2800" dirty="0"/>
              <a:t> module</a:t>
            </a:r>
          </a:p>
        </p:txBody>
      </p:sp>
      <p:pic>
        <p:nvPicPr>
          <p:cNvPr id="7" name="Picture 6">
            <a:extLst>
              <a:ext uri="{FF2B5EF4-FFF2-40B4-BE49-F238E27FC236}">
                <a16:creationId xmlns:a16="http://schemas.microsoft.com/office/drawing/2014/main" id="{A3E10A6E-4188-4E28-BA8F-7599E7A488CB}"/>
              </a:ext>
            </a:extLst>
          </p:cNvPr>
          <p:cNvPicPr>
            <a:picLocks noChangeAspect="1"/>
          </p:cNvPicPr>
          <p:nvPr/>
        </p:nvPicPr>
        <p:blipFill>
          <a:blip r:embed="rId3"/>
          <a:stretch>
            <a:fillRect/>
          </a:stretch>
        </p:blipFill>
        <p:spPr>
          <a:xfrm>
            <a:off x="1506151" y="997240"/>
            <a:ext cx="5364433" cy="5558755"/>
          </a:xfrm>
          <a:prstGeom prst="rect">
            <a:avLst/>
          </a:prstGeom>
        </p:spPr>
      </p:pic>
    </p:spTree>
    <p:extLst>
      <p:ext uri="{BB962C8B-B14F-4D97-AF65-F5344CB8AC3E}">
        <p14:creationId xmlns:p14="http://schemas.microsoft.com/office/powerpoint/2010/main" val="2342593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D96023-A97A-4384-BAD3-7898292F10F1}"/>
              </a:ext>
            </a:extLst>
          </p:cNvPr>
          <p:cNvSpPr>
            <a:spLocks noGrp="1"/>
          </p:cNvSpPr>
          <p:nvPr>
            <p:ph type="title"/>
          </p:nvPr>
        </p:nvSpPr>
        <p:spPr>
          <a:xfrm>
            <a:off x="393701" y="78843"/>
            <a:ext cx="7494588" cy="1085371"/>
          </a:xfrm>
        </p:spPr>
        <p:txBody>
          <a:bodyPr>
            <a:normAutofit/>
          </a:bodyPr>
          <a:lstStyle/>
          <a:p>
            <a:r>
              <a:rPr lang="en-US" sz="2400" dirty="0"/>
              <a:t>Simple Example, startup, </a:t>
            </a:r>
            <a:r>
              <a:rPr lang="en-US" sz="2400" dirty="0" err="1"/>
              <a:t>rx</a:t>
            </a:r>
            <a:r>
              <a:rPr lang="en-US" sz="2400" dirty="0"/>
              <a:t> branch ctrl</a:t>
            </a:r>
          </a:p>
        </p:txBody>
      </p:sp>
      <p:pic>
        <p:nvPicPr>
          <p:cNvPr id="2" name="Picture 1">
            <a:extLst>
              <a:ext uri="{FF2B5EF4-FFF2-40B4-BE49-F238E27FC236}">
                <a16:creationId xmlns:a16="http://schemas.microsoft.com/office/drawing/2014/main" id="{622CA70D-2B64-4722-B2B6-97C743736EF7}"/>
              </a:ext>
            </a:extLst>
          </p:cNvPr>
          <p:cNvPicPr>
            <a:picLocks noChangeAspect="1"/>
          </p:cNvPicPr>
          <p:nvPr/>
        </p:nvPicPr>
        <p:blipFill>
          <a:blip r:embed="rId3"/>
          <a:stretch>
            <a:fillRect/>
          </a:stretch>
        </p:blipFill>
        <p:spPr>
          <a:xfrm>
            <a:off x="3209329" y="857250"/>
            <a:ext cx="2996738" cy="5935652"/>
          </a:xfrm>
          <a:prstGeom prst="rect">
            <a:avLst/>
          </a:prstGeom>
        </p:spPr>
      </p:pic>
    </p:spTree>
    <p:extLst>
      <p:ext uri="{BB962C8B-B14F-4D97-AF65-F5344CB8AC3E}">
        <p14:creationId xmlns:p14="http://schemas.microsoft.com/office/powerpoint/2010/main" val="65452482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8048F5-D99F-4635-A86D-D47A7D0073A2}"/>
              </a:ext>
            </a:extLst>
          </p:cNvPr>
          <p:cNvSpPr>
            <a:spLocks noGrp="1"/>
          </p:cNvSpPr>
          <p:nvPr>
            <p:ph idx="1"/>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0EB78342-0F2F-4F06-85D4-4413A29381A5}"/>
              </a:ext>
            </a:extLst>
          </p:cNvPr>
          <p:cNvSpPr>
            <a:spLocks noGrp="1"/>
          </p:cNvSpPr>
          <p:nvPr>
            <p:ph type="title"/>
          </p:nvPr>
        </p:nvSpPr>
        <p:spPr/>
        <p:txBody>
          <a:bodyPr/>
          <a:lstStyle/>
          <a:p>
            <a:r>
              <a:rPr lang="en-US" dirty="0"/>
              <a:t>Simple Example, carrier setup</a:t>
            </a:r>
          </a:p>
        </p:txBody>
      </p:sp>
      <p:graphicFrame>
        <p:nvGraphicFramePr>
          <p:cNvPr id="4" name="Object 3">
            <a:extLst>
              <a:ext uri="{FF2B5EF4-FFF2-40B4-BE49-F238E27FC236}">
                <a16:creationId xmlns:a16="http://schemas.microsoft.com/office/drawing/2014/main" id="{7285EA1D-0A71-4E59-8734-1BC8B6526F7B}"/>
              </a:ext>
            </a:extLst>
          </p:cNvPr>
          <p:cNvGraphicFramePr>
            <a:graphicFrameLocks/>
          </p:cNvGraphicFramePr>
          <p:nvPr>
            <p:extLst>
              <p:ext uri="{D42A27DB-BD31-4B8C-83A1-F6EECF244321}">
                <p14:modId xmlns:p14="http://schemas.microsoft.com/office/powerpoint/2010/main" val="2189501034"/>
              </p:ext>
            </p:extLst>
          </p:nvPr>
        </p:nvGraphicFramePr>
        <p:xfrm>
          <a:off x="505885" y="1585913"/>
          <a:ext cx="7270220" cy="5133974"/>
        </p:xfrm>
        <a:graphic>
          <a:graphicData uri="http://schemas.openxmlformats.org/presentationml/2006/ole">
            <mc:AlternateContent xmlns:mc="http://schemas.openxmlformats.org/markup-compatibility/2006">
              <mc:Choice xmlns:v="urn:schemas-microsoft-com:vml" Requires="v">
                <p:oleObj spid="_x0000_s525314" name="Visio" r:id="rId4" imgW="6105545" imgH="4076730" progId="Visio.Drawing.11">
                  <p:embed/>
                </p:oleObj>
              </mc:Choice>
              <mc:Fallback>
                <p:oleObj name="Visio" r:id="rId4" imgW="6105545" imgH="4076730" progId="Visio.Drawing.11">
                  <p:embed/>
                  <p:pic>
                    <p:nvPicPr>
                      <p:cNvPr id="4" name="Object 3">
                        <a:extLst>
                          <a:ext uri="{FF2B5EF4-FFF2-40B4-BE49-F238E27FC236}">
                            <a16:creationId xmlns:a16="http://schemas.microsoft.com/office/drawing/2014/main" id="{7285EA1D-0A71-4E59-8734-1BC8B6526F7B}"/>
                          </a:ext>
                        </a:extLst>
                      </p:cNvPr>
                      <p:cNvPicPr preferRelativeResize="0"/>
                      <p:nvPr/>
                    </p:nvPicPr>
                    <p:blipFill>
                      <a:blip r:embed="rId5"/>
                      <a:stretch>
                        <a:fillRect/>
                      </a:stretch>
                    </p:blipFill>
                    <p:spPr>
                      <a:xfrm>
                        <a:off x="505885" y="1585913"/>
                        <a:ext cx="7270220" cy="5133974"/>
                      </a:xfrm>
                      <a:prstGeom prst="rect">
                        <a:avLst/>
                      </a:prstGeom>
                    </p:spPr>
                  </p:pic>
                </p:oleObj>
              </mc:Fallback>
            </mc:AlternateContent>
          </a:graphicData>
        </a:graphic>
      </p:graphicFrame>
    </p:spTree>
    <p:extLst>
      <p:ext uri="{BB962C8B-B14F-4D97-AF65-F5344CB8AC3E}">
        <p14:creationId xmlns:p14="http://schemas.microsoft.com/office/powerpoint/2010/main" val="13018439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E7DEC31D-4B4B-46C3-B5BD-95120B10CB53}"/>
              </a:ext>
            </a:extLst>
          </p:cNvPr>
          <p:cNvSpPr>
            <a:spLocks noGrp="1" noChangeArrowheads="1"/>
          </p:cNvSpPr>
          <p:nvPr>
            <p:ph type="ctrTitle"/>
          </p:nvPr>
        </p:nvSpPr>
        <p:spPr>
          <a:xfrm>
            <a:off x="325438" y="2479675"/>
            <a:ext cx="8531225" cy="854075"/>
          </a:xfrm>
        </p:spPr>
        <p:txBody>
          <a:bodyPr>
            <a:normAutofit/>
          </a:bodyPr>
          <a:lstStyle/>
          <a:p>
            <a:r>
              <a:rPr lang="en-US" altLang="en-US" dirty="0"/>
              <a:t>UT</a:t>
            </a:r>
          </a:p>
        </p:txBody>
      </p:sp>
    </p:spTree>
    <p:extLst>
      <p:ext uri="{BB962C8B-B14F-4D97-AF65-F5344CB8AC3E}">
        <p14:creationId xmlns:p14="http://schemas.microsoft.com/office/powerpoint/2010/main" val="31133066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309536"/>
            <a:ext cx="8351839" cy="5051508"/>
          </a:xfrm>
        </p:spPr>
        <p:txBody>
          <a:bodyPr/>
          <a:lstStyle/>
          <a:p>
            <a:r>
              <a:rPr lang="en-CA" sz="1800" dirty="0"/>
              <a:t>Reside in the main application directory (</a:t>
            </a:r>
            <a:r>
              <a:rPr lang="en-CA" sz="1800" b="1" dirty="0" err="1"/>
              <a:t>sw</a:t>
            </a:r>
            <a:r>
              <a:rPr lang="en-CA" sz="1800" b="1" dirty="0"/>
              <a:t>/app)</a:t>
            </a:r>
          </a:p>
          <a:p>
            <a:r>
              <a:rPr lang="en-CA" sz="1800" dirty="0"/>
              <a:t>Comply with Radio SW directory structure and naming convention (if, </a:t>
            </a:r>
            <a:r>
              <a:rPr lang="en-CA" sz="1800" dirty="0" err="1"/>
              <a:t>inc</a:t>
            </a:r>
            <a:r>
              <a:rPr lang="en-CA" sz="1800" dirty="0"/>
              <a:t>, </a:t>
            </a:r>
            <a:r>
              <a:rPr lang="en-CA" sz="1800" dirty="0" err="1"/>
              <a:t>src</a:t>
            </a:r>
            <a:r>
              <a:rPr lang="en-CA" sz="1800" dirty="0"/>
              <a:t>, </a:t>
            </a:r>
            <a:r>
              <a:rPr lang="en-CA" sz="1800" dirty="0" err="1"/>
              <a:t>unitTest</a:t>
            </a:r>
            <a:r>
              <a:rPr lang="en-CA" sz="1800" dirty="0"/>
              <a:t>, </a:t>
            </a:r>
            <a:r>
              <a:rPr lang="en-CA" sz="1800" dirty="0" err="1"/>
              <a:t>Makfiles</a:t>
            </a:r>
            <a:r>
              <a:rPr lang="en-CA" sz="1800" dirty="0"/>
              <a:t>, </a:t>
            </a:r>
            <a:r>
              <a:rPr lang="en-CA" sz="1800" dirty="0" err="1"/>
              <a:t>etc</a:t>
            </a:r>
            <a:r>
              <a:rPr lang="en-CA" sz="1800" dirty="0"/>
              <a:t>…)</a:t>
            </a:r>
          </a:p>
          <a:p>
            <a:r>
              <a:rPr lang="en-CA" sz="1800" dirty="0"/>
              <a:t>Service directory naming convention </a:t>
            </a:r>
            <a:r>
              <a:rPr lang="en-CA" sz="1800" b="1" i="1" dirty="0"/>
              <a:t>&lt;service name abbreviation&gt;</a:t>
            </a:r>
            <a:r>
              <a:rPr lang="en-CA" sz="1800" b="1" dirty="0"/>
              <a:t>Service (e.g. </a:t>
            </a:r>
            <a:r>
              <a:rPr lang="en-CA" sz="1800" b="1" dirty="0" err="1"/>
              <a:t>mplService</a:t>
            </a:r>
            <a:r>
              <a:rPr lang="en-CA" sz="1800" b="1" dirty="0"/>
              <a:t>)</a:t>
            </a:r>
          </a:p>
          <a:p>
            <a:r>
              <a:rPr lang="en-CA" sz="1800" dirty="0"/>
              <a:t>Unit Test stubs contains a mix of </a:t>
            </a:r>
            <a:r>
              <a:rPr lang="en-CA" sz="1800" b="1" dirty="0"/>
              <a:t>Google Mock </a:t>
            </a:r>
            <a:r>
              <a:rPr lang="en-CA" sz="1800" dirty="0"/>
              <a:t>stub methods</a:t>
            </a:r>
          </a:p>
          <a:p>
            <a:r>
              <a:rPr lang="en-CA" sz="1800" dirty="0"/>
              <a:t>Mock stubs file names starts with the word </a:t>
            </a:r>
            <a:r>
              <a:rPr lang="en-CA" sz="1800" b="1" dirty="0"/>
              <a:t>mock (e.g. </a:t>
            </a:r>
            <a:r>
              <a:rPr lang="en-CA" sz="1800" b="1" dirty="0" err="1"/>
              <a:t>mockBbDataSrv</a:t>
            </a:r>
            <a:r>
              <a:rPr lang="en-CA" sz="1800" b="1" dirty="0"/>
              <a:t>)</a:t>
            </a:r>
          </a:p>
          <a:p>
            <a:r>
              <a:rPr lang="en-CA" sz="1800" b="1" dirty="0"/>
              <a:t>doc</a:t>
            </a:r>
            <a:r>
              <a:rPr lang="en-CA" sz="1800" dirty="0"/>
              <a:t> sub-directory </a:t>
            </a:r>
            <a:r>
              <a:rPr lang="en-US" sz="1800" dirty="0"/>
              <a:t>is not used any longer. It is replaced by directory </a:t>
            </a:r>
            <a:r>
              <a:rPr lang="en-US" sz="1800" dirty="0" err="1"/>
              <a:t>radiosw</a:t>
            </a:r>
            <a:r>
              <a:rPr lang="en-US" sz="1800" dirty="0"/>
              <a:t>/</a:t>
            </a:r>
            <a:r>
              <a:rPr lang="en-US" sz="1800" dirty="0" err="1"/>
              <a:t>sw</a:t>
            </a:r>
            <a:r>
              <a:rPr lang="en-US" sz="1800" dirty="0"/>
              <a:t>/app/</a:t>
            </a:r>
            <a:r>
              <a:rPr lang="en-US" sz="1800" dirty="0" err="1"/>
              <a:t>doxygen</a:t>
            </a:r>
            <a:r>
              <a:rPr lang="en-US" sz="1800" dirty="0"/>
              <a:t>/</a:t>
            </a:r>
          </a:p>
          <a:p>
            <a:r>
              <a:rPr lang="en-CA" sz="1800" dirty="0"/>
              <a:t>Code walkthrough…</a:t>
            </a:r>
          </a:p>
          <a:p>
            <a:pPr marL="0" indent="0">
              <a:buNone/>
            </a:pPr>
            <a:endParaRPr lang="en-US" dirty="0"/>
          </a:p>
        </p:txBody>
      </p:sp>
      <p:sp>
        <p:nvSpPr>
          <p:cNvPr id="3" name="Title 2"/>
          <p:cNvSpPr>
            <a:spLocks noGrp="1"/>
          </p:cNvSpPr>
          <p:nvPr>
            <p:ph type="title"/>
          </p:nvPr>
        </p:nvSpPr>
        <p:spPr/>
        <p:txBody>
          <a:bodyPr/>
          <a:lstStyle/>
          <a:p>
            <a:r>
              <a:rPr lang="en-US" dirty="0"/>
              <a:t>SW HIGH LEVEL VIEW</a:t>
            </a:r>
          </a:p>
        </p:txBody>
      </p:sp>
    </p:spTree>
    <p:extLst>
      <p:ext uri="{BB962C8B-B14F-4D97-AF65-F5344CB8AC3E}">
        <p14:creationId xmlns:p14="http://schemas.microsoft.com/office/powerpoint/2010/main" val="374741449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new UT.</a:t>
            </a:r>
          </a:p>
          <a:p>
            <a:r>
              <a:rPr lang="en-US" dirty="0"/>
              <a:t>Legacy Mira and </a:t>
            </a:r>
            <a:r>
              <a:rPr lang="en-US" dirty="0" err="1"/>
              <a:t>Terras</a:t>
            </a:r>
            <a:r>
              <a:rPr lang="en-US" dirty="0"/>
              <a:t> case.</a:t>
            </a:r>
          </a:p>
          <a:p>
            <a:pPr lvl="1"/>
            <a:r>
              <a:rPr lang="en-US" dirty="0"/>
              <a:t>No any change to Mira/</a:t>
            </a:r>
            <a:r>
              <a:rPr lang="en-US" dirty="0" err="1"/>
              <a:t>Terras</a:t>
            </a:r>
            <a:r>
              <a:rPr lang="en-US" dirty="0"/>
              <a:t> cases since no any function change in the restructuring</a:t>
            </a:r>
          </a:p>
          <a:p>
            <a:r>
              <a:rPr lang="en-US" dirty="0"/>
              <a:t>Move code with least change.</a:t>
            </a:r>
          </a:p>
          <a:p>
            <a:pPr lvl="1"/>
            <a:endParaRPr lang="en-US" dirty="0"/>
          </a:p>
        </p:txBody>
      </p:sp>
      <p:sp>
        <p:nvSpPr>
          <p:cNvPr id="3" name="Title 2"/>
          <p:cNvSpPr>
            <a:spLocks noGrp="1"/>
          </p:cNvSpPr>
          <p:nvPr>
            <p:ph type="title"/>
          </p:nvPr>
        </p:nvSpPr>
        <p:spPr/>
        <p:txBody>
          <a:bodyPr>
            <a:normAutofit/>
          </a:bodyPr>
          <a:lstStyle/>
          <a:p>
            <a:r>
              <a:rPr lang="en-US"/>
              <a:t>How to secure legacy behavior</a:t>
            </a:r>
          </a:p>
        </p:txBody>
      </p:sp>
    </p:spTree>
    <p:extLst>
      <p:ext uri="{BB962C8B-B14F-4D97-AF65-F5344CB8AC3E}">
        <p14:creationId xmlns:p14="http://schemas.microsoft.com/office/powerpoint/2010/main" val="331992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a:t>Device concept</a:t>
            </a:r>
            <a:endParaRPr lang="hr-HR" sz="4000" dirty="0"/>
          </a:p>
        </p:txBody>
      </p:sp>
      <p:grpSp>
        <p:nvGrpSpPr>
          <p:cNvPr id="4" name="Group 57"/>
          <p:cNvGrpSpPr>
            <a:grpSpLocks/>
          </p:cNvGrpSpPr>
          <p:nvPr/>
        </p:nvGrpSpPr>
        <p:grpSpPr bwMode="auto">
          <a:xfrm>
            <a:off x="255588" y="1296988"/>
            <a:ext cx="8734425" cy="4779962"/>
            <a:chOff x="161" y="817"/>
            <a:chExt cx="5502" cy="3011"/>
          </a:xfrm>
        </p:grpSpPr>
        <p:sp>
          <p:nvSpPr>
            <p:cNvPr id="5" name="Rectangle 4"/>
            <p:cNvSpPr>
              <a:spLocks noChangeArrowheads="1"/>
            </p:cNvSpPr>
            <p:nvPr/>
          </p:nvSpPr>
          <p:spPr bwMode="auto">
            <a:xfrm>
              <a:off x="3265" y="817"/>
              <a:ext cx="2398" cy="30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Aft>
                  <a:spcPts val="600"/>
                </a:spcAft>
              </a:pPr>
              <a:r>
                <a:rPr lang="en-US" altLang="zh-CN" sz="1400" b="1" i="1" u="sng" dirty="0">
                  <a:latin typeface="Comic Sans MS" panose="030F0702030302020204" pitchFamily="66" charset="0"/>
                  <a:cs typeface="Times New Roman" panose="02020603050405020304" pitchFamily="18" charset="0"/>
                </a:rPr>
                <a:t>Device id</a:t>
              </a:r>
              <a:r>
                <a:rPr lang="en-US" altLang="zh-CN" sz="1400" b="1" u="sng" dirty="0">
                  <a:latin typeface="Comic Sans MS" panose="030F0702030302020204" pitchFamily="66" charset="0"/>
                  <a:cs typeface="Times New Roman" panose="02020603050405020304" pitchFamily="18" charset="0"/>
                </a:rPr>
                <a:t>:</a:t>
              </a:r>
              <a:endParaRPr lang="en-US" altLang="zh-CN" sz="1400" b="1" dirty="0">
                <a:latin typeface="Comic Sans MS" panose="030F0702030302020204" pitchFamily="66" charset="0"/>
                <a:cs typeface="Times New Roman" panose="02020603050405020304" pitchFamily="18" charset="0"/>
              </a:endParaRPr>
            </a:p>
            <a:p>
              <a:pPr>
                <a:spcAft>
                  <a:spcPts val="500"/>
                </a:spcAft>
              </a:pPr>
              <a:r>
                <a:rPr lang="en-US" altLang="zh-CN" sz="1200" dirty="0">
                  <a:latin typeface="Comic Sans MS" panose="030F0702030302020204" pitchFamily="66" charset="0"/>
                  <a:cs typeface="Times New Roman" panose="02020603050405020304" pitchFamily="18" charset="0"/>
                </a:rPr>
                <a:t>Node global identification of a Device Individual in the management interface. It is formed by:</a:t>
              </a:r>
              <a:endParaRPr lang="en-US" altLang="zh-CN" sz="1200" b="1" dirty="0">
                <a:latin typeface="Comic Sans MS" panose="030F0702030302020204" pitchFamily="66" charset="0"/>
                <a:cs typeface="Times New Roman" panose="02020603050405020304" pitchFamily="18" charset="0"/>
              </a:endParaRPr>
            </a:p>
            <a:p>
              <a:pPr>
                <a:spcAft>
                  <a:spcPts val="500"/>
                </a:spcAft>
              </a:pPr>
              <a:r>
                <a:rPr lang="en-US" altLang="zh-CN" sz="1200" dirty="0">
                  <a:latin typeface="Comic Sans MS" panose="030F0702030302020204" pitchFamily="66" charset="0"/>
                  <a:cs typeface="Times New Roman" panose="02020603050405020304" pitchFamily="18" charset="0"/>
                </a:rPr>
                <a:t>Device Type-Device Individual</a:t>
              </a:r>
              <a:endParaRPr lang="en-US" altLang="zh-CN" sz="1200" b="1" dirty="0">
                <a:latin typeface="Comic Sans MS" panose="030F0702030302020204" pitchFamily="66" charset="0"/>
                <a:cs typeface="Times New Roman" panose="02020603050405020304" pitchFamily="18" charset="0"/>
              </a:endParaRPr>
            </a:p>
            <a:p>
              <a:pPr>
                <a:spcAft>
                  <a:spcPts val="500"/>
                </a:spcAft>
              </a:pPr>
              <a:r>
                <a:rPr lang="en-US" altLang="zh-CN" sz="1200" dirty="0" err="1">
                  <a:latin typeface="Comic Sans MS" panose="030F0702030302020204" pitchFamily="66" charset="0"/>
                  <a:cs typeface="Times New Roman" panose="02020603050405020304" pitchFamily="18" charset="0"/>
                </a:rPr>
                <a:t>e.g</a:t>
              </a:r>
              <a:r>
                <a:rPr lang="en-US" altLang="zh-CN" sz="1200" dirty="0">
                  <a:latin typeface="Comic Sans MS" panose="030F0702030302020204" pitchFamily="66" charset="0"/>
                  <a:cs typeface="Times New Roman" panose="02020603050405020304" pitchFamily="18" charset="0"/>
                </a:rPr>
                <a:t> ABC-2 (where ABC is the Device Type and 2 is the Device Individual)</a:t>
              </a:r>
              <a:endParaRPr lang="en-US" altLang="zh-CN" sz="1200" b="1" dirty="0">
                <a:latin typeface="Comic Sans MS" panose="030F0702030302020204" pitchFamily="66" charset="0"/>
                <a:cs typeface="Times New Roman" panose="02020603050405020304" pitchFamily="18" charset="0"/>
              </a:endParaRPr>
            </a:p>
            <a:p>
              <a:pPr>
                <a:spcAft>
                  <a:spcPts val="500"/>
                </a:spcAft>
              </a:pPr>
              <a:r>
                <a:rPr lang="en-US" altLang="zh-CN" sz="1400" b="1" i="1" u="sng" dirty="0">
                  <a:latin typeface="Comic Sans MS" panose="030F0702030302020204" pitchFamily="66" charset="0"/>
                  <a:cs typeface="Times New Roman" panose="02020603050405020304" pitchFamily="18" charset="0"/>
                </a:rPr>
                <a:t>Device Set:</a:t>
              </a:r>
              <a:endParaRPr lang="en-US" altLang="zh-CN" sz="1400" b="1" dirty="0">
                <a:latin typeface="Comic Sans MS" panose="030F0702030302020204" pitchFamily="66" charset="0"/>
                <a:cs typeface="Times New Roman" panose="02020603050405020304" pitchFamily="18" charset="0"/>
              </a:endParaRPr>
            </a:p>
            <a:p>
              <a:pPr>
                <a:spcAft>
                  <a:spcPts val="500"/>
                </a:spcAft>
              </a:pPr>
              <a:r>
                <a:rPr lang="en-US" altLang="zh-CN" sz="1200" dirty="0">
                  <a:latin typeface="Comic Sans MS" panose="030F0702030302020204" pitchFamily="66" charset="0"/>
                  <a:cs typeface="Times New Roman" panose="02020603050405020304" pitchFamily="18" charset="0"/>
                </a:rPr>
                <a:t>All device individuals of the same device type on one device board.</a:t>
              </a:r>
              <a:endParaRPr lang="en-US" altLang="zh-CN" sz="1200" b="1" i="1" dirty="0">
                <a:latin typeface="Comic Sans MS" panose="030F0702030302020204" pitchFamily="66" charset="0"/>
                <a:cs typeface="Times New Roman" panose="02020603050405020304" pitchFamily="18" charset="0"/>
              </a:endParaRPr>
            </a:p>
            <a:p>
              <a:endParaRPr lang="en-US" altLang="zh-CN" sz="1200" dirty="0">
                <a:latin typeface="Comic Sans MS" panose="030F0702030302020204" pitchFamily="66" charset="0"/>
                <a:cs typeface="Times New Roman" panose="02020603050405020304" pitchFamily="18" charset="0"/>
              </a:endParaRPr>
            </a:p>
            <a:p>
              <a:pPr>
                <a:spcAft>
                  <a:spcPts val="600"/>
                </a:spcAft>
              </a:pPr>
              <a:r>
                <a:rPr lang="en-US" altLang="zh-CN" sz="1200" b="1" u="sng" dirty="0">
                  <a:latin typeface="Comic Sans MS" panose="030F0702030302020204" pitchFamily="66" charset="0"/>
                  <a:cs typeface="Times New Roman" panose="02020603050405020304" pitchFamily="18" charset="0"/>
                </a:rPr>
                <a:t>Two different kinds of devices:</a:t>
              </a:r>
              <a:endParaRPr lang="en-US" altLang="zh-CN" sz="1200" dirty="0">
                <a:latin typeface="Comic Sans MS" panose="030F0702030302020204" pitchFamily="66" charset="0"/>
                <a:cs typeface="Times New Roman" panose="02020603050405020304" pitchFamily="18" charset="0"/>
              </a:endParaRPr>
            </a:p>
            <a:p>
              <a:pPr>
                <a:spcAft>
                  <a:spcPts val="600"/>
                </a:spcAft>
              </a:pPr>
              <a:r>
                <a:rPr lang="en-US" altLang="zh-CN" sz="1400" b="1" i="1" dirty="0">
                  <a:latin typeface="Comic Sans MS" panose="030F0702030302020204" pitchFamily="66" charset="0"/>
                  <a:cs typeface="Times New Roman" panose="02020603050405020304" pitchFamily="18" charset="0"/>
                </a:rPr>
                <a:t>Static device:</a:t>
              </a:r>
              <a:endParaRPr lang="en-US" altLang="zh-CN" sz="1400" b="1" dirty="0">
                <a:latin typeface="Comic Sans MS" panose="030F0702030302020204" pitchFamily="66" charset="0"/>
                <a:cs typeface="Times New Roman" panose="02020603050405020304" pitchFamily="18" charset="0"/>
              </a:endParaRPr>
            </a:p>
            <a:p>
              <a:pPr>
                <a:spcAft>
                  <a:spcPts val="500"/>
                </a:spcAft>
              </a:pPr>
              <a:r>
                <a:rPr lang="en-US" altLang="zh-CN" sz="1200" dirty="0">
                  <a:latin typeface="Comic Sans MS" panose="030F0702030302020204" pitchFamily="66" charset="0"/>
                  <a:cs typeface="Times New Roman" panose="02020603050405020304" pitchFamily="18" charset="0"/>
                </a:rPr>
                <a:t>A Device Individual that which have a fixed address and a fixed capacity. Static devices are created at configuration time.</a:t>
              </a:r>
              <a:endParaRPr lang="en-US" altLang="zh-CN" sz="1200" b="1" i="1" dirty="0">
                <a:latin typeface="Comic Sans MS" panose="030F0702030302020204" pitchFamily="66" charset="0"/>
                <a:cs typeface="Times New Roman" panose="02020603050405020304" pitchFamily="18" charset="0"/>
              </a:endParaRPr>
            </a:p>
            <a:p>
              <a:pPr>
                <a:spcAft>
                  <a:spcPts val="500"/>
                </a:spcAft>
              </a:pPr>
              <a:r>
                <a:rPr lang="en-US" altLang="zh-CN" sz="1400" b="1" i="1" dirty="0">
                  <a:latin typeface="Comic Sans MS" panose="030F0702030302020204" pitchFamily="66" charset="0"/>
                  <a:cs typeface="Times New Roman" panose="02020603050405020304" pitchFamily="18" charset="0"/>
                </a:rPr>
                <a:t>Dynamic device:</a:t>
              </a:r>
              <a:endParaRPr lang="en-US" altLang="zh-CN" sz="1400" dirty="0">
                <a:latin typeface="Comic Sans MS" panose="030F0702030302020204" pitchFamily="66" charset="0"/>
                <a:cs typeface="Times New Roman" panose="02020603050405020304" pitchFamily="18" charset="0"/>
              </a:endParaRPr>
            </a:p>
            <a:p>
              <a:pPr>
                <a:spcAft>
                  <a:spcPts val="500"/>
                </a:spcAft>
              </a:pPr>
              <a:r>
                <a:rPr lang="en-US" altLang="zh-CN" sz="1200" dirty="0">
                  <a:latin typeface="Comic Sans MS" panose="030F0702030302020204" pitchFamily="66" charset="0"/>
                  <a:cs typeface="Times New Roman" panose="02020603050405020304" pitchFamily="18" charset="0"/>
                </a:rPr>
                <a:t>A Device Individual that which does not have a fixed address nor a fixed capacity. Dynamic devices are created during runtime</a:t>
              </a:r>
            </a:p>
            <a:p>
              <a:pPr>
                <a:spcAft>
                  <a:spcPts val="500"/>
                </a:spcAft>
              </a:pPr>
              <a:endParaRPr lang="en-US" altLang="zh-CN" dirty="0">
                <a:latin typeface="Comic Sans MS" panose="030F0702030302020204" pitchFamily="66" charset="0"/>
                <a:cs typeface="Times New Roman" panose="02020603050405020304" pitchFamily="18" charset="0"/>
              </a:endParaRPr>
            </a:p>
          </p:txBody>
        </p:sp>
        <p:sp>
          <p:nvSpPr>
            <p:cNvPr id="6" name="Rectangle 17"/>
            <p:cNvSpPr>
              <a:spLocks noChangeArrowheads="1"/>
            </p:cNvSpPr>
            <p:nvPr/>
          </p:nvSpPr>
          <p:spPr bwMode="auto">
            <a:xfrm>
              <a:off x="192" y="864"/>
              <a:ext cx="2640" cy="21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7" name="Rectangle 18"/>
            <p:cNvSpPr>
              <a:spLocks noChangeArrowheads="1"/>
            </p:cNvSpPr>
            <p:nvPr/>
          </p:nvSpPr>
          <p:spPr bwMode="auto">
            <a:xfrm>
              <a:off x="432" y="1023"/>
              <a:ext cx="2352" cy="1873"/>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8" name="Rectangle 19"/>
            <p:cNvSpPr>
              <a:spLocks noChangeArrowheads="1"/>
            </p:cNvSpPr>
            <p:nvPr/>
          </p:nvSpPr>
          <p:spPr bwMode="auto">
            <a:xfrm>
              <a:off x="1000" y="1063"/>
              <a:ext cx="1728" cy="837"/>
            </a:xfrm>
            <a:prstGeom prst="rect">
              <a:avLst/>
            </a:prstGeom>
            <a:solidFill>
              <a:srgbClr val="FFFF99">
                <a:alpha val="54901"/>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9" name="Rectangle 20"/>
            <p:cNvSpPr>
              <a:spLocks noChangeArrowheads="1"/>
            </p:cNvSpPr>
            <p:nvPr/>
          </p:nvSpPr>
          <p:spPr bwMode="auto">
            <a:xfrm>
              <a:off x="963" y="1048"/>
              <a:ext cx="450"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a:latin typeface="Comic Sans MS" panose="030F0702030302020204" pitchFamily="66" charset="0"/>
                  <a:cs typeface="Times New Roman" panose="02020603050405020304" pitchFamily="18" charset="0"/>
                </a:rPr>
                <a:t>Device</a:t>
              </a:r>
              <a:br>
                <a:rPr lang="en-US" altLang="zh-CN" sz="1200">
                  <a:latin typeface="Comic Sans MS" panose="030F0702030302020204" pitchFamily="66" charset="0"/>
                  <a:cs typeface="Times New Roman" panose="02020603050405020304" pitchFamily="18" charset="0"/>
                </a:rPr>
              </a:br>
              <a:r>
                <a:rPr lang="en-US" altLang="zh-CN" sz="1200">
                  <a:latin typeface="Comic Sans MS" panose="030F0702030302020204" pitchFamily="66" charset="0"/>
                  <a:cs typeface="Times New Roman" panose="02020603050405020304" pitchFamily="18" charset="0"/>
                </a:rPr>
                <a:t>Board</a:t>
              </a:r>
            </a:p>
            <a:p>
              <a:r>
                <a:rPr lang="en-US" altLang="zh-CN" sz="1200">
                  <a:latin typeface="Comic Sans MS" panose="030F0702030302020204" pitchFamily="66" charset="0"/>
                  <a:cs typeface="Times New Roman" panose="02020603050405020304" pitchFamily="18" charset="0"/>
                </a:rPr>
                <a:t>(or AU)</a:t>
              </a:r>
            </a:p>
          </p:txBody>
        </p:sp>
        <p:sp>
          <p:nvSpPr>
            <p:cNvPr id="10" name="Rectangle 21"/>
            <p:cNvSpPr>
              <a:spLocks noChangeArrowheads="1"/>
            </p:cNvSpPr>
            <p:nvPr/>
          </p:nvSpPr>
          <p:spPr bwMode="auto">
            <a:xfrm>
              <a:off x="1384" y="1103"/>
              <a:ext cx="1296" cy="757"/>
            </a:xfrm>
            <a:prstGeom prst="rect">
              <a:avLst/>
            </a:prstGeom>
            <a:solidFill>
              <a:srgbClr val="B6F4A8"/>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1" name="Rectangle 22"/>
            <p:cNvSpPr>
              <a:spLocks noChangeArrowheads="1"/>
            </p:cNvSpPr>
            <p:nvPr/>
          </p:nvSpPr>
          <p:spPr bwMode="auto">
            <a:xfrm>
              <a:off x="1912" y="1143"/>
              <a:ext cx="720" cy="319"/>
            </a:xfrm>
            <a:prstGeom prst="rect">
              <a:avLst/>
            </a:prstGeom>
            <a:solidFill>
              <a:srgbClr val="FECFBC">
                <a:alpha val="92155"/>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2" name="Rectangle 23"/>
            <p:cNvSpPr>
              <a:spLocks noChangeArrowheads="1"/>
            </p:cNvSpPr>
            <p:nvPr/>
          </p:nvSpPr>
          <p:spPr bwMode="auto">
            <a:xfrm>
              <a:off x="1912" y="1502"/>
              <a:ext cx="720" cy="318"/>
            </a:xfrm>
            <a:prstGeom prst="rect">
              <a:avLst/>
            </a:prstGeom>
            <a:solidFill>
              <a:srgbClr val="FECFBC">
                <a:alpha val="8901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3" name="Rectangle 24"/>
            <p:cNvSpPr>
              <a:spLocks noChangeArrowheads="1"/>
            </p:cNvSpPr>
            <p:nvPr/>
          </p:nvSpPr>
          <p:spPr bwMode="auto">
            <a:xfrm>
              <a:off x="2416" y="1392"/>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4" name="Rectangle 25"/>
            <p:cNvSpPr>
              <a:spLocks noChangeArrowheads="1"/>
            </p:cNvSpPr>
            <p:nvPr/>
          </p:nvSpPr>
          <p:spPr bwMode="auto">
            <a:xfrm>
              <a:off x="2416" y="1322"/>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5" name="Rectangle 26"/>
            <p:cNvSpPr>
              <a:spLocks noChangeArrowheads="1"/>
            </p:cNvSpPr>
            <p:nvPr/>
          </p:nvSpPr>
          <p:spPr bwMode="auto">
            <a:xfrm>
              <a:off x="2416" y="1243"/>
              <a:ext cx="192" cy="49"/>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6" name="Rectangle 27"/>
            <p:cNvSpPr>
              <a:spLocks noChangeArrowheads="1"/>
            </p:cNvSpPr>
            <p:nvPr/>
          </p:nvSpPr>
          <p:spPr bwMode="auto">
            <a:xfrm>
              <a:off x="2416" y="1163"/>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17" name="Rectangle 28"/>
            <p:cNvSpPr>
              <a:spLocks noChangeArrowheads="1"/>
            </p:cNvSpPr>
            <p:nvPr/>
          </p:nvSpPr>
          <p:spPr bwMode="auto">
            <a:xfrm>
              <a:off x="1381" y="1104"/>
              <a:ext cx="376"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Group</a:t>
              </a:r>
            </a:p>
          </p:txBody>
        </p:sp>
        <p:sp>
          <p:nvSpPr>
            <p:cNvPr id="18" name="Rectangle 29"/>
            <p:cNvSpPr>
              <a:spLocks noChangeArrowheads="1"/>
            </p:cNvSpPr>
            <p:nvPr/>
          </p:nvSpPr>
          <p:spPr bwMode="auto">
            <a:xfrm>
              <a:off x="1909" y="1144"/>
              <a:ext cx="280"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Set</a:t>
              </a:r>
            </a:p>
          </p:txBody>
        </p:sp>
        <p:sp>
          <p:nvSpPr>
            <p:cNvPr id="19" name="Rectangle 30"/>
            <p:cNvSpPr>
              <a:spLocks noChangeArrowheads="1"/>
            </p:cNvSpPr>
            <p:nvPr/>
          </p:nvSpPr>
          <p:spPr bwMode="auto">
            <a:xfrm>
              <a:off x="1913" y="1518"/>
              <a:ext cx="280"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Set</a:t>
              </a:r>
            </a:p>
          </p:txBody>
        </p:sp>
        <p:sp>
          <p:nvSpPr>
            <p:cNvPr id="20" name="Rectangle 31"/>
            <p:cNvSpPr>
              <a:spLocks noChangeArrowheads="1"/>
            </p:cNvSpPr>
            <p:nvPr/>
          </p:nvSpPr>
          <p:spPr bwMode="auto">
            <a:xfrm>
              <a:off x="2868" y="960"/>
              <a:ext cx="414"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Device</a:t>
              </a:r>
            </a:p>
          </p:txBody>
        </p:sp>
        <p:sp>
          <p:nvSpPr>
            <p:cNvPr id="21" name="Line 32"/>
            <p:cNvSpPr>
              <a:spLocks noChangeShapeType="1"/>
            </p:cNvSpPr>
            <p:nvPr/>
          </p:nvSpPr>
          <p:spPr bwMode="auto">
            <a:xfrm flipH="1">
              <a:off x="2581" y="1068"/>
              <a:ext cx="343" cy="111"/>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33"/>
            <p:cNvSpPr>
              <a:spLocks noChangeArrowheads="1"/>
            </p:cNvSpPr>
            <p:nvPr/>
          </p:nvSpPr>
          <p:spPr bwMode="auto">
            <a:xfrm>
              <a:off x="2881" y="1862"/>
              <a:ext cx="414"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Device</a:t>
              </a:r>
            </a:p>
          </p:txBody>
        </p:sp>
        <p:sp>
          <p:nvSpPr>
            <p:cNvPr id="23" name="Rectangle 34"/>
            <p:cNvSpPr>
              <a:spLocks noChangeArrowheads="1"/>
            </p:cNvSpPr>
            <p:nvPr/>
          </p:nvSpPr>
          <p:spPr bwMode="auto">
            <a:xfrm>
              <a:off x="998" y="1996"/>
              <a:ext cx="1728" cy="836"/>
            </a:xfrm>
            <a:prstGeom prst="rect">
              <a:avLst/>
            </a:prstGeom>
            <a:solidFill>
              <a:srgbClr val="FFFF99">
                <a:alpha val="54901"/>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24" name="Rectangle 35"/>
            <p:cNvSpPr>
              <a:spLocks noChangeArrowheads="1"/>
            </p:cNvSpPr>
            <p:nvPr/>
          </p:nvSpPr>
          <p:spPr bwMode="auto">
            <a:xfrm>
              <a:off x="961" y="1980"/>
              <a:ext cx="450"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dirty="0">
                  <a:latin typeface="Comic Sans MS" panose="030F0702030302020204" pitchFamily="66" charset="0"/>
                  <a:cs typeface="Times New Roman" panose="02020603050405020304" pitchFamily="18" charset="0"/>
                </a:rPr>
                <a:t>Device</a:t>
              </a:r>
              <a:br>
                <a:rPr lang="en-US" altLang="zh-CN" sz="1200" dirty="0">
                  <a:latin typeface="Comic Sans MS" panose="030F0702030302020204" pitchFamily="66" charset="0"/>
                  <a:cs typeface="Times New Roman" panose="02020603050405020304" pitchFamily="18" charset="0"/>
                </a:rPr>
              </a:br>
              <a:r>
                <a:rPr lang="en-US" altLang="zh-CN" sz="1200" dirty="0">
                  <a:latin typeface="Comic Sans MS" panose="030F0702030302020204" pitchFamily="66" charset="0"/>
                  <a:cs typeface="Times New Roman" panose="02020603050405020304" pitchFamily="18" charset="0"/>
                </a:rPr>
                <a:t>Board</a:t>
              </a:r>
            </a:p>
            <a:p>
              <a:r>
                <a:rPr lang="en-US" altLang="zh-CN" sz="1200" dirty="0">
                  <a:latin typeface="Comic Sans MS" panose="030F0702030302020204" pitchFamily="66" charset="0"/>
                  <a:cs typeface="Times New Roman" panose="02020603050405020304" pitchFamily="18" charset="0"/>
                </a:rPr>
                <a:t>(or AU)</a:t>
              </a:r>
            </a:p>
          </p:txBody>
        </p:sp>
        <p:sp>
          <p:nvSpPr>
            <p:cNvPr id="25" name="Rectangle 36"/>
            <p:cNvSpPr>
              <a:spLocks noChangeArrowheads="1"/>
            </p:cNvSpPr>
            <p:nvPr/>
          </p:nvSpPr>
          <p:spPr bwMode="auto">
            <a:xfrm>
              <a:off x="1382" y="2035"/>
              <a:ext cx="1296" cy="757"/>
            </a:xfrm>
            <a:prstGeom prst="rect">
              <a:avLst/>
            </a:prstGeom>
            <a:solidFill>
              <a:srgbClr val="B6F4A8"/>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26" name="Rectangle 37"/>
            <p:cNvSpPr>
              <a:spLocks noChangeArrowheads="1"/>
            </p:cNvSpPr>
            <p:nvPr/>
          </p:nvSpPr>
          <p:spPr bwMode="auto">
            <a:xfrm>
              <a:off x="1910" y="2075"/>
              <a:ext cx="720" cy="319"/>
            </a:xfrm>
            <a:prstGeom prst="rect">
              <a:avLst/>
            </a:prstGeom>
            <a:solidFill>
              <a:srgbClr val="FECFBC">
                <a:alpha val="89803"/>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27" name="Rectangle 38"/>
            <p:cNvSpPr>
              <a:spLocks noChangeArrowheads="1"/>
            </p:cNvSpPr>
            <p:nvPr/>
          </p:nvSpPr>
          <p:spPr bwMode="auto">
            <a:xfrm>
              <a:off x="1910" y="2434"/>
              <a:ext cx="720" cy="318"/>
            </a:xfrm>
            <a:prstGeom prst="rect">
              <a:avLst/>
            </a:prstGeom>
            <a:solidFill>
              <a:srgbClr val="FECFBC">
                <a:alpha val="8901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28" name="Rectangle 39"/>
            <p:cNvSpPr>
              <a:spLocks noChangeArrowheads="1"/>
            </p:cNvSpPr>
            <p:nvPr/>
          </p:nvSpPr>
          <p:spPr bwMode="auto">
            <a:xfrm>
              <a:off x="1379" y="2036"/>
              <a:ext cx="376"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Group</a:t>
              </a:r>
            </a:p>
          </p:txBody>
        </p:sp>
        <p:sp>
          <p:nvSpPr>
            <p:cNvPr id="29" name="Rectangle 40"/>
            <p:cNvSpPr>
              <a:spLocks noChangeArrowheads="1"/>
            </p:cNvSpPr>
            <p:nvPr/>
          </p:nvSpPr>
          <p:spPr bwMode="auto">
            <a:xfrm>
              <a:off x="1907" y="2076"/>
              <a:ext cx="280"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Set</a:t>
              </a:r>
            </a:p>
          </p:txBody>
        </p:sp>
        <p:sp>
          <p:nvSpPr>
            <p:cNvPr id="30" name="Rectangle 41"/>
            <p:cNvSpPr>
              <a:spLocks noChangeArrowheads="1"/>
            </p:cNvSpPr>
            <p:nvPr/>
          </p:nvSpPr>
          <p:spPr bwMode="auto">
            <a:xfrm>
              <a:off x="1911" y="2450"/>
              <a:ext cx="280"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200" b="1">
                  <a:latin typeface="Comic Sans MS" panose="030F0702030302020204" pitchFamily="66" charset="0"/>
                  <a:cs typeface="Times New Roman" panose="02020603050405020304" pitchFamily="18" charset="0"/>
                </a:rPr>
                <a:t>Set</a:t>
              </a:r>
            </a:p>
          </p:txBody>
        </p:sp>
        <p:sp>
          <p:nvSpPr>
            <p:cNvPr id="31" name="Line 42"/>
            <p:cNvSpPr>
              <a:spLocks noChangeShapeType="1"/>
            </p:cNvSpPr>
            <p:nvPr/>
          </p:nvSpPr>
          <p:spPr bwMode="auto">
            <a:xfrm flipH="1">
              <a:off x="2579" y="2001"/>
              <a:ext cx="343" cy="110"/>
            </a:xfrm>
            <a:prstGeom prst="line">
              <a:avLst/>
            </a:prstGeom>
            <a:noFill/>
            <a:ln w="12699">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43"/>
            <p:cNvSpPr>
              <a:spLocks noChangeArrowheads="1"/>
            </p:cNvSpPr>
            <p:nvPr/>
          </p:nvSpPr>
          <p:spPr bwMode="auto">
            <a:xfrm>
              <a:off x="161" y="841"/>
              <a:ext cx="432"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b="1">
                  <a:latin typeface="Comic Sans MS" panose="030F0702030302020204" pitchFamily="66" charset="0"/>
                  <a:cs typeface="Times New Roman" panose="02020603050405020304" pitchFamily="18" charset="0"/>
                </a:rPr>
                <a:t>Node</a:t>
              </a:r>
            </a:p>
          </p:txBody>
        </p:sp>
        <p:sp>
          <p:nvSpPr>
            <p:cNvPr id="33" name="Rectangle 44"/>
            <p:cNvSpPr>
              <a:spLocks noChangeArrowheads="1"/>
            </p:cNvSpPr>
            <p:nvPr/>
          </p:nvSpPr>
          <p:spPr bwMode="auto">
            <a:xfrm>
              <a:off x="433" y="1024"/>
              <a:ext cx="614"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1600" b="1">
                  <a:latin typeface="Comic Sans MS" panose="030F0702030302020204" pitchFamily="66" charset="0"/>
                  <a:cs typeface="Times New Roman" panose="02020603050405020304" pitchFamily="18" charset="0"/>
                </a:rPr>
                <a:t>Subrack</a:t>
              </a:r>
            </a:p>
          </p:txBody>
        </p:sp>
        <p:sp>
          <p:nvSpPr>
            <p:cNvPr id="34" name="Rectangle 45"/>
            <p:cNvSpPr>
              <a:spLocks noChangeArrowheads="1"/>
            </p:cNvSpPr>
            <p:nvPr/>
          </p:nvSpPr>
          <p:spPr bwMode="auto">
            <a:xfrm>
              <a:off x="2418" y="1757"/>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35" name="Rectangle 46"/>
            <p:cNvSpPr>
              <a:spLocks noChangeArrowheads="1"/>
            </p:cNvSpPr>
            <p:nvPr/>
          </p:nvSpPr>
          <p:spPr bwMode="auto">
            <a:xfrm>
              <a:off x="2418" y="1687"/>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36" name="Rectangle 47"/>
            <p:cNvSpPr>
              <a:spLocks noChangeArrowheads="1"/>
            </p:cNvSpPr>
            <p:nvPr/>
          </p:nvSpPr>
          <p:spPr bwMode="auto">
            <a:xfrm>
              <a:off x="2418" y="1608"/>
              <a:ext cx="192" cy="49"/>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37" name="Rectangle 48"/>
            <p:cNvSpPr>
              <a:spLocks noChangeArrowheads="1"/>
            </p:cNvSpPr>
            <p:nvPr/>
          </p:nvSpPr>
          <p:spPr bwMode="auto">
            <a:xfrm>
              <a:off x="2418" y="1528"/>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38" name="Rectangle 49"/>
            <p:cNvSpPr>
              <a:spLocks noChangeArrowheads="1"/>
            </p:cNvSpPr>
            <p:nvPr/>
          </p:nvSpPr>
          <p:spPr bwMode="auto">
            <a:xfrm>
              <a:off x="2414" y="2321"/>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39" name="Rectangle 50"/>
            <p:cNvSpPr>
              <a:spLocks noChangeArrowheads="1"/>
            </p:cNvSpPr>
            <p:nvPr/>
          </p:nvSpPr>
          <p:spPr bwMode="auto">
            <a:xfrm>
              <a:off x="2414" y="2251"/>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0" name="Rectangle 51"/>
            <p:cNvSpPr>
              <a:spLocks noChangeArrowheads="1"/>
            </p:cNvSpPr>
            <p:nvPr/>
          </p:nvSpPr>
          <p:spPr bwMode="auto">
            <a:xfrm>
              <a:off x="2414" y="2172"/>
              <a:ext cx="192" cy="49"/>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1" name="Rectangle 52"/>
            <p:cNvSpPr>
              <a:spLocks noChangeArrowheads="1"/>
            </p:cNvSpPr>
            <p:nvPr/>
          </p:nvSpPr>
          <p:spPr bwMode="auto">
            <a:xfrm>
              <a:off x="2414" y="2092"/>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2" name="Rectangle 53"/>
            <p:cNvSpPr>
              <a:spLocks noChangeArrowheads="1"/>
            </p:cNvSpPr>
            <p:nvPr/>
          </p:nvSpPr>
          <p:spPr bwMode="auto">
            <a:xfrm>
              <a:off x="2418" y="2681"/>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3" name="Rectangle 54"/>
            <p:cNvSpPr>
              <a:spLocks noChangeArrowheads="1"/>
            </p:cNvSpPr>
            <p:nvPr/>
          </p:nvSpPr>
          <p:spPr bwMode="auto">
            <a:xfrm>
              <a:off x="2418" y="2611"/>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4" name="Rectangle 55"/>
            <p:cNvSpPr>
              <a:spLocks noChangeArrowheads="1"/>
            </p:cNvSpPr>
            <p:nvPr/>
          </p:nvSpPr>
          <p:spPr bwMode="auto">
            <a:xfrm>
              <a:off x="2418" y="2532"/>
              <a:ext cx="192" cy="49"/>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sp>
          <p:nvSpPr>
            <p:cNvPr id="45" name="Rectangle 56"/>
            <p:cNvSpPr>
              <a:spLocks noChangeArrowheads="1"/>
            </p:cNvSpPr>
            <p:nvPr/>
          </p:nvSpPr>
          <p:spPr bwMode="auto">
            <a:xfrm>
              <a:off x="2418" y="2452"/>
              <a:ext cx="192" cy="50"/>
            </a:xfrm>
            <a:prstGeom prst="rect">
              <a:avLst/>
            </a:prstGeom>
            <a:solidFill>
              <a:srgbClr val="99CC00">
                <a:alpha val="56078"/>
              </a:srgbClr>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en-US" altLang="zh-CN"/>
            </a:p>
          </p:txBody>
        </p:sp>
      </p:grpSp>
    </p:spTree>
    <p:extLst>
      <p:ext uri="{BB962C8B-B14F-4D97-AF65-F5344CB8AC3E}">
        <p14:creationId xmlns:p14="http://schemas.microsoft.com/office/powerpoint/2010/main" val="357983408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Add some UT cases to increase code coverage. (</a:t>
            </a:r>
            <a:r>
              <a:rPr lang="en-US" u="sng" dirty="0">
                <a:hlinkClick r:id="rId3"/>
              </a:rPr>
              <a:t>Gerrit</a:t>
            </a:r>
            <a:r>
              <a:rPr lang="en-US" dirty="0"/>
              <a:t>)</a:t>
            </a:r>
          </a:p>
          <a:p>
            <a:pPr lvl="0"/>
            <a:r>
              <a:rPr lang="en-US" dirty="0"/>
              <a:t>Remove old UT. (</a:t>
            </a:r>
            <a:r>
              <a:rPr lang="en-US" u="sng" dirty="0">
                <a:hlinkClick r:id="rId4"/>
              </a:rPr>
              <a:t>Gerrit</a:t>
            </a:r>
            <a:r>
              <a:rPr lang="en-US" dirty="0"/>
              <a:t>)</a:t>
            </a:r>
          </a:p>
        </p:txBody>
      </p:sp>
      <p:sp>
        <p:nvSpPr>
          <p:cNvPr id="3" name="Title 2"/>
          <p:cNvSpPr>
            <a:spLocks noGrp="1"/>
          </p:cNvSpPr>
          <p:nvPr>
            <p:ph type="title"/>
          </p:nvPr>
        </p:nvSpPr>
        <p:spPr/>
        <p:txBody>
          <a:bodyPr/>
          <a:lstStyle/>
          <a:p>
            <a:r>
              <a:rPr lang="en-US"/>
              <a:t>What was done by Ligntnning</a:t>
            </a:r>
          </a:p>
        </p:txBody>
      </p:sp>
    </p:spTree>
    <p:extLst>
      <p:ext uri="{BB962C8B-B14F-4D97-AF65-F5344CB8AC3E}">
        <p14:creationId xmlns:p14="http://schemas.microsoft.com/office/powerpoint/2010/main" val="7636221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396875" y="1325563"/>
            <a:ext cx="8351838" cy="4914370"/>
          </a:xfrm>
        </p:spPr>
        <p:txBody>
          <a:bodyPr/>
          <a:lstStyle/>
          <a:p>
            <a:pPr marL="0" indent="0">
              <a:buFont typeface="Arial" pitchFamily="34" charset="0"/>
              <a:buNone/>
            </a:pPr>
            <a:r>
              <a:rPr lang="en-US" sz="1400" dirty="0"/>
              <a:t>TEST(</a:t>
            </a:r>
            <a:r>
              <a:rPr lang="en-US" sz="1400" dirty="0" err="1"/>
              <a:t>vddSupervision,checkHighVoltage</a:t>
            </a:r>
            <a:r>
              <a:rPr lang="en-US" sz="1400" dirty="0"/>
              <a:t>)</a:t>
            </a:r>
          </a:p>
          <a:p>
            <a:pPr marL="0" indent="0">
              <a:buFont typeface="Arial" pitchFamily="34" charset="0"/>
              <a:buNone/>
            </a:pPr>
            <a:r>
              <a:rPr lang="en-US" sz="1400" dirty="0"/>
              <a:t>{</a:t>
            </a:r>
          </a:p>
          <a:p>
            <a:pPr marL="0" indent="0">
              <a:buFont typeface="Arial" pitchFamily="34" charset="0"/>
              <a:buNone/>
            </a:pPr>
            <a:r>
              <a:rPr lang="en-US" sz="1400" dirty="0"/>
              <a:t>    </a:t>
            </a:r>
            <a:r>
              <a:rPr lang="en-US" sz="1400" dirty="0" err="1"/>
              <a:t>RuError</a:t>
            </a:r>
            <a:r>
              <a:rPr lang="en-US" sz="1400" dirty="0"/>
              <a:t> err;</a:t>
            </a:r>
          </a:p>
          <a:p>
            <a:pPr marL="0" indent="0">
              <a:buFont typeface="Arial" pitchFamily="34" charset="0"/>
              <a:buNone/>
            </a:pPr>
            <a:r>
              <a:rPr lang="en-US" sz="1400" dirty="0"/>
              <a:t>    </a:t>
            </a:r>
            <a:r>
              <a:rPr lang="en-US" sz="1400" dirty="0" err="1"/>
              <a:t>MockInstanceToken</a:t>
            </a:r>
            <a:r>
              <a:rPr lang="en-US" sz="1400" dirty="0"/>
              <a:t> instance(“A”);</a:t>
            </a:r>
          </a:p>
          <a:p>
            <a:pPr marL="0" indent="0">
              <a:buFont typeface="Arial" pitchFamily="34" charset="0"/>
              <a:buNone/>
            </a:pPr>
            <a:r>
              <a:rPr lang="en-US" sz="1400" dirty="0"/>
              <a:t>    </a:t>
            </a:r>
            <a:r>
              <a:rPr lang="en-US" sz="1400" dirty="0" err="1"/>
              <a:t>MockVoltageSensor</a:t>
            </a:r>
            <a:r>
              <a:rPr lang="en-US" sz="1400" dirty="0"/>
              <a:t> </a:t>
            </a:r>
            <a:r>
              <a:rPr lang="en-US" sz="1400" dirty="0" err="1"/>
              <a:t>mockVdd</a:t>
            </a:r>
            <a:r>
              <a:rPr lang="en-US" sz="1400" dirty="0"/>
              <a:t>(err,“</a:t>
            </a:r>
            <a:r>
              <a:rPr lang="en-US" sz="1400" dirty="0" err="1"/>
              <a:t>Vdd</a:t>
            </a:r>
            <a:r>
              <a:rPr lang="en-US" sz="1400" dirty="0"/>
              <a:t>”,instance);</a:t>
            </a:r>
          </a:p>
          <a:p>
            <a:pPr marL="0" indent="0">
              <a:buFont typeface="Arial" pitchFamily="34" charset="0"/>
              <a:buNone/>
            </a:pPr>
            <a:r>
              <a:rPr lang="en-US" sz="1400" dirty="0"/>
              <a:t>    ASSERT_EQ(</a:t>
            </a:r>
            <a:r>
              <a:rPr lang="en-US" sz="1400" dirty="0" err="1"/>
              <a:t>false,err</a:t>
            </a:r>
            <a:r>
              <a:rPr lang="en-US" sz="1400" dirty="0"/>
              <a:t>); </a:t>
            </a:r>
            <a:r>
              <a:rPr lang="en-US" sz="1400" dirty="0">
                <a:solidFill>
                  <a:schemeClr val="accent1">
                    <a:lumMod val="50000"/>
                  </a:schemeClr>
                </a:solidFill>
              </a:rPr>
              <a:t>// Shouldn’t fail unless error in test case (</a:t>
            </a:r>
            <a:r>
              <a:rPr lang="en-US" sz="1400" dirty="0" err="1">
                <a:solidFill>
                  <a:schemeClr val="accent1">
                    <a:lumMod val="50000"/>
                  </a:schemeClr>
                </a:solidFill>
              </a:rPr>
              <a:t>Vdd:A</a:t>
            </a:r>
            <a:r>
              <a:rPr lang="en-US" sz="1400" dirty="0">
                <a:solidFill>
                  <a:schemeClr val="accent1">
                    <a:lumMod val="50000"/>
                  </a:schemeClr>
                </a:solidFill>
              </a:rPr>
              <a:t> already added)</a:t>
            </a:r>
          </a:p>
          <a:p>
            <a:pPr marL="0" indent="0">
              <a:buFont typeface="Arial" pitchFamily="34" charset="0"/>
              <a:buNone/>
            </a:pPr>
            <a:r>
              <a:rPr lang="en-US" sz="1400" dirty="0"/>
              <a:t>    </a:t>
            </a:r>
          </a:p>
          <a:p>
            <a:pPr marL="0" indent="0">
              <a:buFont typeface="Arial" pitchFamily="34" charset="0"/>
              <a:buNone/>
            </a:pPr>
            <a:r>
              <a:rPr lang="en-US" sz="1400" dirty="0"/>
              <a:t>    </a:t>
            </a:r>
            <a:r>
              <a:rPr lang="en-US" sz="1400" dirty="0" err="1"/>
              <a:t>VddSupervision</a:t>
            </a:r>
            <a:r>
              <a:rPr lang="en-US" sz="1400" dirty="0"/>
              <a:t> </a:t>
            </a:r>
            <a:r>
              <a:rPr lang="en-US" sz="1400" dirty="0" err="1"/>
              <a:t>vddSupervision</a:t>
            </a:r>
            <a:r>
              <a:rPr lang="en-US" sz="1400" dirty="0"/>
              <a:t>(instance);</a:t>
            </a:r>
          </a:p>
          <a:p>
            <a:pPr marL="0" indent="0">
              <a:buFont typeface="Arial" pitchFamily="34" charset="0"/>
              <a:buNone/>
            </a:pPr>
            <a:r>
              <a:rPr lang="en-US" sz="1400" dirty="0"/>
              <a:t>    </a:t>
            </a:r>
            <a:r>
              <a:rPr lang="en-US" sz="1400" dirty="0" err="1"/>
              <a:t>vddSupervision.init</a:t>
            </a:r>
            <a:r>
              <a:rPr lang="en-US" sz="1400" dirty="0"/>
              <a:t>(err);</a:t>
            </a:r>
          </a:p>
          <a:p>
            <a:pPr marL="0" indent="0">
              <a:buFont typeface="Arial" pitchFamily="34" charset="0"/>
              <a:buNone/>
            </a:pPr>
            <a:r>
              <a:rPr lang="en-US" sz="1400" dirty="0"/>
              <a:t>    EXPECT_FALSE(err);</a:t>
            </a:r>
          </a:p>
          <a:p>
            <a:pPr marL="0" indent="0">
              <a:buFont typeface="Arial" pitchFamily="34" charset="0"/>
              <a:buNone/>
            </a:pPr>
            <a:r>
              <a:rPr lang="en-US" sz="1400" dirty="0"/>
              <a:t>    </a:t>
            </a:r>
          </a:p>
          <a:p>
            <a:pPr marL="0" indent="0">
              <a:buFont typeface="Arial" pitchFamily="34" charset="0"/>
              <a:buNone/>
            </a:pPr>
            <a:r>
              <a:rPr lang="en-US" sz="1400" dirty="0"/>
              <a:t>    EXPECT_CALL(</a:t>
            </a:r>
            <a:r>
              <a:rPr lang="en-US" sz="1400" dirty="0" err="1"/>
              <a:t>mockVdd,read</a:t>
            </a:r>
            <a:r>
              <a:rPr lang="en-US" sz="1400" dirty="0"/>
              <a:t>(_)).</a:t>
            </a:r>
            <a:r>
              <a:rPr lang="en-US" sz="1400" dirty="0" err="1"/>
              <a:t>WillOnce</a:t>
            </a:r>
            <a:r>
              <a:rPr lang="en-US" sz="1400" dirty="0"/>
              <a:t>(Return(32500*</a:t>
            </a:r>
            <a:r>
              <a:rPr lang="en-US" sz="1400" dirty="0" err="1"/>
              <a:t>milliVolt</a:t>
            </a:r>
            <a:r>
              <a:rPr lang="en-US" sz="1400" dirty="0"/>
              <a:t>));</a:t>
            </a:r>
          </a:p>
          <a:p>
            <a:pPr marL="0" indent="0">
              <a:buFont typeface="Arial" pitchFamily="34" charset="0"/>
              <a:buNone/>
            </a:pPr>
            <a:r>
              <a:rPr lang="en-US" sz="1400" dirty="0"/>
              <a:t>    EXPECT_EQ(</a:t>
            </a:r>
            <a:r>
              <a:rPr lang="en-US" sz="1400" dirty="0" err="1"/>
              <a:t>false,vddSupervision.checkHighVoltage</a:t>
            </a:r>
            <a:r>
              <a:rPr lang="en-US" sz="1400" dirty="0"/>
              <a:t>(err));</a:t>
            </a:r>
          </a:p>
          <a:p>
            <a:pPr marL="0" indent="0">
              <a:buFont typeface="Arial" pitchFamily="34" charset="0"/>
              <a:buNone/>
            </a:pPr>
            <a:r>
              <a:rPr lang="en-US" sz="1400" dirty="0"/>
              <a:t>    EXPECT_EQ(</a:t>
            </a:r>
            <a:r>
              <a:rPr lang="en-US" sz="1400" dirty="0" err="1"/>
              <a:t>false,err</a:t>
            </a:r>
            <a:r>
              <a:rPr lang="en-US" sz="1400" dirty="0"/>
              <a:t>);</a:t>
            </a:r>
          </a:p>
          <a:p>
            <a:pPr marL="0" indent="0">
              <a:buFont typeface="Arial" pitchFamily="34" charset="0"/>
              <a:buNone/>
            </a:pPr>
            <a:endParaRPr lang="en-US" sz="1400" dirty="0"/>
          </a:p>
          <a:p>
            <a:pPr marL="0" indent="0">
              <a:buFont typeface="Arial" pitchFamily="34" charset="0"/>
              <a:buNone/>
            </a:pPr>
            <a:r>
              <a:rPr lang="en-US" sz="1400" dirty="0"/>
              <a:t>    EXPECT_CALL(</a:t>
            </a:r>
            <a:r>
              <a:rPr lang="en-US" sz="1400" dirty="0" err="1"/>
              <a:t>mockVdd,read</a:t>
            </a:r>
            <a:r>
              <a:rPr lang="en-US" sz="1400" dirty="0"/>
              <a:t>(_)).</a:t>
            </a:r>
            <a:r>
              <a:rPr lang="en-US" sz="1400" dirty="0" err="1"/>
              <a:t>WillOnce</a:t>
            </a:r>
            <a:r>
              <a:rPr lang="en-US" sz="1400" dirty="0"/>
              <a:t>(Return(32501*</a:t>
            </a:r>
            <a:r>
              <a:rPr lang="en-US" sz="1400" dirty="0" err="1"/>
              <a:t>milliVolt</a:t>
            </a:r>
            <a:r>
              <a:rPr lang="en-US" sz="1400" dirty="0"/>
              <a:t>));</a:t>
            </a:r>
          </a:p>
          <a:p>
            <a:pPr marL="0" indent="0">
              <a:buFont typeface="Arial" pitchFamily="34" charset="0"/>
              <a:buNone/>
            </a:pPr>
            <a:r>
              <a:rPr lang="en-US" sz="1400" dirty="0"/>
              <a:t>    EXPECT_EQ(</a:t>
            </a:r>
            <a:r>
              <a:rPr lang="en-US" sz="1400" dirty="0" err="1"/>
              <a:t>true,vddSupervision.checkHighVoltage</a:t>
            </a:r>
            <a:r>
              <a:rPr lang="en-US" sz="1400" dirty="0"/>
              <a:t>(err));</a:t>
            </a:r>
          </a:p>
          <a:p>
            <a:pPr marL="0" indent="0">
              <a:buFont typeface="Arial" pitchFamily="34" charset="0"/>
              <a:buNone/>
            </a:pPr>
            <a:r>
              <a:rPr lang="en-US" sz="1400" dirty="0"/>
              <a:t>    EXPECT_EQ(</a:t>
            </a:r>
            <a:r>
              <a:rPr lang="en-US" sz="1400" dirty="0" err="1"/>
              <a:t>false,err</a:t>
            </a:r>
            <a:r>
              <a:rPr lang="en-US" sz="1400" dirty="0"/>
              <a:t>);</a:t>
            </a:r>
          </a:p>
          <a:p>
            <a:pPr marL="0" indent="0">
              <a:buFont typeface="Arial" pitchFamily="34" charset="0"/>
              <a:buNone/>
            </a:pPr>
            <a:r>
              <a:rPr lang="en-US" sz="1600" dirty="0"/>
              <a:t>}</a:t>
            </a:r>
          </a:p>
          <a:p>
            <a:pPr marL="0" indent="0" eaLnBrk="1" hangingPunct="1">
              <a:buFont typeface="Arial" pitchFamily="34" charset="0"/>
              <a:buNone/>
            </a:pPr>
            <a:endParaRPr lang="en-US" sz="1600" dirty="0"/>
          </a:p>
        </p:txBody>
      </p:sp>
      <p:sp>
        <p:nvSpPr>
          <p:cNvPr id="28675"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Code: Unit Test</a:t>
            </a:r>
          </a:p>
        </p:txBody>
      </p:sp>
    </p:spTree>
    <p:extLst>
      <p:ext uri="{BB962C8B-B14F-4D97-AF65-F5344CB8AC3E}">
        <p14:creationId xmlns:p14="http://schemas.microsoft.com/office/powerpoint/2010/main" val="104276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7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67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74">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74">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67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uiExpand="1"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396875" y="1325563"/>
            <a:ext cx="8351838" cy="4914370"/>
          </a:xfrm>
        </p:spPr>
        <p:txBody>
          <a:bodyPr/>
          <a:lstStyle/>
          <a:p>
            <a:pPr marL="0" indent="0">
              <a:buFont typeface="Arial" pitchFamily="34" charset="0"/>
              <a:buNone/>
            </a:pPr>
            <a:r>
              <a:rPr lang="en-US" sz="1600" dirty="0"/>
              <a:t>TEST(</a:t>
            </a:r>
            <a:r>
              <a:rPr lang="en-US" sz="1600" dirty="0" err="1"/>
              <a:t>vddSupervision,errorHandling</a:t>
            </a:r>
            <a:r>
              <a:rPr lang="en-US" sz="1600" dirty="0"/>
              <a:t>)</a:t>
            </a:r>
          </a:p>
          <a:p>
            <a:pPr marL="0" indent="0">
              <a:buFont typeface="Arial" pitchFamily="34" charset="0"/>
              <a:buNone/>
            </a:pPr>
            <a:r>
              <a:rPr lang="en-US" sz="1600" dirty="0"/>
              <a:t>{</a:t>
            </a:r>
          </a:p>
          <a:p>
            <a:pPr marL="0" indent="0">
              <a:buFont typeface="Arial" pitchFamily="34" charset="0"/>
              <a:buNone/>
            </a:pPr>
            <a:r>
              <a:rPr lang="en-US" sz="1600" dirty="0"/>
              <a:t>    </a:t>
            </a:r>
            <a:r>
              <a:rPr lang="en-US" sz="1600" dirty="0" err="1"/>
              <a:t>RuError</a:t>
            </a:r>
            <a:r>
              <a:rPr lang="en-US" sz="1600" dirty="0"/>
              <a:t> err;</a:t>
            </a:r>
          </a:p>
          <a:p>
            <a:pPr marL="0" indent="0">
              <a:buFont typeface="Arial" pitchFamily="34" charset="0"/>
              <a:buNone/>
            </a:pPr>
            <a:r>
              <a:rPr lang="en-US" sz="1600" dirty="0"/>
              <a:t>    </a:t>
            </a:r>
            <a:r>
              <a:rPr lang="en-US" sz="1600" dirty="0" err="1"/>
              <a:t>MockInstanceToken</a:t>
            </a:r>
            <a:r>
              <a:rPr lang="en-US" sz="1600" dirty="0"/>
              <a:t> instance(“A”);</a:t>
            </a:r>
          </a:p>
          <a:p>
            <a:pPr marL="0" indent="0">
              <a:buFont typeface="Arial" pitchFamily="34" charset="0"/>
              <a:buNone/>
            </a:pPr>
            <a:r>
              <a:rPr lang="en-US" sz="1600" dirty="0"/>
              <a:t>    </a:t>
            </a:r>
            <a:r>
              <a:rPr lang="en-US" sz="1600" dirty="0" err="1"/>
              <a:t>MockVoltageSensor</a:t>
            </a:r>
            <a:r>
              <a:rPr lang="en-US" sz="1600" dirty="0"/>
              <a:t> </a:t>
            </a:r>
            <a:r>
              <a:rPr lang="en-US" sz="1600" dirty="0" err="1"/>
              <a:t>mockVdd</a:t>
            </a:r>
            <a:r>
              <a:rPr lang="en-US" sz="1600" dirty="0"/>
              <a:t>(err,“</a:t>
            </a:r>
            <a:r>
              <a:rPr lang="en-US" sz="1600" dirty="0" err="1"/>
              <a:t>Vdd</a:t>
            </a:r>
            <a:r>
              <a:rPr lang="en-US" sz="1600" dirty="0"/>
              <a:t>”,instance);</a:t>
            </a:r>
          </a:p>
          <a:p>
            <a:pPr marL="0" indent="0">
              <a:buFont typeface="Arial" pitchFamily="34" charset="0"/>
              <a:buNone/>
            </a:pPr>
            <a:r>
              <a:rPr lang="en-US" sz="1600" dirty="0"/>
              <a:t>    ASSERT_EQ(</a:t>
            </a:r>
            <a:r>
              <a:rPr lang="en-US" sz="1600" dirty="0" err="1"/>
              <a:t>false,err</a:t>
            </a:r>
            <a:r>
              <a:rPr lang="en-US" sz="1600" dirty="0"/>
              <a:t>); </a:t>
            </a:r>
            <a:r>
              <a:rPr lang="en-US" sz="1600" dirty="0">
                <a:solidFill>
                  <a:schemeClr val="accent1">
                    <a:lumMod val="50000"/>
                  </a:schemeClr>
                </a:solidFill>
              </a:rPr>
              <a:t>// Shouldn’t fail unless error in test case (</a:t>
            </a:r>
            <a:r>
              <a:rPr lang="en-US" sz="1600" dirty="0" err="1">
                <a:solidFill>
                  <a:schemeClr val="accent1">
                    <a:lumMod val="50000"/>
                  </a:schemeClr>
                </a:solidFill>
              </a:rPr>
              <a:t>Vdd:A</a:t>
            </a:r>
            <a:r>
              <a:rPr lang="en-US" sz="1600" dirty="0">
                <a:solidFill>
                  <a:schemeClr val="accent1">
                    <a:lumMod val="50000"/>
                  </a:schemeClr>
                </a:solidFill>
              </a:rPr>
              <a:t> already added)</a:t>
            </a:r>
          </a:p>
          <a:p>
            <a:pPr marL="0" indent="0">
              <a:buFont typeface="Arial" pitchFamily="34" charset="0"/>
              <a:buNone/>
            </a:pPr>
            <a:r>
              <a:rPr lang="en-US" sz="1600" dirty="0"/>
              <a:t>    </a:t>
            </a:r>
          </a:p>
          <a:p>
            <a:pPr marL="0" indent="0">
              <a:buFont typeface="Arial" pitchFamily="34" charset="0"/>
              <a:buNone/>
            </a:pPr>
            <a:r>
              <a:rPr lang="en-US" sz="1600" dirty="0"/>
              <a:t>    </a:t>
            </a:r>
            <a:r>
              <a:rPr lang="en-US" sz="1600" dirty="0" err="1"/>
              <a:t>VddSupervision</a:t>
            </a:r>
            <a:r>
              <a:rPr lang="en-US" sz="1600" dirty="0"/>
              <a:t> </a:t>
            </a:r>
            <a:r>
              <a:rPr lang="en-US" sz="1600" dirty="0" err="1"/>
              <a:t>vddSupervision</a:t>
            </a:r>
            <a:r>
              <a:rPr lang="en-US" sz="1600" dirty="0"/>
              <a:t>(instance);</a:t>
            </a:r>
          </a:p>
          <a:p>
            <a:pPr marL="0" indent="0">
              <a:buFont typeface="Arial" pitchFamily="34" charset="0"/>
              <a:buNone/>
            </a:pPr>
            <a:r>
              <a:rPr lang="en-US" sz="1600" dirty="0"/>
              <a:t>    </a:t>
            </a:r>
            <a:r>
              <a:rPr lang="en-US" sz="1600" dirty="0" err="1"/>
              <a:t>vddSupervision.init</a:t>
            </a:r>
            <a:r>
              <a:rPr lang="en-US" sz="1600" dirty="0"/>
              <a:t>(err);</a:t>
            </a:r>
          </a:p>
          <a:p>
            <a:pPr marL="0" indent="0">
              <a:buFont typeface="Arial" pitchFamily="34" charset="0"/>
              <a:buNone/>
            </a:pPr>
            <a:r>
              <a:rPr lang="en-US" sz="1600" dirty="0"/>
              <a:t>    EXPECT_FALSE(err);</a:t>
            </a:r>
          </a:p>
          <a:p>
            <a:pPr marL="0" indent="0">
              <a:buFont typeface="Arial" pitchFamily="34" charset="0"/>
              <a:buNone/>
            </a:pPr>
            <a:r>
              <a:rPr lang="en-US" sz="1600" dirty="0"/>
              <a:t>    </a:t>
            </a:r>
          </a:p>
          <a:p>
            <a:pPr marL="0" indent="0">
              <a:buFont typeface="Arial" pitchFamily="34" charset="0"/>
              <a:buNone/>
            </a:pPr>
            <a:r>
              <a:rPr lang="en-US" sz="1600" dirty="0"/>
              <a:t>    </a:t>
            </a:r>
            <a:r>
              <a:rPr lang="en-US" sz="1600" dirty="0">
                <a:solidFill>
                  <a:schemeClr val="accent1">
                    <a:lumMod val="50000"/>
                  </a:schemeClr>
                </a:solidFill>
              </a:rPr>
              <a:t>// Test that when </a:t>
            </a:r>
            <a:r>
              <a:rPr lang="en-US" sz="1600" dirty="0" err="1">
                <a:solidFill>
                  <a:schemeClr val="accent1">
                    <a:lumMod val="50000"/>
                  </a:schemeClr>
                </a:solidFill>
              </a:rPr>
              <a:t>VoltageSensor</a:t>
            </a:r>
            <a:r>
              <a:rPr lang="en-US" sz="1600" dirty="0">
                <a:solidFill>
                  <a:schemeClr val="accent1">
                    <a:lumMod val="50000"/>
                  </a:schemeClr>
                </a:solidFill>
              </a:rPr>
              <a:t>::read fails, </a:t>
            </a:r>
            <a:r>
              <a:rPr lang="en-US" sz="1600" dirty="0" err="1">
                <a:solidFill>
                  <a:schemeClr val="accent1">
                    <a:lumMod val="50000"/>
                  </a:schemeClr>
                </a:solidFill>
              </a:rPr>
              <a:t>checkHighVoltage</a:t>
            </a:r>
            <a:r>
              <a:rPr lang="en-US" sz="1600" dirty="0">
                <a:solidFill>
                  <a:schemeClr val="accent1">
                    <a:lumMod val="50000"/>
                  </a:schemeClr>
                </a:solidFill>
              </a:rPr>
              <a:t> will propagate the error.</a:t>
            </a:r>
          </a:p>
          <a:p>
            <a:pPr marL="0" indent="0">
              <a:buFont typeface="Arial" pitchFamily="34" charset="0"/>
              <a:buNone/>
            </a:pPr>
            <a:r>
              <a:rPr lang="en-US" sz="1600" dirty="0"/>
              <a:t>    </a:t>
            </a:r>
            <a:r>
              <a:rPr lang="en-US" sz="1600" dirty="0" err="1"/>
              <a:t>RuError</a:t>
            </a:r>
            <a:r>
              <a:rPr lang="en-US" sz="1600" dirty="0"/>
              <a:t> </a:t>
            </a:r>
            <a:r>
              <a:rPr lang="en-US" sz="1600" dirty="0" err="1"/>
              <a:t>readError</a:t>
            </a:r>
            <a:r>
              <a:rPr lang="en-US" sz="1600" dirty="0"/>
              <a:t>(“Failed to read from device”);</a:t>
            </a:r>
          </a:p>
          <a:p>
            <a:pPr marL="0" indent="0">
              <a:buFont typeface="Arial" pitchFamily="34" charset="0"/>
              <a:buNone/>
            </a:pPr>
            <a:r>
              <a:rPr lang="en-US" sz="1600" dirty="0"/>
              <a:t>    EXPECT_CALL(</a:t>
            </a:r>
            <a:r>
              <a:rPr lang="en-US" sz="1600" dirty="0" err="1"/>
              <a:t>mockVdd,read</a:t>
            </a:r>
            <a:r>
              <a:rPr lang="en-US" sz="1600" dirty="0"/>
              <a:t>(_)).</a:t>
            </a:r>
            <a:r>
              <a:rPr lang="en-US" sz="1600" dirty="0" err="1"/>
              <a:t>WillOnce</a:t>
            </a:r>
            <a:r>
              <a:rPr lang="en-US" sz="1600" dirty="0"/>
              <a:t>(</a:t>
            </a:r>
            <a:r>
              <a:rPr lang="en-US" sz="1600" dirty="0" err="1"/>
              <a:t>SetArgReferee</a:t>
            </a:r>
            <a:r>
              <a:rPr lang="en-US" sz="1600" dirty="0"/>
              <a:t>&lt;0&gt;(</a:t>
            </a:r>
            <a:r>
              <a:rPr lang="en-US" sz="1600" dirty="0" err="1"/>
              <a:t>readError</a:t>
            </a:r>
            <a:r>
              <a:rPr lang="en-US" sz="1600" dirty="0"/>
              <a:t>));</a:t>
            </a:r>
          </a:p>
          <a:p>
            <a:pPr marL="0" indent="0">
              <a:buFont typeface="Arial" pitchFamily="34" charset="0"/>
              <a:buNone/>
            </a:pPr>
            <a:r>
              <a:rPr lang="en-US" sz="1600" dirty="0"/>
              <a:t>    </a:t>
            </a:r>
            <a:r>
              <a:rPr lang="en-US" sz="1600" dirty="0" err="1"/>
              <a:t>vddSupervision.checkHighVoltage</a:t>
            </a:r>
            <a:r>
              <a:rPr lang="en-US" sz="1600" dirty="0"/>
              <a:t>(err)); </a:t>
            </a:r>
            <a:r>
              <a:rPr lang="en-US" sz="1600" dirty="0">
                <a:solidFill>
                  <a:schemeClr val="accent1">
                    <a:lumMod val="50000"/>
                  </a:schemeClr>
                </a:solidFill>
              </a:rPr>
              <a:t>// No need to check return value</a:t>
            </a:r>
          </a:p>
          <a:p>
            <a:pPr marL="0" indent="0">
              <a:buFont typeface="Arial" pitchFamily="34" charset="0"/>
              <a:buNone/>
            </a:pPr>
            <a:r>
              <a:rPr lang="en-US" sz="1600" dirty="0"/>
              <a:t>    EXPECT_EQ(</a:t>
            </a:r>
            <a:r>
              <a:rPr lang="en-US" sz="1600" dirty="0" err="1"/>
              <a:t>true,err</a:t>
            </a:r>
            <a:r>
              <a:rPr lang="en-US" sz="1600" dirty="0"/>
              <a:t>);</a:t>
            </a:r>
          </a:p>
          <a:p>
            <a:pPr marL="0" indent="0">
              <a:buFont typeface="Arial" pitchFamily="34" charset="0"/>
              <a:buNone/>
            </a:pPr>
            <a:r>
              <a:rPr lang="en-US" sz="1600" dirty="0"/>
              <a:t>}</a:t>
            </a:r>
          </a:p>
          <a:p>
            <a:pPr marL="0" indent="0" eaLnBrk="1" hangingPunct="1">
              <a:buFont typeface="Arial" pitchFamily="34" charset="0"/>
              <a:buNone/>
            </a:pPr>
            <a:endParaRPr lang="en-US" sz="1600" dirty="0"/>
          </a:p>
        </p:txBody>
      </p:sp>
      <p:sp>
        <p:nvSpPr>
          <p:cNvPr id="28675"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Code: Unit Test 2</a:t>
            </a:r>
          </a:p>
        </p:txBody>
      </p:sp>
    </p:spTree>
    <p:extLst>
      <p:ext uri="{BB962C8B-B14F-4D97-AF65-F5344CB8AC3E}">
        <p14:creationId xmlns:p14="http://schemas.microsoft.com/office/powerpoint/2010/main" val="50506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C687-0492-4AB1-A3DA-6BE1512689F9}"/>
              </a:ext>
            </a:extLst>
          </p:cNvPr>
          <p:cNvSpPr>
            <a:spLocks noGrp="1"/>
          </p:cNvSpPr>
          <p:nvPr>
            <p:ph type="title"/>
          </p:nvPr>
        </p:nvSpPr>
        <p:spPr/>
        <p:txBody>
          <a:bodyPr/>
          <a:lstStyle/>
          <a:p>
            <a:r>
              <a:rPr lang="en-US" dirty="0"/>
              <a:t>Previous training sessions </a:t>
            </a:r>
          </a:p>
        </p:txBody>
      </p:sp>
      <p:sp>
        <p:nvSpPr>
          <p:cNvPr id="3" name="Content Placeholder 2">
            <a:extLst>
              <a:ext uri="{FF2B5EF4-FFF2-40B4-BE49-F238E27FC236}">
                <a16:creationId xmlns:a16="http://schemas.microsoft.com/office/drawing/2014/main" id="{9EB183E8-A530-466A-B2E0-E3E9DD45FF26}"/>
              </a:ext>
            </a:extLst>
          </p:cNvPr>
          <p:cNvSpPr>
            <a:spLocks noGrp="1"/>
          </p:cNvSpPr>
          <p:nvPr>
            <p:ph idx="1"/>
          </p:nvPr>
        </p:nvSpPr>
        <p:spPr/>
        <p:txBody>
          <a:bodyPr/>
          <a:lstStyle/>
          <a:p>
            <a:r>
              <a:rPr lang="en-CA" sz="2000" dirty="0"/>
              <a:t>ETK training page: </a:t>
            </a:r>
          </a:p>
          <a:p>
            <a:pPr marL="0" indent="0">
              <a:buNone/>
            </a:pPr>
            <a:r>
              <a:rPr lang="en-US" sz="2000" u="sng" dirty="0">
                <a:hlinkClick r:id="rId3"/>
              </a:rPr>
              <a:t>https://ericoll.internal.ericsson.com/sites/ETK_Radio_SW_Core_Team/Documents/Forms/AllItems.aspx?RootFolder=%2Fsites%2FETK%5FRadio%5FSW%5FCore%5FTeam%2FDocuments%2FRadio%20SW%20training%20%28ETK%29%2FPresentations</a:t>
            </a:r>
            <a:endParaRPr lang="en-CA" sz="2000" dirty="0"/>
          </a:p>
          <a:p>
            <a:pPr marL="0" indent="0">
              <a:buNone/>
            </a:pPr>
            <a:r>
              <a:rPr lang="en-CA" sz="2000" dirty="0"/>
              <a:t> </a:t>
            </a:r>
          </a:p>
          <a:p>
            <a:r>
              <a:rPr lang="en-CA" sz="2000" dirty="0"/>
              <a:t>Ericsson Play recordings: </a:t>
            </a:r>
          </a:p>
          <a:p>
            <a:pPr lvl="1"/>
            <a:r>
              <a:rPr lang="en-US" sz="1800" dirty="0"/>
              <a:t>RBS introduction </a:t>
            </a:r>
            <a:r>
              <a:rPr lang="en-US" sz="1800" u="sng" dirty="0">
                <a:hlinkClick r:id="rId4"/>
              </a:rPr>
              <a:t>https://play.ericsson.net/media/t/0_8o9oytaf</a:t>
            </a:r>
            <a:r>
              <a:rPr lang="en-US" sz="1800" dirty="0"/>
              <a:t>                       </a:t>
            </a:r>
            <a:endParaRPr lang="en-CA" sz="1800" dirty="0"/>
          </a:p>
          <a:p>
            <a:pPr lvl="1"/>
            <a:r>
              <a:rPr lang="en-US" sz="1800" dirty="0"/>
              <a:t>TX functions </a:t>
            </a:r>
            <a:r>
              <a:rPr lang="en-US" sz="1800" u="sng" dirty="0">
                <a:hlinkClick r:id="rId5"/>
              </a:rPr>
              <a:t>https://play.ericsson.net/media/t/0_pxkphfwy</a:t>
            </a:r>
            <a:r>
              <a:rPr lang="en-US" sz="1800" dirty="0"/>
              <a:t>                     </a:t>
            </a:r>
            <a:endParaRPr lang="en-CA" sz="1800" dirty="0"/>
          </a:p>
          <a:p>
            <a:pPr lvl="1"/>
            <a:r>
              <a:rPr lang="en-US" sz="1800" dirty="0"/>
              <a:t>RX Functions </a:t>
            </a:r>
            <a:r>
              <a:rPr lang="en-US" sz="1800" u="sng" dirty="0">
                <a:hlinkClick r:id="rId6"/>
              </a:rPr>
              <a:t>https://play.ericsson.net/media/t/0_15tr4m95</a:t>
            </a:r>
            <a:r>
              <a:rPr lang="en-US" sz="1800" dirty="0"/>
              <a:t>                    </a:t>
            </a:r>
            <a:endParaRPr lang="en-CA" sz="1800" dirty="0"/>
          </a:p>
          <a:p>
            <a:pPr lvl="1"/>
            <a:r>
              <a:rPr lang="en-US" sz="1800" dirty="0"/>
              <a:t>Radio Software </a:t>
            </a:r>
            <a:r>
              <a:rPr lang="en-CA" sz="1800" u="sng" dirty="0">
                <a:hlinkClick r:id="rId7"/>
              </a:rPr>
              <a:t>https://play.ericsson.net/media/t/0_tj18rh3d</a:t>
            </a:r>
            <a:r>
              <a:rPr lang="en-CA" sz="1800" dirty="0"/>
              <a:t>                     </a:t>
            </a:r>
            <a:r>
              <a:rPr lang="en-US" sz="1800" dirty="0"/>
              <a:t> </a:t>
            </a:r>
            <a:r>
              <a:rPr lang="en-CA" sz="1800" dirty="0"/>
              <a:t> </a:t>
            </a:r>
          </a:p>
          <a:p>
            <a:endParaRPr lang="en-US" sz="2000" dirty="0"/>
          </a:p>
        </p:txBody>
      </p:sp>
    </p:spTree>
    <p:extLst>
      <p:ext uri="{BB962C8B-B14F-4D97-AF65-F5344CB8AC3E}">
        <p14:creationId xmlns:p14="http://schemas.microsoft.com/office/powerpoint/2010/main" val="124501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E7DEC31D-4B4B-46C3-B5BD-95120B10CB53}"/>
              </a:ext>
            </a:extLst>
          </p:cNvPr>
          <p:cNvSpPr>
            <a:spLocks noGrp="1" noChangeArrowheads="1"/>
          </p:cNvSpPr>
          <p:nvPr>
            <p:ph type="ctrTitle"/>
          </p:nvPr>
        </p:nvSpPr>
        <p:spPr>
          <a:xfrm>
            <a:off x="325438" y="2479675"/>
            <a:ext cx="8531225" cy="854075"/>
          </a:xfrm>
        </p:spPr>
        <p:txBody>
          <a:bodyPr>
            <a:normAutofit/>
          </a:bodyPr>
          <a:lstStyle/>
          <a:p>
            <a:pPr algn="ctr"/>
            <a:r>
              <a:rPr lang="en-US" altLang="en-US" dirty="0"/>
              <a:t>Q&amp;A</a:t>
            </a:r>
          </a:p>
        </p:txBody>
      </p:sp>
    </p:spTree>
    <p:extLst>
      <p:ext uri="{BB962C8B-B14F-4D97-AF65-F5344CB8AC3E}">
        <p14:creationId xmlns:p14="http://schemas.microsoft.com/office/powerpoint/2010/main" val="23071561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Logo_ChapterSlide_Normal"/>
          <p:cNvPicPr>
            <a:picLocks/>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4203778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800000"/>
            <a:ext cx="8351839" cy="4505384"/>
          </a:xfrm>
        </p:spPr>
        <p:txBody>
          <a:bodyPr/>
          <a:lstStyle/>
          <a:p>
            <a:r>
              <a:rPr lang="en-US" altLang="zh-CN" sz="2000" dirty="0">
                <a:ea typeface="宋体" panose="02010600030101010101" pitchFamily="2" charset="-122"/>
              </a:rPr>
              <a:t>O&amp;M is implemented between client and server.</a:t>
            </a:r>
          </a:p>
          <a:p>
            <a:r>
              <a:rPr lang="en-US" altLang="zh-CN" sz="2000" dirty="0">
                <a:ea typeface="宋体" panose="02010600030101010101" pitchFamily="2" charset="-122"/>
              </a:rPr>
              <a:t>A server provides an interface that the client can use.</a:t>
            </a:r>
          </a:p>
          <a:p>
            <a:endParaRPr lang="en-US" sz="2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064" y="2645263"/>
            <a:ext cx="4629861" cy="364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a:spLocks noGrp="1"/>
          </p:cNvSpPr>
          <p:nvPr>
            <p:ph type="title"/>
          </p:nvPr>
        </p:nvSpPr>
        <p:spPr>
          <a:xfrm>
            <a:off x="393700" y="239713"/>
            <a:ext cx="7494588" cy="706437"/>
          </a:xfrm>
        </p:spPr>
        <p:txBody>
          <a:bodyPr anchor="ctr">
            <a:normAutofit/>
          </a:bodyPr>
          <a:lstStyle/>
          <a:p>
            <a:r>
              <a:rPr lang="en-US" sz="4000" dirty="0"/>
              <a:t>Client and server</a:t>
            </a:r>
            <a:endParaRPr lang="hr-HR" sz="4000" dirty="0"/>
          </a:p>
        </p:txBody>
      </p:sp>
    </p:spTree>
    <p:extLst>
      <p:ext uri="{BB962C8B-B14F-4D97-AF65-F5344CB8AC3E}">
        <p14:creationId xmlns:p14="http://schemas.microsoft.com/office/powerpoint/2010/main" val="3008183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fontScale="90000"/>
          </a:bodyPr>
          <a:lstStyle/>
          <a:p>
            <a:r>
              <a:rPr lang="en-US" sz="4000" dirty="0"/>
              <a:t>Message between client and server</a:t>
            </a:r>
            <a:endParaRPr lang="hr-HR" sz="4000"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307856"/>
            <a:ext cx="33528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2790300"/>
            <a:ext cx="32575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4318000"/>
            <a:ext cx="33242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475" y="1571625"/>
            <a:ext cx="330517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575" y="3670300"/>
            <a:ext cx="326707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21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a:t>Multi-client</a:t>
            </a:r>
            <a:endParaRPr lang="hr-HR" sz="40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582" y="1051992"/>
            <a:ext cx="6708775" cy="51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047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OAM</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0375" y="1697197"/>
            <a:ext cx="6807914" cy="3636801"/>
          </a:xfrm>
        </p:spPr>
      </p:pic>
    </p:spTree>
    <p:extLst>
      <p:ext uri="{BB962C8B-B14F-4D97-AF65-F5344CB8AC3E}">
        <p14:creationId xmlns:p14="http://schemas.microsoft.com/office/powerpoint/2010/main" val="66373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325083"/>
            <a:ext cx="8351839" cy="5031267"/>
          </a:xfrm>
        </p:spPr>
        <p:txBody>
          <a:bodyPr/>
          <a:lstStyle/>
          <a:p>
            <a:pPr marL="175895" indent="-175895"/>
            <a:r>
              <a:rPr lang="en-US" sz="2000" b="1" dirty="0"/>
              <a:t>Arch/DB/History</a:t>
            </a:r>
          </a:p>
          <a:p>
            <a:pPr marL="533082" lvl="1" indent="-175895"/>
            <a:r>
              <a:rPr lang="en-US" sz="1600" b="1" dirty="0"/>
              <a:t>Radio Architecture</a:t>
            </a:r>
          </a:p>
          <a:p>
            <a:pPr marL="533082" lvl="1" indent="-175895"/>
            <a:r>
              <a:rPr lang="en-US" sz="1600" b="1" dirty="0"/>
              <a:t>Database view</a:t>
            </a:r>
          </a:p>
          <a:p>
            <a:pPr marL="533082" lvl="1" indent="-175895"/>
            <a:r>
              <a:rPr lang="en-US" sz="1600" b="1" dirty="0"/>
              <a:t>Startup</a:t>
            </a:r>
          </a:p>
          <a:p>
            <a:pPr marL="533082" lvl="1" indent="-175895"/>
            <a:r>
              <a:rPr lang="en-US" sz="1600" b="1" dirty="0"/>
              <a:t>Deployment view</a:t>
            </a:r>
          </a:p>
          <a:p>
            <a:pPr marL="533082" lvl="1" indent="-175895"/>
            <a:endParaRPr lang="en-US" sz="1600" b="1" dirty="0"/>
          </a:p>
          <a:p>
            <a:pPr marL="175895" indent="-175895"/>
            <a:r>
              <a:rPr lang="en-US" sz="2000" b="1" dirty="0"/>
              <a:t>TX/RX</a:t>
            </a:r>
          </a:p>
          <a:p>
            <a:pPr marL="533082" lvl="1" indent="-175895"/>
            <a:r>
              <a:rPr lang="en-US" sz="1600" b="1" dirty="0"/>
              <a:t>Design WoW</a:t>
            </a:r>
          </a:p>
          <a:p>
            <a:pPr marL="533082" lvl="1" indent="-175895"/>
            <a:r>
              <a:rPr lang="en-US" sz="1600" b="1" dirty="0" err="1"/>
              <a:t>Tx</a:t>
            </a:r>
            <a:r>
              <a:rPr lang="en-US" sz="1600" b="1" dirty="0"/>
              <a:t> Module</a:t>
            </a:r>
          </a:p>
          <a:p>
            <a:pPr marL="533082" lvl="1" indent="-175895"/>
            <a:r>
              <a:rPr lang="en-US" sz="1600" b="1" dirty="0"/>
              <a:t>Carrier Event Processing</a:t>
            </a:r>
          </a:p>
          <a:p>
            <a:pPr marL="533082" lvl="1" indent="-175895" algn="r"/>
            <a:r>
              <a:rPr lang="en-US" sz="1600" b="1" dirty="0"/>
              <a:t>SPLC</a:t>
            </a:r>
          </a:p>
          <a:p>
            <a:pPr marL="533082" lvl="1" indent="-175895"/>
            <a:r>
              <a:rPr lang="en-US" sz="1600" b="1" dirty="0"/>
              <a:t>Rx Module</a:t>
            </a:r>
          </a:p>
          <a:p>
            <a:pPr marL="533082" lvl="1" indent="-175895"/>
            <a:endParaRPr lang="en-US" sz="2000" b="1" dirty="0"/>
          </a:p>
          <a:p>
            <a:pPr marL="175895" indent="-175895"/>
            <a:r>
              <a:rPr lang="en-US" altLang="zh-CN" sz="2000" b="1" dirty="0"/>
              <a:t>Debugging/QA</a:t>
            </a:r>
          </a:p>
          <a:p>
            <a:pPr marL="533082" lvl="1" indent="-175895"/>
            <a:r>
              <a:rPr lang="en-US" sz="1600" b="1" dirty="0"/>
              <a:t>UT</a:t>
            </a:r>
          </a:p>
          <a:p>
            <a:pPr marL="533082" lvl="1" indent="-175895"/>
            <a:r>
              <a:rPr lang="en-US" sz="1600" b="1" dirty="0"/>
              <a:t>QA</a:t>
            </a:r>
          </a:p>
          <a:p>
            <a:pPr marL="0" indent="0">
              <a:buNone/>
            </a:pPr>
            <a:endParaRPr lang="en-US" altLang="zh-CN" sz="2000" b="1" dirty="0"/>
          </a:p>
        </p:txBody>
      </p:sp>
      <p:sp>
        <p:nvSpPr>
          <p:cNvPr id="3" name="Title 2"/>
          <p:cNvSpPr>
            <a:spLocks noGrp="1"/>
          </p:cNvSpPr>
          <p:nvPr>
            <p:ph type="title"/>
          </p:nvPr>
        </p:nvSpPr>
        <p:spPr/>
        <p:txBody>
          <a:bodyPr>
            <a:normAutofit/>
          </a:bodyPr>
          <a:lstStyle/>
          <a:p>
            <a:r>
              <a:rPr lang="sv-SE" sz="3600" dirty="0"/>
              <a:t>Overview </a:t>
            </a:r>
            <a:endParaRPr lang="en-US" sz="3600" dirty="0"/>
          </a:p>
        </p:txBody>
      </p:sp>
    </p:spTree>
    <p:extLst>
      <p:ext uri="{BB962C8B-B14F-4D97-AF65-F5344CB8AC3E}">
        <p14:creationId xmlns:p14="http://schemas.microsoft.com/office/powerpoint/2010/main" val="3767161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854" y="184230"/>
            <a:ext cx="7494588" cy="1085371"/>
          </a:xfrm>
        </p:spPr>
        <p:txBody>
          <a:bodyPr/>
          <a:lstStyle/>
          <a:p>
            <a:r>
              <a:rPr lang="en-US" dirty="0"/>
              <a:t>O&amp;M Layer </a:t>
            </a:r>
          </a:p>
        </p:txBody>
      </p:sp>
      <p:sp>
        <p:nvSpPr>
          <p:cNvPr id="7" name="AutoShape 20"/>
          <p:cNvSpPr>
            <a:spLocks noChangeArrowheads="1"/>
          </p:cNvSpPr>
          <p:nvPr/>
        </p:nvSpPr>
        <p:spPr bwMode="auto">
          <a:xfrm>
            <a:off x="628770" y="1034610"/>
            <a:ext cx="7969320" cy="2124588"/>
          </a:xfrm>
          <a:prstGeom prst="roundRect">
            <a:avLst>
              <a:gd name="adj" fmla="val 16667"/>
            </a:avLst>
          </a:prstGeom>
          <a:solidFill>
            <a:schemeClr val="tx2">
              <a:lumMod val="25000"/>
              <a:lumOff val="75000"/>
            </a:schemeClr>
          </a:solidFill>
          <a:ln>
            <a:noFill/>
          </a:ln>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sv-SE" sz="2400" b="1" dirty="0">
                <a:solidFill>
                  <a:schemeClr val="bg1"/>
                </a:solidFill>
                <a:cs typeface="Times New Roman" panose="02020603050405020304" pitchFamily="18" charset="0"/>
              </a:rPr>
              <a:t>O&amp;M</a:t>
            </a:r>
          </a:p>
        </p:txBody>
      </p:sp>
      <p:sp>
        <p:nvSpPr>
          <p:cNvPr id="8" name="AutoShape 22"/>
          <p:cNvSpPr>
            <a:spLocks noChangeArrowheads="1"/>
          </p:cNvSpPr>
          <p:nvPr/>
        </p:nvSpPr>
        <p:spPr bwMode="auto">
          <a:xfrm>
            <a:off x="2019465" y="1559221"/>
            <a:ext cx="1270459" cy="1409143"/>
          </a:xfrm>
          <a:prstGeom prst="roundRect">
            <a:avLst>
              <a:gd name="adj" fmla="val 16667"/>
            </a:avLst>
          </a:prstGeom>
          <a:solidFill>
            <a:srgbClr val="89BA17"/>
          </a:solidFill>
          <a:ln>
            <a:solidFill>
              <a:schemeClr val="bg1"/>
            </a:solidFill>
          </a:ln>
          <a:effectLst/>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sv-SE" sz="1600" b="1" dirty="0">
                <a:solidFill>
                  <a:schemeClr val="bg1"/>
                </a:solidFill>
                <a:cs typeface="Times New Roman" panose="02020603050405020304" pitchFamily="18" charset="0"/>
              </a:rPr>
              <a:t>Board </a:t>
            </a:r>
            <a:br>
              <a:rPr lang="en-US" altLang="sv-SE" sz="1600" b="1" dirty="0">
                <a:solidFill>
                  <a:schemeClr val="bg1"/>
                </a:solidFill>
                <a:cs typeface="Times New Roman" panose="02020603050405020304" pitchFamily="18" charset="0"/>
              </a:rPr>
            </a:br>
            <a:r>
              <a:rPr lang="en-US" altLang="sv-SE" sz="1600" b="1" dirty="0">
                <a:solidFill>
                  <a:schemeClr val="bg1"/>
                </a:solidFill>
                <a:cs typeface="Times New Roman" panose="02020603050405020304" pitchFamily="18" charset="0"/>
              </a:rPr>
              <a:t>Interface</a:t>
            </a:r>
          </a:p>
        </p:txBody>
      </p:sp>
      <p:sp>
        <p:nvSpPr>
          <p:cNvPr id="9" name="AutoShape 22"/>
          <p:cNvSpPr>
            <a:spLocks noChangeArrowheads="1"/>
          </p:cNvSpPr>
          <p:nvPr/>
        </p:nvSpPr>
        <p:spPr bwMode="auto">
          <a:xfrm>
            <a:off x="3393058" y="1577619"/>
            <a:ext cx="1974950" cy="1390744"/>
          </a:xfrm>
          <a:prstGeom prst="roundRect">
            <a:avLst>
              <a:gd name="adj" fmla="val 16667"/>
            </a:avLst>
          </a:prstGeom>
          <a:solidFill>
            <a:srgbClr val="89BA17"/>
          </a:solidFill>
          <a:ln>
            <a:solidFill>
              <a:schemeClr val="bg1"/>
            </a:solidFill>
          </a:ln>
          <a:effectLst/>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sv-SE" altLang="sv-SE" sz="1600" b="1" dirty="0">
                <a:solidFill>
                  <a:schemeClr val="bg1"/>
                </a:solidFill>
                <a:cs typeface="Times New Roman" panose="02020603050405020304" pitchFamily="18" charset="0"/>
              </a:rPr>
              <a:t>Radio </a:t>
            </a:r>
            <a:r>
              <a:rPr lang="sv-SE" altLang="sv-SE" sz="1600" b="1" dirty="0" err="1">
                <a:solidFill>
                  <a:schemeClr val="bg1"/>
                </a:solidFill>
                <a:cs typeface="Times New Roman" panose="02020603050405020304" pitchFamily="18" charset="0"/>
              </a:rPr>
              <a:t>Device</a:t>
            </a:r>
            <a:r>
              <a:rPr lang="sv-SE" altLang="sv-SE" sz="1600" b="1" dirty="0">
                <a:solidFill>
                  <a:schemeClr val="bg1"/>
                </a:solidFill>
                <a:cs typeface="Times New Roman" panose="02020603050405020304" pitchFamily="18" charset="0"/>
              </a:rPr>
              <a:t> </a:t>
            </a:r>
            <a:br>
              <a:rPr lang="sv-SE" altLang="sv-SE" sz="1600" b="1" dirty="0">
                <a:solidFill>
                  <a:schemeClr val="bg1"/>
                </a:solidFill>
                <a:cs typeface="Times New Roman" panose="02020603050405020304" pitchFamily="18" charset="0"/>
              </a:rPr>
            </a:br>
            <a:r>
              <a:rPr lang="sv-SE" altLang="sv-SE" sz="1600" b="1" dirty="0">
                <a:solidFill>
                  <a:schemeClr val="bg1"/>
                </a:solidFill>
                <a:cs typeface="Times New Roman" panose="02020603050405020304" pitchFamily="18" charset="0"/>
              </a:rPr>
              <a:t>Interface</a:t>
            </a:r>
            <a:endParaRPr lang="en-US" altLang="sv-SE" sz="1600" b="1" dirty="0">
              <a:solidFill>
                <a:schemeClr val="bg1"/>
              </a:solidFill>
              <a:cs typeface="Times New Roman" panose="02020603050405020304" pitchFamily="18" charset="0"/>
            </a:endParaRPr>
          </a:p>
        </p:txBody>
      </p:sp>
      <p:sp>
        <p:nvSpPr>
          <p:cNvPr id="10" name="AutoShape 22"/>
          <p:cNvSpPr>
            <a:spLocks noChangeArrowheads="1"/>
          </p:cNvSpPr>
          <p:nvPr/>
        </p:nvSpPr>
        <p:spPr bwMode="auto">
          <a:xfrm>
            <a:off x="5460812" y="1579296"/>
            <a:ext cx="1385562" cy="1389067"/>
          </a:xfrm>
          <a:prstGeom prst="roundRect">
            <a:avLst>
              <a:gd name="adj" fmla="val 16667"/>
            </a:avLst>
          </a:prstGeom>
          <a:solidFill>
            <a:srgbClr val="89BA17"/>
          </a:solidFill>
          <a:ln>
            <a:solidFill>
              <a:schemeClr val="bg1"/>
            </a:solidFill>
          </a:ln>
          <a:effectLst/>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sv-SE" altLang="sv-SE" sz="1600" b="1" dirty="0">
                <a:solidFill>
                  <a:schemeClr val="bg1"/>
                </a:solidFill>
                <a:cs typeface="Times New Roman" panose="02020603050405020304" pitchFamily="18" charset="0"/>
              </a:rPr>
              <a:t>Common </a:t>
            </a:r>
            <a:br>
              <a:rPr lang="sv-SE" altLang="sv-SE" sz="1600" b="1" dirty="0">
                <a:solidFill>
                  <a:schemeClr val="bg1"/>
                </a:solidFill>
                <a:cs typeface="Times New Roman" panose="02020603050405020304" pitchFamily="18" charset="0"/>
              </a:rPr>
            </a:br>
            <a:r>
              <a:rPr lang="sv-SE" altLang="sv-SE" sz="1600" b="1" dirty="0">
                <a:solidFill>
                  <a:schemeClr val="bg1"/>
                </a:solidFill>
                <a:cs typeface="Times New Roman" panose="02020603050405020304" pitchFamily="18" charset="0"/>
              </a:rPr>
              <a:t>Interface</a:t>
            </a:r>
            <a:endParaRPr lang="en-US" altLang="sv-SE" sz="1600" b="1" dirty="0">
              <a:solidFill>
                <a:schemeClr val="bg1"/>
              </a:solidFill>
              <a:cs typeface="Times New Roman" panose="02020603050405020304" pitchFamily="18" charset="0"/>
            </a:endParaRPr>
          </a:p>
        </p:txBody>
      </p:sp>
      <p:sp>
        <p:nvSpPr>
          <p:cNvPr id="11" name="AutoShape 22"/>
          <p:cNvSpPr>
            <a:spLocks noChangeArrowheads="1"/>
          </p:cNvSpPr>
          <p:nvPr/>
        </p:nvSpPr>
        <p:spPr bwMode="auto">
          <a:xfrm>
            <a:off x="6943139" y="1579296"/>
            <a:ext cx="1431242" cy="1372724"/>
          </a:xfrm>
          <a:prstGeom prst="roundRect">
            <a:avLst>
              <a:gd name="adj" fmla="val 16667"/>
            </a:avLst>
          </a:prstGeom>
          <a:solidFill>
            <a:srgbClr val="89BA17"/>
          </a:solidFill>
          <a:ln>
            <a:solidFill>
              <a:schemeClr val="bg1"/>
            </a:solidFill>
          </a:ln>
          <a:effectLst/>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sv-SE" sz="1600" b="1" dirty="0">
                <a:solidFill>
                  <a:schemeClr val="bg1"/>
                </a:solidFill>
                <a:cs typeface="Times New Roman" panose="02020603050405020304" pitchFamily="18" charset="0"/>
              </a:rPr>
              <a:t>Antenna </a:t>
            </a:r>
            <a:br>
              <a:rPr lang="en-US" altLang="sv-SE" sz="1600" b="1" dirty="0">
                <a:solidFill>
                  <a:schemeClr val="bg1"/>
                </a:solidFill>
                <a:cs typeface="Times New Roman" panose="02020603050405020304" pitchFamily="18" charset="0"/>
              </a:rPr>
            </a:br>
            <a:r>
              <a:rPr lang="en-US" altLang="sv-SE" sz="1600" b="1" dirty="0">
                <a:solidFill>
                  <a:schemeClr val="bg1"/>
                </a:solidFill>
                <a:cs typeface="Times New Roman" panose="02020603050405020304" pitchFamily="18" charset="0"/>
              </a:rPr>
              <a:t>Interface</a:t>
            </a:r>
          </a:p>
        </p:txBody>
      </p:sp>
      <p:sp>
        <p:nvSpPr>
          <p:cNvPr id="12" name="AutoShape 50"/>
          <p:cNvSpPr>
            <a:spLocks noChangeArrowheads="1"/>
          </p:cNvSpPr>
          <p:nvPr/>
        </p:nvSpPr>
        <p:spPr bwMode="auto">
          <a:xfrm>
            <a:off x="2099267" y="2330506"/>
            <a:ext cx="483614" cy="465343"/>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BCI</a:t>
            </a:r>
            <a:endParaRPr lang="en-US" altLang="sv-SE" sz="1200" b="1" dirty="0">
              <a:solidFill>
                <a:schemeClr val="bg1"/>
              </a:solidFill>
              <a:cs typeface="Times New Roman" panose="02020603050405020304" pitchFamily="18" charset="0"/>
            </a:endParaRPr>
          </a:p>
        </p:txBody>
      </p:sp>
      <p:sp>
        <p:nvSpPr>
          <p:cNvPr id="13" name="AutoShape 50"/>
          <p:cNvSpPr>
            <a:spLocks noChangeArrowheads="1"/>
          </p:cNvSpPr>
          <p:nvPr/>
        </p:nvSpPr>
        <p:spPr bwMode="auto">
          <a:xfrm>
            <a:off x="2668257" y="2330506"/>
            <a:ext cx="519733" cy="465343"/>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CBCI</a:t>
            </a:r>
            <a:endParaRPr lang="en-US" altLang="sv-SE" sz="1200" b="1" dirty="0">
              <a:solidFill>
                <a:schemeClr val="bg1"/>
              </a:solidFill>
              <a:cs typeface="Times New Roman" panose="02020603050405020304" pitchFamily="18" charset="0"/>
            </a:endParaRPr>
          </a:p>
        </p:txBody>
      </p:sp>
      <p:sp>
        <p:nvSpPr>
          <p:cNvPr id="14" name="AutoShape 50"/>
          <p:cNvSpPr>
            <a:spLocks noChangeArrowheads="1"/>
          </p:cNvSpPr>
          <p:nvPr/>
        </p:nvSpPr>
        <p:spPr bwMode="auto">
          <a:xfrm>
            <a:off x="3477617" y="2323288"/>
            <a:ext cx="423599" cy="472561"/>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TR</a:t>
            </a:r>
            <a:br>
              <a:rPr lang="sv-SE" altLang="sv-SE" sz="1200" b="1" dirty="0">
                <a:solidFill>
                  <a:schemeClr val="bg1"/>
                </a:solidFill>
                <a:cs typeface="Times New Roman" panose="02020603050405020304" pitchFamily="18" charset="0"/>
              </a:rPr>
            </a:br>
            <a:r>
              <a:rPr lang="sv-SE" altLang="sv-SE" sz="1200" b="1" dirty="0">
                <a:solidFill>
                  <a:schemeClr val="bg1"/>
                </a:solidFill>
                <a:cs typeface="Times New Roman" panose="02020603050405020304" pitchFamily="18" charset="0"/>
              </a:rPr>
              <a:t>CDCI</a:t>
            </a:r>
            <a:endParaRPr lang="en-US" altLang="sv-SE" sz="1200" b="1" dirty="0">
              <a:solidFill>
                <a:schemeClr val="bg1"/>
              </a:solidFill>
              <a:cs typeface="Times New Roman" panose="02020603050405020304" pitchFamily="18" charset="0"/>
            </a:endParaRPr>
          </a:p>
        </p:txBody>
      </p:sp>
      <p:sp>
        <p:nvSpPr>
          <p:cNvPr id="15" name="AutoShape 50"/>
          <p:cNvSpPr>
            <a:spLocks noChangeArrowheads="1"/>
          </p:cNvSpPr>
          <p:nvPr/>
        </p:nvSpPr>
        <p:spPr bwMode="auto">
          <a:xfrm>
            <a:off x="3949471" y="2323288"/>
            <a:ext cx="436249" cy="472561"/>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sv-SE" sz="1200" b="1" dirty="0">
                <a:solidFill>
                  <a:schemeClr val="bg1"/>
                </a:solidFill>
                <a:cs typeface="Times New Roman" panose="02020603050405020304" pitchFamily="18" charset="0"/>
              </a:rPr>
              <a:t>DPCL</a:t>
            </a:r>
            <a:br>
              <a:rPr lang="en-US" altLang="sv-SE" sz="1200" b="1" dirty="0">
                <a:solidFill>
                  <a:schemeClr val="bg1"/>
                </a:solidFill>
                <a:cs typeface="Times New Roman" panose="02020603050405020304" pitchFamily="18" charset="0"/>
              </a:rPr>
            </a:br>
            <a:r>
              <a:rPr lang="en-US" altLang="sv-SE" sz="1200" b="1" dirty="0">
                <a:solidFill>
                  <a:schemeClr val="bg1"/>
                </a:solidFill>
                <a:cs typeface="Times New Roman" panose="02020603050405020304" pitchFamily="18" charset="0"/>
              </a:rPr>
              <a:t>CDCI</a:t>
            </a:r>
          </a:p>
        </p:txBody>
      </p:sp>
      <p:sp>
        <p:nvSpPr>
          <p:cNvPr id="16" name="AutoShape 50"/>
          <p:cNvSpPr>
            <a:spLocks noChangeArrowheads="1"/>
          </p:cNvSpPr>
          <p:nvPr/>
        </p:nvSpPr>
        <p:spPr bwMode="auto">
          <a:xfrm>
            <a:off x="4423821" y="2330506"/>
            <a:ext cx="442446" cy="465343"/>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TPA</a:t>
            </a:r>
            <a:br>
              <a:rPr lang="sv-SE" altLang="sv-SE" sz="1200" b="1" dirty="0">
                <a:solidFill>
                  <a:schemeClr val="bg1"/>
                </a:solidFill>
                <a:cs typeface="Times New Roman" panose="02020603050405020304" pitchFamily="18" charset="0"/>
              </a:rPr>
            </a:br>
            <a:r>
              <a:rPr lang="sv-SE" altLang="sv-SE" sz="1200" b="1" dirty="0">
                <a:solidFill>
                  <a:schemeClr val="bg1"/>
                </a:solidFill>
                <a:cs typeface="Times New Roman" panose="02020603050405020304" pitchFamily="18" charset="0"/>
              </a:rPr>
              <a:t>CDCI</a:t>
            </a:r>
            <a:endParaRPr lang="en-US" altLang="sv-SE" sz="1200" b="1" dirty="0">
              <a:solidFill>
                <a:schemeClr val="bg1"/>
              </a:solidFill>
              <a:cs typeface="Times New Roman" panose="02020603050405020304" pitchFamily="18" charset="0"/>
            </a:endParaRPr>
          </a:p>
        </p:txBody>
      </p:sp>
      <p:sp>
        <p:nvSpPr>
          <p:cNvPr id="17" name="AutoShape 50"/>
          <p:cNvSpPr>
            <a:spLocks noChangeArrowheads="1"/>
          </p:cNvSpPr>
          <p:nvPr/>
        </p:nvSpPr>
        <p:spPr bwMode="auto">
          <a:xfrm>
            <a:off x="4934639" y="2330506"/>
            <a:ext cx="340564" cy="465343"/>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TR</a:t>
            </a:r>
            <a:br>
              <a:rPr lang="sv-SE" altLang="sv-SE" sz="1200" b="1" dirty="0">
                <a:solidFill>
                  <a:schemeClr val="bg1"/>
                </a:solidFill>
                <a:cs typeface="Times New Roman" panose="02020603050405020304" pitchFamily="18" charset="0"/>
              </a:rPr>
            </a:br>
            <a:r>
              <a:rPr lang="sv-SE" altLang="sv-SE" sz="1200" b="1" dirty="0">
                <a:solidFill>
                  <a:schemeClr val="bg1"/>
                </a:solidFill>
                <a:cs typeface="Times New Roman" panose="02020603050405020304" pitchFamily="18" charset="0"/>
              </a:rPr>
              <a:t>DCI</a:t>
            </a:r>
            <a:endParaRPr lang="en-US" altLang="sv-SE" sz="1200" b="1" dirty="0">
              <a:solidFill>
                <a:schemeClr val="bg1"/>
              </a:solidFill>
              <a:cs typeface="Times New Roman" panose="02020603050405020304" pitchFamily="18" charset="0"/>
            </a:endParaRPr>
          </a:p>
        </p:txBody>
      </p:sp>
      <p:sp>
        <p:nvSpPr>
          <p:cNvPr id="18" name="AutoShape 50"/>
          <p:cNvSpPr>
            <a:spLocks noChangeArrowheads="1"/>
          </p:cNvSpPr>
          <p:nvPr/>
        </p:nvSpPr>
        <p:spPr bwMode="auto">
          <a:xfrm>
            <a:off x="5563366" y="2323288"/>
            <a:ext cx="519604" cy="472561"/>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RMCI</a:t>
            </a:r>
            <a:endParaRPr lang="en-US" altLang="sv-SE" sz="1200" b="1" dirty="0">
              <a:solidFill>
                <a:schemeClr val="bg1"/>
              </a:solidFill>
              <a:cs typeface="Times New Roman" panose="02020603050405020304" pitchFamily="18" charset="0"/>
            </a:endParaRPr>
          </a:p>
        </p:txBody>
      </p:sp>
      <p:sp>
        <p:nvSpPr>
          <p:cNvPr id="19" name="AutoShape 50"/>
          <p:cNvSpPr>
            <a:spLocks noChangeArrowheads="1"/>
          </p:cNvSpPr>
          <p:nvPr/>
        </p:nvSpPr>
        <p:spPr bwMode="auto">
          <a:xfrm>
            <a:off x="6189450" y="2318504"/>
            <a:ext cx="573490" cy="484965"/>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RFTI</a:t>
            </a:r>
            <a:endParaRPr lang="en-US" altLang="sv-SE" sz="1200" b="1" dirty="0">
              <a:solidFill>
                <a:schemeClr val="bg1"/>
              </a:solidFill>
              <a:cs typeface="Times New Roman" panose="02020603050405020304" pitchFamily="18" charset="0"/>
            </a:endParaRPr>
          </a:p>
        </p:txBody>
      </p:sp>
      <p:sp>
        <p:nvSpPr>
          <p:cNvPr id="20" name="AutoShape 50"/>
          <p:cNvSpPr>
            <a:spLocks noChangeArrowheads="1"/>
          </p:cNvSpPr>
          <p:nvPr/>
        </p:nvSpPr>
        <p:spPr bwMode="auto">
          <a:xfrm>
            <a:off x="7011511" y="2310885"/>
            <a:ext cx="616756" cy="484964"/>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AI</a:t>
            </a:r>
            <a:br>
              <a:rPr lang="sv-SE" altLang="sv-SE" sz="1200" b="1" dirty="0">
                <a:solidFill>
                  <a:schemeClr val="bg1"/>
                </a:solidFill>
                <a:cs typeface="Times New Roman" panose="02020603050405020304" pitchFamily="18" charset="0"/>
              </a:rPr>
            </a:br>
            <a:r>
              <a:rPr lang="sv-SE" altLang="sv-SE" sz="1200" b="1" dirty="0">
                <a:solidFill>
                  <a:schemeClr val="bg1"/>
                </a:solidFill>
                <a:cs typeface="Times New Roman" panose="02020603050405020304" pitchFamily="18" charset="0"/>
              </a:rPr>
              <a:t>CDCI</a:t>
            </a:r>
            <a:endParaRPr lang="en-US" altLang="sv-SE" sz="1200" b="1" dirty="0">
              <a:solidFill>
                <a:schemeClr val="bg1"/>
              </a:solidFill>
              <a:cs typeface="Times New Roman" panose="02020603050405020304" pitchFamily="18" charset="0"/>
            </a:endParaRPr>
          </a:p>
        </p:txBody>
      </p:sp>
      <p:sp>
        <p:nvSpPr>
          <p:cNvPr id="21" name="AutoShape 50"/>
          <p:cNvSpPr>
            <a:spLocks noChangeArrowheads="1"/>
          </p:cNvSpPr>
          <p:nvPr/>
        </p:nvSpPr>
        <p:spPr bwMode="auto">
          <a:xfrm>
            <a:off x="7778891" y="2310884"/>
            <a:ext cx="527030" cy="484965"/>
          </a:xfrm>
          <a:prstGeom prst="roundRect">
            <a:avLst>
              <a:gd name="adj" fmla="val 16667"/>
            </a:avLst>
          </a:prstGeom>
          <a:solidFill>
            <a:srgbClr val="B06AA2"/>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r>
              <a:rPr lang="sv-SE" altLang="sv-SE" sz="1200" b="1" dirty="0">
                <a:solidFill>
                  <a:schemeClr val="bg1"/>
                </a:solidFill>
                <a:cs typeface="Times New Roman" panose="02020603050405020304" pitchFamily="18" charset="0"/>
              </a:rPr>
              <a:t>ANTPI</a:t>
            </a:r>
            <a:endParaRPr lang="en-US" altLang="sv-SE" sz="1400" b="1" dirty="0">
              <a:solidFill>
                <a:schemeClr val="bg1"/>
              </a:solidFill>
              <a:cs typeface="Times New Roman" panose="02020603050405020304" pitchFamily="18" charset="0"/>
            </a:endParaRPr>
          </a:p>
        </p:txBody>
      </p:sp>
      <p:sp>
        <p:nvSpPr>
          <p:cNvPr id="22" name="AutoShape 22"/>
          <p:cNvSpPr>
            <a:spLocks noChangeArrowheads="1"/>
          </p:cNvSpPr>
          <p:nvPr/>
        </p:nvSpPr>
        <p:spPr bwMode="auto">
          <a:xfrm>
            <a:off x="933634" y="1590558"/>
            <a:ext cx="950100" cy="1377806"/>
          </a:xfrm>
          <a:prstGeom prst="roundRect">
            <a:avLst>
              <a:gd name="adj" fmla="val 16667"/>
            </a:avLst>
          </a:prstGeom>
          <a:solidFill>
            <a:srgbClr val="FF0000"/>
          </a:solidFill>
          <a:ln>
            <a:solidFill>
              <a:schemeClr val="bg1"/>
            </a:solidFill>
          </a:ln>
          <a:effectLst/>
        </p:spPr>
        <p:txBody>
          <a:bodyPr wrap="none" anchor="t" anchorCtr="0"/>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0" hangingPunct="0"/>
            <a:r>
              <a:rPr lang="en-US" altLang="sv-SE" sz="1600" b="1" dirty="0">
                <a:solidFill>
                  <a:schemeClr val="bg1"/>
                </a:solidFill>
                <a:cs typeface="Times New Roman" panose="02020603050405020304" pitchFamily="18" charset="0"/>
              </a:rPr>
              <a:t>CCIE</a:t>
            </a:r>
          </a:p>
        </p:txBody>
      </p:sp>
      <p:sp>
        <p:nvSpPr>
          <p:cNvPr id="23" name="Content Placeholder 1">
            <a:extLst>
              <a:ext uri="{FF2B5EF4-FFF2-40B4-BE49-F238E27FC236}">
                <a16:creationId xmlns:a16="http://schemas.microsoft.com/office/drawing/2014/main" id="{14F865E4-6E51-4721-8BCD-0CB4F791AEBA}"/>
              </a:ext>
            </a:extLst>
          </p:cNvPr>
          <p:cNvSpPr>
            <a:spLocks noGrp="1"/>
          </p:cNvSpPr>
          <p:nvPr>
            <p:ph idx="1"/>
          </p:nvPr>
        </p:nvSpPr>
        <p:spPr>
          <a:xfrm>
            <a:off x="330618" y="3272977"/>
            <a:ext cx="8351839" cy="3066223"/>
          </a:xfrm>
        </p:spPr>
        <p:txBody>
          <a:bodyPr/>
          <a:lstStyle/>
          <a:p>
            <a:r>
              <a:rPr lang="en-US" sz="2000" dirty="0"/>
              <a:t>O&amp;M interfaces consist of the following groups: </a:t>
            </a:r>
            <a:endParaRPr lang="sv-SE" sz="2000" dirty="0"/>
          </a:p>
          <a:p>
            <a:pPr lvl="1"/>
            <a:r>
              <a:rPr lang="en-US" sz="1800" dirty="0"/>
              <a:t>WCDMA Board and Device interfaces </a:t>
            </a:r>
          </a:p>
          <a:p>
            <a:pPr lvl="2"/>
            <a:r>
              <a:rPr lang="en-US" altLang="sv-SE" sz="1800" dirty="0"/>
              <a:t>CBCI (Board Control), CDCI (Device Control) and ANTPI (Antenna Port).</a:t>
            </a:r>
            <a:endParaRPr lang="en-US" altLang="sv-SE" sz="1800" b="1" dirty="0"/>
          </a:p>
          <a:p>
            <a:pPr lvl="2"/>
            <a:endParaRPr lang="sv-SE" sz="1800" dirty="0"/>
          </a:p>
          <a:p>
            <a:pPr lvl="1"/>
            <a:r>
              <a:rPr lang="en-US" sz="1800" dirty="0"/>
              <a:t>LTE/GSM/CDMA Board and Device interfaces</a:t>
            </a:r>
          </a:p>
          <a:p>
            <a:pPr lvl="2"/>
            <a:r>
              <a:rPr lang="en-US" altLang="sv-SE" sz="1800" dirty="0"/>
              <a:t>BCI (Board Control), DCI (Device Control) and ANTPI (Antenna Port).</a:t>
            </a:r>
          </a:p>
          <a:p>
            <a:pPr marL="355600" lvl="1" indent="0">
              <a:buNone/>
            </a:pPr>
            <a:endParaRPr lang="sv-SE" sz="1800" dirty="0"/>
          </a:p>
          <a:p>
            <a:pPr lvl="1"/>
            <a:r>
              <a:rPr lang="en-US" sz="1800" dirty="0"/>
              <a:t>File transfer interfaces</a:t>
            </a:r>
            <a:endParaRPr lang="sv-SE" sz="1800" dirty="0"/>
          </a:p>
          <a:p>
            <a:endParaRPr lang="en-US" sz="2000" dirty="0"/>
          </a:p>
        </p:txBody>
      </p:sp>
    </p:spTree>
    <p:extLst>
      <p:ext uri="{BB962C8B-B14F-4D97-AF65-F5344CB8AC3E}">
        <p14:creationId xmlns:p14="http://schemas.microsoft.com/office/powerpoint/2010/main" val="257739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OAM IF </a:t>
            </a:r>
            <a:r>
              <a:rPr lang="sv-SE" dirty="0" err="1"/>
              <a:t>Overview</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8594" y="2011362"/>
            <a:ext cx="6111240" cy="3169920"/>
          </a:xfrm>
        </p:spPr>
      </p:pic>
    </p:spTree>
    <p:extLst>
      <p:ext uri="{BB962C8B-B14F-4D97-AF65-F5344CB8AC3E}">
        <p14:creationId xmlns:p14="http://schemas.microsoft.com/office/powerpoint/2010/main" val="2690695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fontScale="90000"/>
          </a:bodyPr>
          <a:lstStyle/>
          <a:p>
            <a:r>
              <a:rPr lang="en-US" sz="4000" dirty="0"/>
              <a:t>O&amp;M LAYER IMPLEMENTATION</a:t>
            </a:r>
            <a:endParaRPr lang="hr-HR" sz="4000" dirty="0"/>
          </a:p>
        </p:txBody>
      </p:sp>
      <p:sp>
        <p:nvSpPr>
          <p:cNvPr id="4" name="Content Placeholder 2"/>
          <p:cNvSpPr>
            <a:spLocks noGrp="1"/>
          </p:cNvSpPr>
          <p:nvPr>
            <p:ph idx="1"/>
          </p:nvPr>
        </p:nvSpPr>
        <p:spPr>
          <a:xfrm>
            <a:off x="396875" y="1181384"/>
            <a:ext cx="3697453" cy="4505325"/>
          </a:xfrm>
        </p:spPr>
        <p:txBody>
          <a:bodyPr/>
          <a:lstStyle/>
          <a:p>
            <a:r>
              <a:rPr lang="en-US" altLang="zh-CN" dirty="0">
                <a:ea typeface="宋体" panose="02010600030101010101" pitchFamily="2" charset="-122"/>
              </a:rPr>
              <a:t>Static Processes:</a:t>
            </a:r>
          </a:p>
          <a:p>
            <a:pPr lvl="1"/>
            <a:r>
              <a:rPr lang="en-US" altLang="zh-CN" dirty="0" err="1">
                <a:ea typeface="宋体" panose="02010600030101010101" pitchFamily="2" charset="-122"/>
              </a:rPr>
              <a:t>cfhe</a:t>
            </a:r>
            <a:endParaRPr lang="en-US" altLang="zh-CN" dirty="0">
              <a:ea typeface="宋体" panose="02010600030101010101" pitchFamily="2" charset="-122"/>
            </a:endParaRPr>
          </a:p>
          <a:p>
            <a:pPr lvl="1"/>
            <a:r>
              <a:rPr lang="en-US" altLang="zh-CN" dirty="0" err="1">
                <a:ea typeface="宋体" panose="02010600030101010101" pitchFamily="2" charset="-122"/>
              </a:rPr>
              <a:t>bcProc</a:t>
            </a:r>
            <a:endParaRPr lang="en-US" altLang="zh-CN" dirty="0">
              <a:ea typeface="宋体" panose="02010600030101010101" pitchFamily="2" charset="-122"/>
            </a:endParaRPr>
          </a:p>
          <a:p>
            <a:pPr lvl="1"/>
            <a:r>
              <a:rPr lang="en-US" altLang="zh-CN" dirty="0" err="1">
                <a:ea typeface="宋体" panose="02010600030101010101" pitchFamily="2" charset="-122"/>
              </a:rPr>
              <a:t>cbcRuProc</a:t>
            </a:r>
            <a:endParaRPr lang="en-US" altLang="zh-CN" dirty="0">
              <a:ea typeface="宋体" panose="02010600030101010101" pitchFamily="2" charset="-122"/>
            </a:endParaRPr>
          </a:p>
          <a:p>
            <a:pPr lvl="1"/>
            <a:r>
              <a:rPr lang="en-US" altLang="zh-CN" dirty="0" err="1">
                <a:ea typeface="宋体" panose="02010600030101010101" pitchFamily="2" charset="-122"/>
              </a:rPr>
              <a:t>bcLoadHandler</a:t>
            </a:r>
            <a:endParaRPr lang="en-US" altLang="zh-CN" dirty="0">
              <a:ea typeface="宋体" panose="02010600030101010101" pitchFamily="2" charset="-122"/>
            </a:endParaRPr>
          </a:p>
          <a:p>
            <a:pPr lvl="1"/>
            <a:r>
              <a:rPr lang="en-US" altLang="zh-CN" dirty="0" err="1">
                <a:ea typeface="宋体" panose="02010600030101010101" pitchFamily="2" charset="-122"/>
              </a:rPr>
              <a:t>cbcLoadHandler</a:t>
            </a:r>
            <a:endParaRPr lang="en-US" altLang="zh-CN" dirty="0">
              <a:ea typeface="宋体" panose="02010600030101010101" pitchFamily="2" charset="-122"/>
            </a:endParaRPr>
          </a:p>
          <a:p>
            <a:pPr lvl="1"/>
            <a:r>
              <a:rPr lang="en-US" altLang="zh-CN" dirty="0" err="1">
                <a:ea typeface="宋体" panose="02010600030101010101" pitchFamily="2" charset="-122"/>
              </a:rPr>
              <a:t>swStoreHandler</a:t>
            </a:r>
            <a:endParaRPr lang="en-US" altLang="zh-CN" dirty="0">
              <a:ea typeface="宋体" panose="02010600030101010101" pitchFamily="2" charset="-122"/>
            </a:endParaRPr>
          </a:p>
          <a:p>
            <a:pPr lvl="1"/>
            <a:r>
              <a:rPr lang="en-US" altLang="zh-CN" dirty="0" err="1">
                <a:ea typeface="宋体" panose="02010600030101010101" pitchFamily="2" charset="-122"/>
              </a:rPr>
              <a:t>maintStateHandler</a:t>
            </a:r>
            <a:endParaRPr lang="en-US" altLang="zh-CN" dirty="0">
              <a:ea typeface="宋体" panose="02010600030101010101" pitchFamily="2" charset="-122"/>
            </a:endParaRPr>
          </a:p>
          <a:p>
            <a:pPr lvl="1"/>
            <a:r>
              <a:rPr lang="en-US" altLang="zh-CN" dirty="0" err="1">
                <a:ea typeface="宋体" panose="02010600030101010101" pitchFamily="2" charset="-122"/>
              </a:rPr>
              <a:t>ledProc</a:t>
            </a:r>
            <a:endParaRPr lang="en-US" altLang="zh-CN" dirty="0">
              <a:ea typeface="宋体" panose="02010600030101010101" pitchFamily="2" charset="-122"/>
            </a:endParaRPr>
          </a:p>
          <a:p>
            <a:pPr lvl="1"/>
            <a:r>
              <a:rPr lang="en-US" altLang="zh-CN" dirty="0" err="1">
                <a:ea typeface="宋体" panose="02010600030101010101" pitchFamily="2" charset="-122"/>
              </a:rPr>
              <a:t>faultManagerProc</a:t>
            </a:r>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sp>
        <p:nvSpPr>
          <p:cNvPr id="6" name="Content Placeholder 2"/>
          <p:cNvSpPr txBox="1">
            <a:spLocks/>
          </p:cNvSpPr>
          <p:nvPr/>
        </p:nvSpPr>
        <p:spPr bwMode="auto">
          <a:xfrm>
            <a:off x="4364061" y="1136033"/>
            <a:ext cx="428862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1000" indent="-381000" eaLnBrk="0" hangingPunct="0">
              <a:defRPr sz="2400">
                <a:solidFill>
                  <a:schemeClr val="tx1"/>
                </a:solidFill>
                <a:latin typeface="Arial" panose="020B0604020202020204" pitchFamily="34" charset="0"/>
                <a:ea typeface="宋体" panose="02010600030101010101" pitchFamily="2" charset="-122"/>
              </a:defRPr>
            </a:lvl1pPr>
            <a:lvl2pPr marL="1147763" indent="-390525"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176213" indent="-176213" eaLnBrk="1" hangingPunct="1">
              <a:spcBef>
                <a:spcPct val="20000"/>
              </a:spcBef>
              <a:buClr>
                <a:srgbClr val="00A9D4"/>
              </a:buClr>
              <a:buFont typeface="Arial" charset="0"/>
              <a:buChar char="›"/>
            </a:pPr>
            <a:r>
              <a:rPr lang="en-US" altLang="zh-CN" dirty="0">
                <a:latin typeface="+mn-lt"/>
              </a:rPr>
              <a:t>Dynamic Processes:</a:t>
            </a:r>
          </a:p>
          <a:p>
            <a:pPr lvl="1">
              <a:spcBef>
                <a:spcPct val="10000"/>
              </a:spcBef>
              <a:buFontTx/>
              <a:buChar char="–"/>
            </a:pPr>
            <a:r>
              <a:rPr lang="en-US" altLang="zh-CN" sz="2000" dirty="0" err="1"/>
              <a:t>antpServerProc</a:t>
            </a:r>
            <a:r>
              <a:rPr lang="en-US" altLang="zh-CN" sz="2000" dirty="0"/>
              <a:t>_</a:t>
            </a:r>
          </a:p>
          <a:p>
            <a:pPr lvl="1">
              <a:spcBef>
                <a:spcPct val="10000"/>
              </a:spcBef>
              <a:buFontTx/>
              <a:buChar char="–"/>
            </a:pPr>
            <a:r>
              <a:rPr lang="en-US" altLang="zh-CN" sz="2000" dirty="0" err="1"/>
              <a:t>rotProc</a:t>
            </a:r>
            <a:endParaRPr lang="en-US" altLang="zh-CN" sz="2000" dirty="0"/>
          </a:p>
          <a:p>
            <a:pPr lvl="1">
              <a:spcBef>
                <a:spcPct val="10000"/>
              </a:spcBef>
              <a:buFontTx/>
              <a:buChar char="–"/>
            </a:pPr>
            <a:r>
              <a:rPr lang="en-US" altLang="zh-CN" sz="2000" dirty="0" err="1"/>
              <a:t>trProc</a:t>
            </a:r>
            <a:endParaRPr lang="en-US" altLang="zh-CN" sz="2000" dirty="0"/>
          </a:p>
          <a:p>
            <a:pPr lvl="1">
              <a:spcBef>
                <a:spcPct val="10000"/>
              </a:spcBef>
              <a:buFontTx/>
              <a:buChar char="–"/>
            </a:pPr>
            <a:r>
              <a:rPr lang="en-US" altLang="zh-CN" sz="2000" dirty="0" err="1"/>
              <a:t>trDcProc</a:t>
            </a:r>
            <a:endParaRPr lang="en-US" altLang="zh-CN" sz="2000" dirty="0"/>
          </a:p>
          <a:p>
            <a:pPr lvl="1">
              <a:spcBef>
                <a:spcPct val="10000"/>
              </a:spcBef>
              <a:buFontTx/>
              <a:buChar char="–"/>
            </a:pPr>
            <a:r>
              <a:rPr lang="en-US" altLang="zh-CN" sz="2000" dirty="0" err="1"/>
              <a:t>tpaProc</a:t>
            </a:r>
            <a:endParaRPr lang="en-US" altLang="zh-CN" sz="2000" dirty="0"/>
          </a:p>
          <a:p>
            <a:pPr lvl="1">
              <a:spcBef>
                <a:spcPct val="10000"/>
              </a:spcBef>
              <a:buFontTx/>
              <a:buChar char="–"/>
            </a:pPr>
            <a:r>
              <a:rPr lang="en-US" altLang="zh-CN" sz="2000" dirty="0" err="1"/>
              <a:t>dpclProc</a:t>
            </a:r>
            <a:endParaRPr lang="en-US" altLang="zh-CN" sz="2000" dirty="0"/>
          </a:p>
          <a:p>
            <a:pPr lvl="1">
              <a:spcBef>
                <a:spcPct val="10000"/>
              </a:spcBef>
              <a:buFontTx/>
              <a:buChar char="–"/>
            </a:pPr>
            <a:r>
              <a:rPr lang="en-US" altLang="zh-CN" sz="2000" dirty="0" err="1"/>
              <a:t>aiProc</a:t>
            </a:r>
            <a:endParaRPr lang="en-US" altLang="zh-CN" sz="2000" dirty="0"/>
          </a:p>
          <a:p>
            <a:pPr lvl="1">
              <a:spcBef>
                <a:spcPct val="10000"/>
              </a:spcBef>
              <a:buFontTx/>
              <a:buChar char="–"/>
            </a:pPr>
            <a:r>
              <a:rPr lang="en-US" altLang="zh-CN" sz="2000" dirty="0" err="1"/>
              <a:t>almProc</a:t>
            </a:r>
            <a:endParaRPr lang="en-US" altLang="zh-CN" sz="2000" dirty="0"/>
          </a:p>
          <a:p>
            <a:pPr>
              <a:spcBef>
                <a:spcPct val="20000"/>
              </a:spcBef>
              <a:buClr>
                <a:srgbClr val="0094D2"/>
              </a:buClr>
              <a:buFont typeface="Wingdings" panose="05000000000000000000" pitchFamily="2" charset="2"/>
              <a:buChar char="§"/>
            </a:pPr>
            <a:endParaRPr lang="en-US" altLang="zh-CN" dirty="0"/>
          </a:p>
          <a:p>
            <a:pPr>
              <a:spcBef>
                <a:spcPct val="20000"/>
              </a:spcBef>
              <a:buClr>
                <a:srgbClr val="0094D2"/>
              </a:buClr>
              <a:buFont typeface="Wingdings" panose="05000000000000000000" pitchFamily="2" charset="2"/>
              <a:buChar char="§"/>
            </a:pPr>
            <a:endParaRPr lang="en-US" altLang="zh-CN" dirty="0"/>
          </a:p>
        </p:txBody>
      </p:sp>
    </p:spTree>
    <p:extLst>
      <p:ext uri="{BB962C8B-B14F-4D97-AF65-F5344CB8AC3E}">
        <p14:creationId xmlns:p14="http://schemas.microsoft.com/office/powerpoint/2010/main" val="1064083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44908"/>
            <a:ext cx="8351839" cy="4505384"/>
          </a:xfrm>
        </p:spPr>
        <p:txBody>
          <a:bodyPr/>
          <a:lstStyle/>
          <a:p>
            <a:r>
              <a:rPr lang="en-US" sz="2000" dirty="0"/>
              <a:t>GSW:...</a:t>
            </a:r>
            <a:r>
              <a:rPr lang="en-US" sz="2000" dirty="0" err="1"/>
              <a:t>radiosw</a:t>
            </a:r>
            <a:r>
              <a:rPr lang="en-US" sz="2000" dirty="0"/>
              <a:t>/external/cache (master)&gt; ls</a:t>
            </a:r>
          </a:p>
          <a:p>
            <a:pPr marL="0" indent="0">
              <a:buNone/>
            </a:pPr>
            <a:r>
              <a:rPr lang="en-US" sz="1600" dirty="0"/>
              <a:t>AI_CDCI_CXA104496_1		     RDDCI_CXA1107002_1</a:t>
            </a:r>
          </a:p>
          <a:p>
            <a:pPr marL="0" indent="0">
              <a:buNone/>
            </a:pPr>
            <a:r>
              <a:rPr lang="en-US" sz="1600" dirty="0"/>
              <a:t>ANTPIIFU_CXA104491_1		     RDSDCI_CXA1106748_1	       </a:t>
            </a:r>
          </a:p>
          <a:p>
            <a:pPr marL="0" indent="0">
              <a:buNone/>
            </a:pPr>
            <a:r>
              <a:rPr lang="en-US" sz="1600" dirty="0"/>
              <a:t>DCTRIFU_CXA104492_1		     RFTI_CXA1106781_1		       </a:t>
            </a:r>
          </a:p>
          <a:p>
            <a:pPr marL="0" indent="0">
              <a:buNone/>
            </a:pPr>
            <a:r>
              <a:rPr lang="en-US" sz="1600" dirty="0"/>
              <a:t>DPCL_CDCI_CXA104495_1		     RMCI_CXA1106780_1		       </a:t>
            </a:r>
          </a:p>
          <a:p>
            <a:pPr marL="0" indent="0">
              <a:buNone/>
            </a:pPr>
            <a:r>
              <a:rPr lang="en-US" sz="1600" dirty="0"/>
              <a:t>FU_CBCI_CXA104498_1		     ROT_IDCI_CXA104500_1	       </a:t>
            </a:r>
          </a:p>
          <a:p>
            <a:pPr marL="0" indent="0">
              <a:buNone/>
            </a:pPr>
            <a:r>
              <a:rPr lang="en-US" sz="1600" dirty="0"/>
              <a:t>RRU_CBCI_CXA104502_1	       	     RUW_CBCI_CXA104501_1	       </a:t>
            </a:r>
          </a:p>
          <a:p>
            <a:pPr marL="0" indent="0">
              <a:buNone/>
            </a:pPr>
            <a:r>
              <a:rPr lang="en-US" sz="1600" dirty="0"/>
              <a:t>RU_CBCI_CXA104499_1	                     LTUIFU_CXA104493_1		     TPA_CDCI_CXA104497_1	                     RDCI_CXA1106778_1		     TR_CDCI_CXA104494_1</a:t>
            </a:r>
            <a:r>
              <a:rPr lang="en-US" sz="2000" dirty="0"/>
              <a:t>	 </a:t>
            </a:r>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SUBSYSTEM INTERFACE</a:t>
            </a:r>
            <a:endParaRPr lang="hr-HR" sz="4000" dirty="0"/>
          </a:p>
        </p:txBody>
      </p:sp>
    </p:spTree>
    <p:extLst>
      <p:ext uri="{BB962C8B-B14F-4D97-AF65-F5344CB8AC3E}">
        <p14:creationId xmlns:p14="http://schemas.microsoft.com/office/powerpoint/2010/main" val="4193162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6" y="1800000"/>
            <a:ext cx="3638550" cy="4505384"/>
          </a:xfrm>
        </p:spPr>
        <p:txBody>
          <a:bodyPr/>
          <a:lstStyle/>
          <a:p>
            <a:pPr>
              <a:defRPr/>
            </a:pPr>
            <a:r>
              <a:rPr lang="en-GB" altLang="zh-CN" sz="2000" dirty="0">
                <a:ea typeface="宋体" pitchFamily="2" charset="-122"/>
              </a:rPr>
              <a:t>An </a:t>
            </a:r>
            <a:r>
              <a:rPr lang="en-GB" altLang="zh-CN" sz="2000" i="1" dirty="0">
                <a:ea typeface="宋体" pitchFamily="2" charset="-122"/>
              </a:rPr>
              <a:t>interface</a:t>
            </a:r>
            <a:r>
              <a:rPr lang="en-GB" altLang="zh-CN" sz="2000" dirty="0">
                <a:ea typeface="宋体" pitchFamily="2" charset="-122"/>
              </a:rPr>
              <a:t> is an abstraction of the services provided by a server to one or more clients. </a:t>
            </a:r>
            <a:endParaRPr lang="sv-SE" altLang="zh-CN" sz="2000" dirty="0">
              <a:ea typeface="宋体" pitchFamily="2" charset="-122"/>
            </a:endParaRPr>
          </a:p>
          <a:p>
            <a:pPr>
              <a:defRPr/>
            </a:pPr>
            <a:r>
              <a:rPr lang="sv-SE" altLang="zh-CN" sz="2000" dirty="0">
                <a:ea typeface="宋体" pitchFamily="2" charset="-122"/>
              </a:rPr>
              <a:t>Two interface groups. One used by WCDMA and one used by LTE and GSM.</a:t>
            </a:r>
          </a:p>
          <a:p>
            <a:pPr lvl="1">
              <a:defRPr/>
            </a:pPr>
            <a:r>
              <a:rPr lang="sv-SE" altLang="zh-CN" b="1" dirty="0">
                <a:ea typeface="宋体" pitchFamily="2" charset="-122"/>
              </a:rPr>
              <a:t>CDCI</a:t>
            </a:r>
            <a:r>
              <a:rPr lang="sv-SE" altLang="zh-CN" dirty="0">
                <a:ea typeface="宋体" pitchFamily="2" charset="-122"/>
              </a:rPr>
              <a:t> and </a:t>
            </a:r>
            <a:r>
              <a:rPr lang="sv-SE" altLang="zh-CN" b="1" dirty="0">
                <a:ea typeface="宋体" pitchFamily="2" charset="-122"/>
              </a:rPr>
              <a:t>CBCI</a:t>
            </a:r>
            <a:r>
              <a:rPr lang="sv-SE" altLang="zh-CN" dirty="0">
                <a:ea typeface="宋体" pitchFamily="2" charset="-122"/>
              </a:rPr>
              <a:t> for WCDMA</a:t>
            </a:r>
          </a:p>
          <a:p>
            <a:pPr lvl="1">
              <a:defRPr/>
            </a:pPr>
            <a:r>
              <a:rPr lang="sv-SE" altLang="zh-CN" b="1" dirty="0">
                <a:ea typeface="宋体" pitchFamily="2" charset="-122"/>
              </a:rPr>
              <a:t>DCI</a:t>
            </a:r>
            <a:r>
              <a:rPr lang="sv-SE" altLang="zh-CN" dirty="0">
                <a:ea typeface="宋体" pitchFamily="2" charset="-122"/>
              </a:rPr>
              <a:t> and </a:t>
            </a:r>
            <a:r>
              <a:rPr lang="sv-SE" altLang="zh-CN" b="1" dirty="0">
                <a:ea typeface="宋体" pitchFamily="2" charset="-122"/>
              </a:rPr>
              <a:t>BCI</a:t>
            </a:r>
            <a:r>
              <a:rPr lang="sv-SE" altLang="zh-CN" dirty="0">
                <a:ea typeface="宋体" pitchFamily="2" charset="-122"/>
              </a:rPr>
              <a:t> for LTE / GSM</a:t>
            </a:r>
          </a:p>
          <a:p>
            <a:endParaRPr lang="en-US" sz="2000" dirty="0"/>
          </a:p>
        </p:txBody>
      </p:sp>
      <p:sp>
        <p:nvSpPr>
          <p:cNvPr id="4" name="Title 2"/>
          <p:cNvSpPr txBox="1">
            <a:spLocks/>
          </p:cNvSpPr>
          <p:nvPr/>
        </p:nvSpPr>
        <p:spPr bwMode="auto">
          <a:xfrm>
            <a:off x="396875" y="392114"/>
            <a:ext cx="7494588" cy="706492"/>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sz="4000" kern="0" dirty="0"/>
              <a:t>Logical devices</a:t>
            </a:r>
            <a:endParaRPr lang="hr-HR" sz="4000" kern="0" dirty="0"/>
          </a:p>
        </p:txBody>
      </p:sp>
      <p:pic>
        <p:nvPicPr>
          <p:cNvPr id="5" name="Picture 4" descr="de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425" y="1463675"/>
            <a:ext cx="51085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990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a:t>State machine</a:t>
            </a:r>
            <a:endParaRPr lang="hr-HR" sz="40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826" y="946206"/>
            <a:ext cx="3950337" cy="54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053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31260"/>
            <a:ext cx="8351839" cy="4505384"/>
          </a:xfrm>
        </p:spPr>
        <p:txBody>
          <a:bodyPr/>
          <a:lstStyle/>
          <a:p>
            <a:r>
              <a:rPr lang="en-US" altLang="zh-CN" sz="2000" dirty="0">
                <a:ea typeface="宋体" pitchFamily="2" charset="-122"/>
                <a:sym typeface="Wingdings" pitchFamily="2" charset="2"/>
              </a:rPr>
              <a:t>Group signals are handled by CCIE according to Prod_sigset_struct.cc</a:t>
            </a:r>
          </a:p>
          <a:p>
            <a:r>
              <a:rPr lang="en-US" altLang="zh-CN" sz="2000" dirty="0">
                <a:ea typeface="宋体" pitchFamily="2" charset="-122"/>
                <a:sym typeface="Wingdings" pitchFamily="2" charset="2"/>
              </a:rPr>
              <a:t>DEV_SIG will be routed to device to handle</a:t>
            </a:r>
          </a:p>
          <a:p>
            <a:endParaRPr lang="en-US" sz="2000" dirty="0"/>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SINGAL HANDLING</a:t>
            </a:r>
            <a:endParaRPr lang="hr-HR" sz="4000" dirty="0"/>
          </a:p>
        </p:txBody>
      </p:sp>
    </p:spTree>
    <p:extLst>
      <p:ext uri="{BB962C8B-B14F-4D97-AF65-F5344CB8AC3E}">
        <p14:creationId xmlns:p14="http://schemas.microsoft.com/office/powerpoint/2010/main" val="232448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131260"/>
            <a:ext cx="8351839" cy="4505384"/>
          </a:xfrm>
        </p:spPr>
        <p:txBody>
          <a:bodyPr/>
          <a:lstStyle/>
          <a:p>
            <a:pPr lvl="0"/>
            <a:r>
              <a:rPr lang="en-US" sz="1400" b="1" dirty="0">
                <a:solidFill>
                  <a:schemeClr val="accent1">
                    <a:lumMod val="75000"/>
                  </a:schemeClr>
                </a:solidFill>
              </a:rPr>
              <a:t>CDCI-TR</a:t>
            </a:r>
          </a:p>
          <a:p>
            <a:pPr lvl="1"/>
            <a:r>
              <a:rPr lang="en-US" sz="1400" dirty="0"/>
              <a:t>Manage digital part of carrier related information, measurements and supervision.</a:t>
            </a:r>
          </a:p>
          <a:p>
            <a:pPr lvl="0"/>
            <a:r>
              <a:rPr lang="en-US" sz="1400" b="1" dirty="0">
                <a:solidFill>
                  <a:schemeClr val="accent1">
                    <a:lumMod val="75000"/>
                  </a:schemeClr>
                </a:solidFill>
              </a:rPr>
              <a:t>CDCI-AI</a:t>
            </a:r>
          </a:p>
          <a:p>
            <a:pPr lvl="1"/>
            <a:r>
              <a:rPr lang="en-US" sz="1400" dirty="0"/>
              <a:t>Antenna interface. Configure and supervise antenna parts.</a:t>
            </a:r>
          </a:p>
          <a:p>
            <a:pPr lvl="0"/>
            <a:r>
              <a:rPr lang="en-US" sz="1400" b="1" dirty="0">
                <a:solidFill>
                  <a:schemeClr val="accent1">
                    <a:lumMod val="75000"/>
                  </a:schemeClr>
                </a:solidFill>
              </a:rPr>
              <a:t>CDCI-TPA</a:t>
            </a:r>
          </a:p>
          <a:p>
            <a:pPr lvl="1"/>
            <a:r>
              <a:rPr lang="en-US" sz="1400" dirty="0"/>
              <a:t>Power amplifier handling. This interface is mostly legacy and has minimal functionality left.</a:t>
            </a:r>
          </a:p>
          <a:p>
            <a:pPr lvl="0"/>
            <a:r>
              <a:rPr lang="en-US" sz="1400" b="1" dirty="0">
                <a:solidFill>
                  <a:schemeClr val="accent1">
                    <a:lumMod val="75000"/>
                  </a:schemeClr>
                </a:solidFill>
              </a:rPr>
              <a:t>CDCI-DPCL</a:t>
            </a:r>
          </a:p>
          <a:p>
            <a:pPr lvl="1"/>
            <a:r>
              <a:rPr lang="en-US" sz="1400" dirty="0"/>
              <a:t>Interface for dealing with clipping parameters. Mostly unused on newer radio units. Legacy interface.</a:t>
            </a:r>
          </a:p>
          <a:p>
            <a:pPr lvl="0"/>
            <a:r>
              <a:rPr lang="en-US" sz="1400" b="1" dirty="0">
                <a:solidFill>
                  <a:schemeClr val="accent1">
                    <a:lumMod val="75000"/>
                  </a:schemeClr>
                </a:solidFill>
              </a:rPr>
              <a:t>CDCI-ALM</a:t>
            </a:r>
          </a:p>
          <a:p>
            <a:pPr lvl="1"/>
            <a:r>
              <a:rPr lang="en-US" sz="1400" dirty="0"/>
              <a:t>Alarm handling</a:t>
            </a:r>
          </a:p>
          <a:p>
            <a:pPr lvl="0"/>
            <a:r>
              <a:rPr lang="en-US" sz="1400" b="1" dirty="0">
                <a:solidFill>
                  <a:schemeClr val="accent1">
                    <a:lumMod val="75000"/>
                  </a:schemeClr>
                </a:solidFill>
              </a:rPr>
              <a:t>CBCI-RU</a:t>
            </a:r>
          </a:p>
          <a:p>
            <a:pPr lvl="1"/>
            <a:r>
              <a:rPr lang="en-US" sz="1400" dirty="0"/>
              <a:t>Radio unit board interface for ”classic” and RUWA units.</a:t>
            </a:r>
          </a:p>
          <a:p>
            <a:pPr lvl="0"/>
            <a:r>
              <a:rPr lang="en-US" sz="1400" b="1" dirty="0">
                <a:solidFill>
                  <a:schemeClr val="accent1">
                    <a:lumMod val="75000"/>
                  </a:schemeClr>
                </a:solidFill>
              </a:rPr>
              <a:t>CBCI-RUW</a:t>
            </a:r>
          </a:p>
          <a:p>
            <a:pPr lvl="1"/>
            <a:r>
              <a:rPr lang="en-US" sz="1400" dirty="0"/>
              <a:t>Radio unit board interface for RUW and RUS units.</a:t>
            </a:r>
          </a:p>
          <a:p>
            <a:pPr lvl="0"/>
            <a:r>
              <a:rPr lang="en-US" sz="1400" b="1" dirty="0">
                <a:solidFill>
                  <a:schemeClr val="accent1">
                    <a:lumMod val="75000"/>
                  </a:schemeClr>
                </a:solidFill>
              </a:rPr>
              <a:t>CBCI-RRU</a:t>
            </a:r>
          </a:p>
          <a:p>
            <a:pPr lvl="1"/>
            <a:r>
              <a:rPr lang="en-US" sz="1400" dirty="0"/>
              <a:t>Radio unit board interface for RRUW and RRUS units.</a:t>
            </a:r>
          </a:p>
          <a:p>
            <a:endParaRPr lang="en-US" sz="2000" dirty="0"/>
          </a:p>
        </p:txBody>
      </p:sp>
      <p:sp>
        <p:nvSpPr>
          <p:cNvPr id="3" name="Title 2"/>
          <p:cNvSpPr>
            <a:spLocks noGrp="1"/>
          </p:cNvSpPr>
          <p:nvPr>
            <p:ph type="title"/>
          </p:nvPr>
        </p:nvSpPr>
        <p:spPr>
          <a:xfrm>
            <a:off x="393701" y="239714"/>
            <a:ext cx="7494588" cy="706492"/>
          </a:xfrm>
        </p:spPr>
        <p:txBody>
          <a:bodyPr anchor="ctr">
            <a:normAutofit/>
          </a:bodyPr>
          <a:lstStyle/>
          <a:p>
            <a:r>
              <a:rPr lang="en-US" sz="4000" dirty="0" err="1"/>
              <a:t>Wcdma</a:t>
            </a:r>
            <a:r>
              <a:rPr lang="en-US" sz="4000" dirty="0"/>
              <a:t> interface</a:t>
            </a:r>
            <a:endParaRPr lang="hr-HR" sz="4000" dirty="0"/>
          </a:p>
        </p:txBody>
      </p:sp>
    </p:spTree>
    <p:extLst>
      <p:ext uri="{BB962C8B-B14F-4D97-AF65-F5344CB8AC3E}">
        <p14:creationId xmlns:p14="http://schemas.microsoft.com/office/powerpoint/2010/main" val="3623115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782344"/>
            <a:ext cx="8351839" cy="5726740"/>
          </a:xfrm>
        </p:spPr>
        <p:txBody>
          <a:bodyPr/>
          <a:lstStyle/>
          <a:p>
            <a:r>
              <a:rPr lang="en-US" altLang="zh-CN" dirty="0">
                <a:ea typeface="宋体" pitchFamily="2" charset="-122"/>
              </a:rPr>
              <a:t>Common Signals for group</a:t>
            </a:r>
          </a:p>
          <a:p>
            <a:pPr marL="357187" lvl="1" indent="0">
              <a:buNone/>
            </a:pPr>
            <a:r>
              <a:rPr lang="en-US" altLang="zh-CN" sz="1200" dirty="0">
                <a:ea typeface="宋体" pitchFamily="2" charset="-122"/>
              </a:rPr>
              <a:t>XXX_GET_GROUP_CAPABILITY_REQ/CFM/REJ</a:t>
            </a:r>
          </a:p>
          <a:p>
            <a:r>
              <a:rPr lang="en-US" altLang="zh-CN" dirty="0">
                <a:ea typeface="宋体" pitchFamily="2" charset="-122"/>
              </a:rPr>
              <a:t>Common Signals for devices</a:t>
            </a:r>
          </a:p>
          <a:p>
            <a:pPr lvl="1"/>
            <a:r>
              <a:rPr lang="en-US" altLang="zh-CN" sz="1800" dirty="0">
                <a:ea typeface="宋体" pitchFamily="2" charset="-122"/>
              </a:rPr>
              <a:t>Generic O&amp;M Functions</a:t>
            </a:r>
          </a:p>
          <a:p>
            <a:pPr marL="357187" lvl="1" indent="0">
              <a:buNone/>
            </a:pPr>
            <a:r>
              <a:rPr lang="en-US" altLang="zh-CN" sz="1200" dirty="0">
                <a:ea typeface="宋体" pitchFamily="2" charset="-122"/>
              </a:rPr>
              <a:t>XXX_CONN_ESTABLISH_REQ/CFM/REJ</a:t>
            </a:r>
          </a:p>
          <a:p>
            <a:pPr marL="357187" lvl="1" indent="0">
              <a:buNone/>
            </a:pPr>
            <a:r>
              <a:rPr lang="en-US" altLang="zh-CN" sz="1200" dirty="0">
                <a:ea typeface="宋体" pitchFamily="2" charset="-122"/>
              </a:rPr>
              <a:t>XXX_GET_DEVSET_CAPABILITY_REQ/CFM/REJ</a:t>
            </a:r>
          </a:p>
          <a:p>
            <a:pPr marL="357187" lvl="1" indent="0">
              <a:buNone/>
            </a:pPr>
            <a:r>
              <a:rPr lang="en-US" altLang="zh-CN" sz="1200" dirty="0">
                <a:ea typeface="宋体" pitchFamily="2" charset="-122"/>
              </a:rPr>
              <a:t>XXX_AUDIT_REQ/CFM/REJ</a:t>
            </a:r>
          </a:p>
          <a:p>
            <a:pPr marL="357187" lvl="1" indent="0">
              <a:buNone/>
            </a:pPr>
            <a:r>
              <a:rPr lang="en-US" altLang="zh-CN" sz="1200" dirty="0">
                <a:ea typeface="宋体" pitchFamily="2" charset="-122"/>
              </a:rPr>
              <a:t>XXX_GO_BACK_TO_STARTING_REQ/CFM/</a:t>
            </a:r>
          </a:p>
          <a:p>
            <a:pPr marL="357187" lvl="1" indent="0">
              <a:buNone/>
            </a:pPr>
            <a:r>
              <a:rPr lang="en-US" altLang="zh-CN" sz="1200" dirty="0">
                <a:ea typeface="宋体" pitchFamily="2" charset="-122"/>
              </a:rPr>
              <a:t>XXX_WARM_RESET_REQ/CFM/</a:t>
            </a:r>
          </a:p>
          <a:p>
            <a:pPr marL="357187" lvl="1" indent="0">
              <a:buNone/>
            </a:pPr>
            <a:r>
              <a:rPr lang="en-US" altLang="zh-CN" sz="1200" dirty="0">
                <a:ea typeface="宋体" pitchFamily="2" charset="-122"/>
              </a:rPr>
              <a:t>XXX_ENABLE_OPERATION_REQ/CFM/REJ</a:t>
            </a:r>
          </a:p>
          <a:p>
            <a:pPr marL="357187" lvl="1" indent="0">
              <a:buNone/>
            </a:pPr>
            <a:r>
              <a:rPr lang="en-US" altLang="zh-CN" sz="1200" dirty="0">
                <a:ea typeface="宋体" pitchFamily="2" charset="-122"/>
              </a:rPr>
              <a:t>XXX_DISABLE_OPERATION_REQ/CFM/REJ</a:t>
            </a:r>
          </a:p>
          <a:p>
            <a:pPr marL="357187" lvl="1" indent="0">
              <a:buNone/>
            </a:pPr>
            <a:r>
              <a:rPr lang="en-US" altLang="zh-CN" sz="1200" dirty="0">
                <a:ea typeface="宋体" pitchFamily="2" charset="-122"/>
              </a:rPr>
              <a:t>XXX_SUBSCRIBE_FAULTS_REQ/CFM/REJ; XXX_FAULT_IND; XXX_FAULTCEASE_IND</a:t>
            </a:r>
          </a:p>
          <a:p>
            <a:pPr lvl="1"/>
            <a:r>
              <a:rPr lang="en-US" altLang="zh-CN" sz="1800" dirty="0">
                <a:ea typeface="宋体" pitchFamily="2" charset="-122"/>
              </a:rPr>
              <a:t>Device O&amp;M Functions</a:t>
            </a:r>
          </a:p>
          <a:p>
            <a:pPr marL="357187" lvl="1" indent="0">
              <a:buNone/>
            </a:pPr>
            <a:r>
              <a:rPr lang="en-US" altLang="zh-CN" sz="1200" dirty="0">
                <a:ea typeface="宋体" pitchFamily="2" charset="-122"/>
              </a:rPr>
              <a:t>XXX_CONFIG_ADDRESS_REQ/CFM/REJ</a:t>
            </a:r>
          </a:p>
          <a:p>
            <a:pPr marL="357187" lvl="1" indent="0">
              <a:buNone/>
            </a:pPr>
            <a:r>
              <a:rPr lang="en-US" altLang="zh-CN" sz="1200" dirty="0">
                <a:ea typeface="宋体" pitchFamily="2" charset="-122"/>
              </a:rPr>
              <a:t>XXX_GET_DEVICE_CAPABILITY_REQ/CFM/REJ</a:t>
            </a:r>
          </a:p>
          <a:p>
            <a:pPr marL="357187" lvl="1" indent="0">
              <a:buNone/>
            </a:pPr>
            <a:r>
              <a:rPr lang="en-US" altLang="zh-CN" sz="1200" dirty="0">
                <a:ea typeface="宋体" pitchFamily="2" charset="-122"/>
              </a:rPr>
              <a:t>XXX_SETUP_REQ/CFM/REJ</a:t>
            </a:r>
          </a:p>
          <a:p>
            <a:pPr marL="357187" lvl="1" indent="0">
              <a:buNone/>
            </a:pPr>
            <a:r>
              <a:rPr lang="en-US" altLang="zh-CN" sz="1200" dirty="0">
                <a:ea typeface="宋体" pitchFamily="2" charset="-122"/>
              </a:rPr>
              <a:t>XXX_RELEASE_REQ/CFM/REJ</a:t>
            </a:r>
          </a:p>
          <a:p>
            <a:endParaRPr lang="en-US" sz="2000" dirty="0"/>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Common signals</a:t>
            </a:r>
            <a:endParaRPr lang="hr-HR" sz="4000" dirty="0"/>
          </a:p>
        </p:txBody>
      </p:sp>
    </p:spTree>
    <p:extLst>
      <p:ext uri="{BB962C8B-B14F-4D97-AF65-F5344CB8AC3E}">
        <p14:creationId xmlns:p14="http://schemas.microsoft.com/office/powerpoint/2010/main" val="3597371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131260"/>
            <a:ext cx="8351839" cy="4505384"/>
          </a:xfrm>
        </p:spPr>
        <p:txBody>
          <a:bodyPr/>
          <a:lstStyle/>
          <a:p>
            <a:r>
              <a:rPr lang="en-US" sz="2000" dirty="0"/>
              <a:t>Radio start up and carrier set up</a:t>
            </a:r>
          </a:p>
          <a:p>
            <a:r>
              <a:rPr lang="en-US" altLang="zh-CN" sz="2000" dirty="0"/>
              <a:t>Refer to </a:t>
            </a:r>
            <a:r>
              <a:rPr lang="en-US" sz="2000" dirty="0"/>
              <a:t>FD O&amp;M WCDMA CDCI, </a:t>
            </a:r>
            <a:r>
              <a:rPr lang="en-GB" sz="2000" dirty="0"/>
              <a:t>3/155 16-CRH 109 0446 </a:t>
            </a:r>
            <a:r>
              <a:rPr lang="en-GB" sz="2000" dirty="0" err="1"/>
              <a:t>Uen</a:t>
            </a:r>
            <a:endParaRPr lang="en-US" sz="2000" dirty="0"/>
          </a:p>
          <a:p>
            <a:pPr marL="0" indent="0">
              <a:buNone/>
            </a:pPr>
            <a:r>
              <a:rPr lang="en-US" sz="2000" dirty="0"/>
              <a:t> </a:t>
            </a:r>
          </a:p>
        </p:txBody>
      </p:sp>
      <p:sp>
        <p:nvSpPr>
          <p:cNvPr id="3" name="Title 2"/>
          <p:cNvSpPr>
            <a:spLocks noGrp="1"/>
          </p:cNvSpPr>
          <p:nvPr>
            <p:ph type="title"/>
          </p:nvPr>
        </p:nvSpPr>
        <p:spPr>
          <a:xfrm>
            <a:off x="393701" y="239714"/>
            <a:ext cx="7494588" cy="706492"/>
          </a:xfrm>
        </p:spPr>
        <p:txBody>
          <a:bodyPr anchor="ctr">
            <a:normAutofit/>
          </a:bodyPr>
          <a:lstStyle/>
          <a:p>
            <a:r>
              <a:rPr lang="en-US" sz="4000" dirty="0"/>
              <a:t>example</a:t>
            </a:r>
            <a:endParaRPr lang="hr-HR" sz="4000" dirty="0"/>
          </a:p>
        </p:txBody>
      </p:sp>
      <p:graphicFrame>
        <p:nvGraphicFramePr>
          <p:cNvPr id="5" name="Object 4"/>
          <p:cNvGraphicFramePr>
            <a:graphicFrameLocks noChangeAspect="1"/>
          </p:cNvGraphicFramePr>
          <p:nvPr>
            <p:extLst>
              <p:ext uri="{D42A27DB-BD31-4B8C-83A1-F6EECF244321}">
                <p14:modId xmlns:p14="http://schemas.microsoft.com/office/powerpoint/2010/main" val="377321369"/>
              </p:ext>
            </p:extLst>
          </p:nvPr>
        </p:nvGraphicFramePr>
        <p:xfrm>
          <a:off x="1230987" y="3041052"/>
          <a:ext cx="1397000" cy="685800"/>
        </p:xfrm>
        <a:graphic>
          <a:graphicData uri="http://schemas.openxmlformats.org/presentationml/2006/ole">
            <mc:AlternateContent xmlns:mc="http://schemas.openxmlformats.org/markup-compatibility/2006">
              <mc:Choice xmlns:v="urn:schemas-microsoft-com:vml" Requires="v">
                <p:oleObj spid="_x0000_s101379" name="Packager Shell Object" showAsIcon="1" r:id="rId4" imgW="1397160" imgH="685800" progId="Package">
                  <p:embed/>
                </p:oleObj>
              </mc:Choice>
              <mc:Fallback>
                <p:oleObj name="Packager Shell Object" showAsIcon="1" r:id="rId4" imgW="1397160" imgH="685800" progId="Package">
                  <p:embed/>
                  <p:pic>
                    <p:nvPicPr>
                      <p:cNvPr id="5" name="Object 4"/>
                      <p:cNvPicPr/>
                      <p:nvPr/>
                    </p:nvPicPr>
                    <p:blipFill>
                      <a:blip r:embed="rId5"/>
                      <a:stretch>
                        <a:fillRect/>
                      </a:stretch>
                    </p:blipFill>
                    <p:spPr>
                      <a:xfrm>
                        <a:off x="1230987" y="3041052"/>
                        <a:ext cx="1397000" cy="68580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3264694" y="3041052"/>
          <a:ext cx="1308100" cy="685800"/>
        </p:xfrm>
        <a:graphic>
          <a:graphicData uri="http://schemas.openxmlformats.org/presentationml/2006/ole">
            <mc:AlternateContent xmlns:mc="http://schemas.openxmlformats.org/markup-compatibility/2006">
              <mc:Choice xmlns:v="urn:schemas-microsoft-com:vml" Requires="v">
                <p:oleObj spid="_x0000_s101380" name="Packager Shell Object" showAsIcon="1" r:id="rId6" imgW="1308240" imgH="685800" progId="Package">
                  <p:embed/>
                </p:oleObj>
              </mc:Choice>
              <mc:Fallback>
                <p:oleObj name="Packager Shell Object" showAsIcon="1" r:id="rId6" imgW="1308240" imgH="685800" progId="Package">
                  <p:embed/>
                  <p:pic>
                    <p:nvPicPr>
                      <p:cNvPr id="4" name="Object 3"/>
                      <p:cNvPicPr/>
                      <p:nvPr/>
                    </p:nvPicPr>
                    <p:blipFill>
                      <a:blip r:embed="rId7"/>
                      <a:stretch>
                        <a:fillRect/>
                      </a:stretch>
                    </p:blipFill>
                    <p:spPr>
                      <a:xfrm>
                        <a:off x="3264694" y="3041052"/>
                        <a:ext cx="1308100" cy="685800"/>
                      </a:xfrm>
                      <a:prstGeom prst="rect">
                        <a:avLst/>
                      </a:prstGeom>
                    </p:spPr>
                  </p:pic>
                </p:oleObj>
              </mc:Fallback>
            </mc:AlternateContent>
          </a:graphicData>
        </a:graphic>
      </p:graphicFrame>
    </p:spTree>
    <p:extLst>
      <p:ext uri="{BB962C8B-B14F-4D97-AF65-F5344CB8AC3E}">
        <p14:creationId xmlns:p14="http://schemas.microsoft.com/office/powerpoint/2010/main" val="179264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Radio Architecture</a:t>
            </a:r>
          </a:p>
        </p:txBody>
      </p:sp>
    </p:spTree>
    <p:extLst>
      <p:ext uri="{BB962C8B-B14F-4D97-AF65-F5344CB8AC3E}">
        <p14:creationId xmlns:p14="http://schemas.microsoft.com/office/powerpoint/2010/main" val="1891091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sv-SE" dirty="0"/>
              <a:t>CCIE</a:t>
            </a:r>
          </a:p>
        </p:txBody>
      </p:sp>
      <p:sp>
        <p:nvSpPr>
          <p:cNvPr id="21507" name="Rectangle 3"/>
          <p:cNvSpPr>
            <a:spLocks noGrp="1" noChangeArrowheads="1"/>
          </p:cNvSpPr>
          <p:nvPr>
            <p:ph type="body" idx="1"/>
          </p:nvPr>
        </p:nvSpPr>
        <p:spPr>
          <a:noFill/>
        </p:spPr>
        <p:txBody>
          <a:bodyPr/>
          <a:lstStyle/>
          <a:p>
            <a:r>
              <a:rPr lang="en-US" altLang="sv-SE" b="1" dirty="0"/>
              <a:t>CCIE : </a:t>
            </a:r>
            <a:r>
              <a:rPr lang="en-US" altLang="sv-SE" dirty="0"/>
              <a:t>Common Communication Interface Engine</a:t>
            </a:r>
          </a:p>
          <a:p>
            <a:r>
              <a:rPr lang="en-US" altLang="sv-SE" dirty="0"/>
              <a:t>The entry point for all signals received in the Radio Unit.</a:t>
            </a:r>
          </a:p>
          <a:p>
            <a:r>
              <a:rPr lang="en-US" altLang="sv-SE" dirty="0"/>
              <a:t>Handles connections between both Node Control (LTE) and Main Processor (WCDMA) to the radio.</a:t>
            </a:r>
          </a:p>
          <a:p>
            <a:r>
              <a:rPr lang="en-US" altLang="sv-SE" dirty="0"/>
              <a:t>Implement a “state machine” who keeps track on clients interface state. </a:t>
            </a:r>
          </a:p>
        </p:txBody>
      </p:sp>
    </p:spTree>
    <p:extLst>
      <p:ext uri="{BB962C8B-B14F-4D97-AF65-F5344CB8AC3E}">
        <p14:creationId xmlns:p14="http://schemas.microsoft.com/office/powerpoint/2010/main" val="1661332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2907" y="254713"/>
            <a:ext cx="7494588" cy="706492"/>
          </a:xfrm>
        </p:spPr>
        <p:txBody>
          <a:bodyPr anchor="ctr">
            <a:normAutofit/>
          </a:bodyPr>
          <a:lstStyle/>
          <a:p>
            <a:r>
              <a:rPr lang="en-US" sz="4000" dirty="0" err="1"/>
              <a:t>ccie</a:t>
            </a:r>
            <a:endParaRPr lang="hr-HR" sz="4000" dirty="0"/>
          </a:p>
        </p:txBody>
      </p:sp>
      <p:sp>
        <p:nvSpPr>
          <p:cNvPr id="4" name="Rectangle 3"/>
          <p:cNvSpPr>
            <a:spLocks noChangeArrowheads="1"/>
          </p:cNvSpPr>
          <p:nvPr/>
        </p:nvSpPr>
        <p:spPr bwMode="auto">
          <a:xfrm>
            <a:off x="538957" y="2708275"/>
            <a:ext cx="4608512" cy="223361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a:t>RU SW</a:t>
            </a:r>
          </a:p>
        </p:txBody>
      </p:sp>
      <p:sp>
        <p:nvSpPr>
          <p:cNvPr id="5" name="Rectangle 4"/>
          <p:cNvSpPr>
            <a:spLocks noChangeArrowheads="1"/>
          </p:cNvSpPr>
          <p:nvPr/>
        </p:nvSpPr>
        <p:spPr bwMode="auto">
          <a:xfrm>
            <a:off x="538957" y="5229225"/>
            <a:ext cx="4608512" cy="720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a:t>RU HW</a:t>
            </a:r>
          </a:p>
        </p:txBody>
      </p:sp>
      <p:sp>
        <p:nvSpPr>
          <p:cNvPr id="6" name="Rectangle 5"/>
          <p:cNvSpPr>
            <a:spLocks noChangeArrowheads="1"/>
          </p:cNvSpPr>
          <p:nvPr/>
        </p:nvSpPr>
        <p:spPr bwMode="auto">
          <a:xfrm>
            <a:off x="538957" y="1341438"/>
            <a:ext cx="4608512" cy="5048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dirty="0"/>
              <a:t>Client (DU/MP)</a:t>
            </a:r>
          </a:p>
        </p:txBody>
      </p:sp>
      <p:sp>
        <p:nvSpPr>
          <p:cNvPr id="7" name="Line 6"/>
          <p:cNvSpPr>
            <a:spLocks noChangeShapeType="1"/>
          </p:cNvSpPr>
          <p:nvPr/>
        </p:nvSpPr>
        <p:spPr bwMode="auto">
          <a:xfrm>
            <a:off x="970757"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7"/>
          <p:cNvSpPr>
            <a:spLocks noChangeShapeType="1"/>
          </p:cNvSpPr>
          <p:nvPr/>
        </p:nvSpPr>
        <p:spPr bwMode="auto">
          <a:xfrm>
            <a:off x="1689894"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p:cNvSpPr>
            <a:spLocks noChangeShapeType="1"/>
          </p:cNvSpPr>
          <p:nvPr/>
        </p:nvSpPr>
        <p:spPr bwMode="auto">
          <a:xfrm>
            <a:off x="2410619"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p:cNvSpPr>
            <a:spLocks noChangeShapeType="1"/>
          </p:cNvSpPr>
          <p:nvPr/>
        </p:nvSpPr>
        <p:spPr bwMode="auto">
          <a:xfrm>
            <a:off x="3131344"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0"/>
          <p:cNvSpPr>
            <a:spLocks noChangeShapeType="1"/>
          </p:cNvSpPr>
          <p:nvPr/>
        </p:nvSpPr>
        <p:spPr bwMode="auto">
          <a:xfrm>
            <a:off x="3852069"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1"/>
          <p:cNvSpPr>
            <a:spLocks noChangeShapeType="1"/>
          </p:cNvSpPr>
          <p:nvPr/>
        </p:nvSpPr>
        <p:spPr bwMode="auto">
          <a:xfrm>
            <a:off x="4644232" y="1773238"/>
            <a:ext cx="0" cy="172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2"/>
          <p:cNvSpPr txBox="1">
            <a:spLocks noChangeArrowheads="1"/>
          </p:cNvSpPr>
          <p:nvPr/>
        </p:nvSpPr>
        <p:spPr bwMode="auto">
          <a:xfrm>
            <a:off x="683419" y="2300288"/>
            <a:ext cx="576263"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BCI</a:t>
            </a:r>
          </a:p>
        </p:txBody>
      </p:sp>
      <p:sp>
        <p:nvSpPr>
          <p:cNvPr id="14" name="Text Box 13"/>
          <p:cNvSpPr txBox="1">
            <a:spLocks noChangeArrowheads="1"/>
          </p:cNvSpPr>
          <p:nvPr/>
        </p:nvSpPr>
        <p:spPr bwMode="auto">
          <a:xfrm>
            <a:off x="1402557" y="2300288"/>
            <a:ext cx="649287"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DCI</a:t>
            </a:r>
          </a:p>
        </p:txBody>
      </p:sp>
      <p:sp>
        <p:nvSpPr>
          <p:cNvPr id="15" name="Text Box 14"/>
          <p:cNvSpPr txBox="1">
            <a:spLocks noChangeArrowheads="1"/>
          </p:cNvSpPr>
          <p:nvPr/>
        </p:nvSpPr>
        <p:spPr bwMode="auto">
          <a:xfrm>
            <a:off x="1978819" y="2300288"/>
            <a:ext cx="86518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ANTPI</a:t>
            </a:r>
          </a:p>
        </p:txBody>
      </p:sp>
      <p:sp>
        <p:nvSpPr>
          <p:cNvPr id="16" name="Text Box 15"/>
          <p:cNvSpPr txBox="1">
            <a:spLocks noChangeArrowheads="1"/>
          </p:cNvSpPr>
          <p:nvPr/>
        </p:nvSpPr>
        <p:spPr bwMode="auto">
          <a:xfrm>
            <a:off x="2772569" y="2300288"/>
            <a:ext cx="71913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CBCI</a:t>
            </a:r>
          </a:p>
        </p:txBody>
      </p:sp>
      <p:sp>
        <p:nvSpPr>
          <p:cNvPr id="17" name="Text Box 16"/>
          <p:cNvSpPr txBox="1">
            <a:spLocks noChangeArrowheads="1"/>
          </p:cNvSpPr>
          <p:nvPr/>
        </p:nvSpPr>
        <p:spPr bwMode="auto">
          <a:xfrm>
            <a:off x="3490119" y="2300288"/>
            <a:ext cx="865188"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CDCI*</a:t>
            </a:r>
          </a:p>
        </p:txBody>
      </p:sp>
      <p:sp>
        <p:nvSpPr>
          <p:cNvPr id="18" name="Text Box 17"/>
          <p:cNvSpPr txBox="1">
            <a:spLocks noChangeArrowheads="1"/>
          </p:cNvSpPr>
          <p:nvPr/>
        </p:nvSpPr>
        <p:spPr bwMode="auto">
          <a:xfrm>
            <a:off x="4355307" y="2300288"/>
            <a:ext cx="720725"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600"/>
              <a:t>IDC</a:t>
            </a:r>
          </a:p>
        </p:txBody>
      </p:sp>
      <p:sp>
        <p:nvSpPr>
          <p:cNvPr id="19" name="Text Box 18"/>
          <p:cNvSpPr txBox="1">
            <a:spLocks noChangeArrowheads="1"/>
          </p:cNvSpPr>
          <p:nvPr/>
        </p:nvSpPr>
        <p:spPr bwMode="auto">
          <a:xfrm>
            <a:off x="1186657" y="1900238"/>
            <a:ext cx="1152525"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400"/>
              <a:t>LTE/GSM</a:t>
            </a:r>
          </a:p>
        </p:txBody>
      </p:sp>
      <p:sp>
        <p:nvSpPr>
          <p:cNvPr id="20" name="Text Box 19"/>
          <p:cNvSpPr txBox="1">
            <a:spLocks noChangeArrowheads="1"/>
          </p:cNvSpPr>
          <p:nvPr/>
        </p:nvSpPr>
        <p:spPr bwMode="auto">
          <a:xfrm>
            <a:off x="3418682" y="1900238"/>
            <a:ext cx="1152525"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400"/>
              <a:t>WCDMA</a:t>
            </a:r>
          </a:p>
        </p:txBody>
      </p:sp>
      <p:sp>
        <p:nvSpPr>
          <p:cNvPr id="21" name="AutoShape 20"/>
          <p:cNvSpPr>
            <a:spLocks/>
          </p:cNvSpPr>
          <p:nvPr/>
        </p:nvSpPr>
        <p:spPr bwMode="auto">
          <a:xfrm rot="5400000">
            <a:off x="1511301" y="1161256"/>
            <a:ext cx="215900" cy="2160587"/>
          </a:xfrm>
          <a:prstGeom prst="leftBrace">
            <a:avLst>
              <a:gd name="adj1" fmla="val 8339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2" name="AutoShape 21"/>
          <p:cNvSpPr>
            <a:spLocks/>
          </p:cNvSpPr>
          <p:nvPr/>
        </p:nvSpPr>
        <p:spPr bwMode="auto">
          <a:xfrm rot="5400000">
            <a:off x="3779838" y="1124744"/>
            <a:ext cx="215900" cy="2233612"/>
          </a:xfrm>
          <a:prstGeom prst="leftBrace">
            <a:avLst>
              <a:gd name="adj1" fmla="val 8621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 name="Rectangle 22"/>
          <p:cNvSpPr>
            <a:spLocks noChangeArrowheads="1"/>
          </p:cNvSpPr>
          <p:nvPr/>
        </p:nvSpPr>
        <p:spPr bwMode="auto">
          <a:xfrm>
            <a:off x="754857" y="2852738"/>
            <a:ext cx="4105275" cy="360362"/>
          </a:xfrm>
          <a:prstGeom prst="rect">
            <a:avLst/>
          </a:prstGeom>
          <a:noFill/>
          <a:ln w="19050">
            <a:solidFill>
              <a:srgbClr val="000000"/>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en-US" altLang="zh-CN"/>
              <a:t>CCIE</a:t>
            </a:r>
          </a:p>
        </p:txBody>
      </p:sp>
      <p:sp>
        <p:nvSpPr>
          <p:cNvPr id="44" name="Text Box 23"/>
          <p:cNvSpPr txBox="1">
            <a:spLocks noChangeArrowheads="1"/>
          </p:cNvSpPr>
          <p:nvPr/>
        </p:nvSpPr>
        <p:spPr bwMode="auto">
          <a:xfrm>
            <a:off x="5939631" y="1194511"/>
            <a:ext cx="2016125"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1200" dirty="0"/>
              <a:t>These common parts for the interfaces are handled by the CCIE (Common Communication Interface Engine).</a:t>
            </a:r>
          </a:p>
          <a:p>
            <a:pPr>
              <a:spcBef>
                <a:spcPct val="50000"/>
              </a:spcBef>
            </a:pPr>
            <a:r>
              <a:rPr lang="en-US" altLang="zh-CN" sz="1200" dirty="0"/>
              <a:t>CCIE is a class library which each interface need to instantiate to be able to communicate with the outside world. </a:t>
            </a:r>
          </a:p>
          <a:p>
            <a:pPr>
              <a:spcBef>
                <a:spcPct val="50000"/>
              </a:spcBef>
            </a:pPr>
            <a:r>
              <a:rPr lang="en-US" altLang="zh-CN" sz="1200" dirty="0"/>
              <a:t>Each interface also need to register all signals, that should be accepted by the interface, with CCIE.</a:t>
            </a:r>
          </a:p>
          <a:p>
            <a:pPr>
              <a:spcBef>
                <a:spcPct val="50000"/>
              </a:spcBef>
            </a:pPr>
            <a:r>
              <a:rPr lang="en-US" altLang="zh-CN" sz="1200" dirty="0"/>
              <a:t>If the client sends a signal which is not registered. This signal will be ignored by the radio.</a:t>
            </a:r>
          </a:p>
          <a:p>
            <a:pPr>
              <a:spcBef>
                <a:spcPct val="50000"/>
              </a:spcBef>
            </a:pPr>
            <a:endParaRPr lang="en-US" altLang="zh-CN" sz="1200" dirty="0"/>
          </a:p>
          <a:p>
            <a:pPr>
              <a:spcBef>
                <a:spcPct val="50000"/>
              </a:spcBef>
            </a:pPr>
            <a:endParaRPr lang="en-US" altLang="zh-CN" sz="1200" dirty="0"/>
          </a:p>
          <a:p>
            <a:pPr>
              <a:spcBef>
                <a:spcPct val="50000"/>
              </a:spcBef>
            </a:pPr>
            <a:endParaRPr lang="en-US" altLang="zh-CN" sz="1200" dirty="0"/>
          </a:p>
          <a:p>
            <a:pPr>
              <a:spcBef>
                <a:spcPct val="50000"/>
              </a:spcBef>
            </a:pPr>
            <a:r>
              <a:rPr lang="en-US" altLang="zh-CN" sz="800" dirty="0"/>
              <a:t>*) The CDCI interface is divided into 5 sub interfaces which, if used, each has its own CCIE instance</a:t>
            </a:r>
          </a:p>
        </p:txBody>
      </p:sp>
    </p:spTree>
    <p:extLst>
      <p:ext uri="{BB962C8B-B14F-4D97-AF65-F5344CB8AC3E}">
        <p14:creationId xmlns:p14="http://schemas.microsoft.com/office/powerpoint/2010/main" val="250104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err="1"/>
              <a:t>Ccie</a:t>
            </a:r>
            <a:r>
              <a:rPr lang="en-US" sz="4000" dirty="0"/>
              <a:t> class</a:t>
            </a:r>
            <a:endParaRPr lang="hr-HR" sz="4000" dirty="0"/>
          </a:p>
        </p:txBody>
      </p:sp>
      <p:pic>
        <p:nvPicPr>
          <p:cNvPr id="4" name="Picture 3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11" y="830054"/>
            <a:ext cx="8148614" cy="317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268" y="3846967"/>
            <a:ext cx="7391732"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346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fontScale="90000"/>
          </a:bodyPr>
          <a:lstStyle/>
          <a:p>
            <a:r>
              <a:rPr lang="en-US" sz="4000" dirty="0" err="1"/>
              <a:t>Ccie</a:t>
            </a:r>
            <a:r>
              <a:rPr lang="en-US" sz="4000" dirty="0"/>
              <a:t> session – multi client</a:t>
            </a:r>
            <a:endParaRPr lang="hr-HR" sz="4000" dirty="0"/>
          </a:p>
        </p:txBody>
      </p:sp>
      <p:sp>
        <p:nvSpPr>
          <p:cNvPr id="4" name="Text Box 3"/>
          <p:cNvSpPr txBox="1">
            <a:spLocks noChangeArrowheads="1"/>
          </p:cNvSpPr>
          <p:nvPr/>
        </p:nvSpPr>
        <p:spPr bwMode="auto">
          <a:xfrm>
            <a:off x="2555875" y="1987550"/>
            <a:ext cx="1008063" cy="46166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dirty="0"/>
              <a:t>DUL</a:t>
            </a:r>
          </a:p>
        </p:txBody>
      </p:sp>
      <p:sp>
        <p:nvSpPr>
          <p:cNvPr id="5" name="Text Box 4"/>
          <p:cNvSpPr txBox="1">
            <a:spLocks noChangeArrowheads="1"/>
          </p:cNvSpPr>
          <p:nvPr/>
        </p:nvSpPr>
        <p:spPr bwMode="auto">
          <a:xfrm>
            <a:off x="3779838" y="1987550"/>
            <a:ext cx="1008062"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a:t>DUG</a:t>
            </a:r>
          </a:p>
        </p:txBody>
      </p:sp>
      <p:sp>
        <p:nvSpPr>
          <p:cNvPr id="6" name="Text Box 5"/>
          <p:cNvSpPr txBox="1">
            <a:spLocks noChangeArrowheads="1"/>
          </p:cNvSpPr>
          <p:nvPr/>
        </p:nvSpPr>
        <p:spPr bwMode="auto">
          <a:xfrm>
            <a:off x="5003800" y="1987550"/>
            <a:ext cx="1008063"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a:t>DUW</a:t>
            </a:r>
          </a:p>
        </p:txBody>
      </p:sp>
      <p:sp>
        <p:nvSpPr>
          <p:cNvPr id="7" name="Text Box 6"/>
          <p:cNvSpPr txBox="1">
            <a:spLocks noChangeArrowheads="1"/>
          </p:cNvSpPr>
          <p:nvPr/>
        </p:nvSpPr>
        <p:spPr bwMode="auto">
          <a:xfrm>
            <a:off x="3779838" y="3284538"/>
            <a:ext cx="1008062"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a:t>RU</a:t>
            </a:r>
          </a:p>
        </p:txBody>
      </p:sp>
      <p:sp>
        <p:nvSpPr>
          <p:cNvPr id="8" name="Line 7"/>
          <p:cNvSpPr>
            <a:spLocks noChangeShapeType="1"/>
          </p:cNvSpPr>
          <p:nvPr/>
        </p:nvSpPr>
        <p:spPr bwMode="auto">
          <a:xfrm>
            <a:off x="3060700" y="2347913"/>
            <a:ext cx="1223963"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8"/>
          <p:cNvSpPr>
            <a:spLocks noChangeShapeType="1"/>
          </p:cNvSpPr>
          <p:nvPr/>
        </p:nvSpPr>
        <p:spPr bwMode="auto">
          <a:xfrm>
            <a:off x="4284663" y="2347913"/>
            <a:ext cx="71437" cy="936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9"/>
          <p:cNvSpPr>
            <a:spLocks noChangeShapeType="1"/>
          </p:cNvSpPr>
          <p:nvPr/>
        </p:nvSpPr>
        <p:spPr bwMode="auto">
          <a:xfrm flipH="1">
            <a:off x="4427538" y="2420938"/>
            <a:ext cx="1008062"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10"/>
          <p:cNvSpPr txBox="1">
            <a:spLocks noChangeArrowheads="1"/>
          </p:cNvSpPr>
          <p:nvPr/>
        </p:nvSpPr>
        <p:spPr bwMode="auto">
          <a:xfrm>
            <a:off x="1835150" y="4292600"/>
            <a:ext cx="2160588"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a:t>ccieBcInterface</a:t>
            </a:r>
          </a:p>
        </p:txBody>
      </p:sp>
      <p:sp>
        <p:nvSpPr>
          <p:cNvPr id="12" name="Text Box 11"/>
          <p:cNvSpPr txBox="1">
            <a:spLocks noChangeArrowheads="1"/>
          </p:cNvSpPr>
          <p:nvPr/>
        </p:nvSpPr>
        <p:spPr bwMode="auto">
          <a:xfrm>
            <a:off x="4859338" y="4306888"/>
            <a:ext cx="2160587"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a:t>ccieBcSession</a:t>
            </a:r>
          </a:p>
        </p:txBody>
      </p:sp>
      <p:sp>
        <p:nvSpPr>
          <p:cNvPr id="13" name="Line 12"/>
          <p:cNvSpPr>
            <a:spLocks noChangeShapeType="1"/>
          </p:cNvSpPr>
          <p:nvPr/>
        </p:nvSpPr>
        <p:spPr bwMode="auto">
          <a:xfrm>
            <a:off x="3995738" y="4508500"/>
            <a:ext cx="86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13"/>
          <p:cNvSpPr txBox="1">
            <a:spLocks noChangeArrowheads="1"/>
          </p:cNvSpPr>
          <p:nvPr/>
        </p:nvSpPr>
        <p:spPr bwMode="auto">
          <a:xfrm>
            <a:off x="4859338" y="4868863"/>
            <a:ext cx="2160587"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a:t>ccieBcSession</a:t>
            </a:r>
          </a:p>
        </p:txBody>
      </p:sp>
      <p:sp>
        <p:nvSpPr>
          <p:cNvPr id="15" name="Text Box 14"/>
          <p:cNvSpPr txBox="1">
            <a:spLocks noChangeArrowheads="1"/>
          </p:cNvSpPr>
          <p:nvPr/>
        </p:nvSpPr>
        <p:spPr bwMode="auto">
          <a:xfrm>
            <a:off x="4859338" y="5949950"/>
            <a:ext cx="2160587"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a:t>ccieCbcSession</a:t>
            </a:r>
          </a:p>
        </p:txBody>
      </p:sp>
      <p:sp>
        <p:nvSpPr>
          <p:cNvPr id="16" name="Line 15"/>
          <p:cNvSpPr>
            <a:spLocks noChangeShapeType="1"/>
          </p:cNvSpPr>
          <p:nvPr/>
        </p:nvSpPr>
        <p:spPr bwMode="auto">
          <a:xfrm>
            <a:off x="3995738" y="4508500"/>
            <a:ext cx="863600" cy="576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p:cNvSpPr>
            <a:spLocks noChangeShapeType="1"/>
          </p:cNvSpPr>
          <p:nvPr/>
        </p:nvSpPr>
        <p:spPr bwMode="auto">
          <a:xfrm>
            <a:off x="3995738" y="5805488"/>
            <a:ext cx="863600" cy="2873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Text Box 17"/>
          <p:cNvSpPr txBox="1">
            <a:spLocks noChangeArrowheads="1"/>
          </p:cNvSpPr>
          <p:nvPr/>
        </p:nvSpPr>
        <p:spPr bwMode="auto">
          <a:xfrm>
            <a:off x="1835150" y="5589588"/>
            <a:ext cx="2160588"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1600"/>
              <a:t>ccieCbcInterface</a:t>
            </a:r>
          </a:p>
        </p:txBody>
      </p:sp>
    </p:spTree>
    <p:extLst>
      <p:ext uri="{BB962C8B-B14F-4D97-AF65-F5344CB8AC3E}">
        <p14:creationId xmlns:p14="http://schemas.microsoft.com/office/powerpoint/2010/main" val="4070047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BCI</a:t>
            </a:r>
            <a:endParaRPr lang="en-US" dirty="0"/>
          </a:p>
        </p:txBody>
      </p:sp>
      <p:sp>
        <p:nvSpPr>
          <p:cNvPr id="3" name="Content Placeholder 2"/>
          <p:cNvSpPr>
            <a:spLocks noGrp="1"/>
          </p:cNvSpPr>
          <p:nvPr>
            <p:ph idx="1"/>
          </p:nvPr>
        </p:nvSpPr>
        <p:spPr/>
        <p:txBody>
          <a:bodyPr/>
          <a:lstStyle/>
          <a:p>
            <a:r>
              <a:rPr lang="en-US" dirty="0"/>
              <a:t>The main functions of the Board Control Interface (BCI) are:</a:t>
            </a:r>
          </a:p>
          <a:p>
            <a:pPr lvl="1">
              <a:buFont typeface="Wingdings" panose="05000000000000000000" pitchFamily="2" charset="2"/>
              <a:buChar char="§"/>
            </a:pPr>
            <a:r>
              <a:rPr lang="en-US" dirty="0"/>
              <a:t>Load module handling</a:t>
            </a:r>
          </a:p>
          <a:p>
            <a:pPr lvl="1">
              <a:buFont typeface="Wingdings" panose="05000000000000000000" pitchFamily="2" charset="2"/>
              <a:buChar char="§"/>
            </a:pPr>
            <a:r>
              <a:rPr lang="en-US" dirty="0"/>
              <a:t>Board state handling</a:t>
            </a:r>
          </a:p>
          <a:p>
            <a:pPr lvl="1">
              <a:buFont typeface="Wingdings" panose="05000000000000000000" pitchFamily="2" charset="2"/>
              <a:buChar char="§"/>
            </a:pPr>
            <a:r>
              <a:rPr lang="en-US" dirty="0"/>
              <a:t>Board temperature reporting</a:t>
            </a:r>
          </a:p>
          <a:p>
            <a:pPr lvl="1">
              <a:buFont typeface="Wingdings" panose="05000000000000000000" pitchFamily="2" charset="2"/>
              <a:buChar char="§"/>
            </a:pPr>
            <a:r>
              <a:rPr lang="en-US" dirty="0"/>
              <a:t>Control and reporting of MMI LEDs and button</a:t>
            </a:r>
          </a:p>
          <a:p>
            <a:pPr lvl="1">
              <a:buFont typeface="Wingdings" panose="05000000000000000000" pitchFamily="2" charset="2"/>
              <a:buChar char="§"/>
            </a:pPr>
            <a:r>
              <a:rPr lang="en-US" dirty="0"/>
              <a:t>HW log read/write/erase</a:t>
            </a:r>
          </a:p>
          <a:p>
            <a:pPr lvl="1">
              <a:buFont typeface="Wingdings" panose="05000000000000000000" pitchFamily="2" charset="2"/>
              <a:buChar char="§"/>
            </a:pPr>
            <a:r>
              <a:rPr lang="en-US" dirty="0"/>
              <a:t>Board-level fault reporting</a:t>
            </a:r>
          </a:p>
          <a:p>
            <a:pPr lvl="1">
              <a:buFont typeface="Wingdings" panose="05000000000000000000" pitchFamily="2" charset="2"/>
              <a:buChar char="§"/>
            </a:pPr>
            <a:r>
              <a:rPr lang="en-US" dirty="0"/>
              <a:t>Triggering of board restarts</a:t>
            </a:r>
          </a:p>
          <a:p>
            <a:endParaRPr lang="en-US" dirty="0"/>
          </a:p>
        </p:txBody>
      </p:sp>
    </p:spTree>
    <p:extLst>
      <p:ext uri="{BB962C8B-B14F-4D97-AF65-F5344CB8AC3E}">
        <p14:creationId xmlns:p14="http://schemas.microsoft.com/office/powerpoint/2010/main" val="350229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BCI: Board Control IF</a:t>
            </a:r>
            <a:endParaRPr lang="en-US"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8059" y="2948622"/>
            <a:ext cx="1866900" cy="2895600"/>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509" y="1196022"/>
            <a:ext cx="4648200" cy="1752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3290" y="2948622"/>
            <a:ext cx="2065020" cy="361188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221" y="3009900"/>
            <a:ext cx="1704975" cy="1066800"/>
          </a:xfrm>
          <a:prstGeom prst="rect">
            <a:avLst/>
          </a:prstGeom>
        </p:spPr>
      </p:pic>
    </p:spTree>
    <p:extLst>
      <p:ext uri="{BB962C8B-B14F-4D97-AF65-F5344CB8AC3E}">
        <p14:creationId xmlns:p14="http://schemas.microsoft.com/office/powerpoint/2010/main" val="391689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DCI</a:t>
            </a:r>
            <a:endParaRPr lang="en-US" dirty="0"/>
          </a:p>
        </p:txBody>
      </p:sp>
      <p:sp>
        <p:nvSpPr>
          <p:cNvPr id="3" name="Content Placeholder 2"/>
          <p:cNvSpPr>
            <a:spLocks noGrp="1"/>
          </p:cNvSpPr>
          <p:nvPr>
            <p:ph idx="1"/>
          </p:nvPr>
        </p:nvSpPr>
        <p:spPr>
          <a:xfrm>
            <a:off x="396875" y="1799999"/>
            <a:ext cx="8351839" cy="4412541"/>
          </a:xfrm>
        </p:spPr>
        <p:txBody>
          <a:bodyPr/>
          <a:lstStyle/>
          <a:p>
            <a:r>
              <a:rPr lang="en-US" dirty="0"/>
              <a:t>The main functions of the Transceiver Device Control Interface (TR DCI) are:</a:t>
            </a:r>
          </a:p>
          <a:p>
            <a:pPr lvl="1">
              <a:buFont typeface="Wingdings" panose="05000000000000000000" pitchFamily="2" charset="2"/>
              <a:buChar char="§"/>
            </a:pPr>
            <a:r>
              <a:rPr lang="en-US" dirty="0"/>
              <a:t>Radio capability reporting (output power, frequency range, internal bandwidth, number of carriers, </a:t>
            </a:r>
            <a:r>
              <a:rPr lang="en-US" dirty="0" err="1"/>
              <a:t>etc</a:t>
            </a:r>
            <a:r>
              <a:rPr lang="en-US" dirty="0"/>
              <a:t>…)</a:t>
            </a:r>
          </a:p>
          <a:p>
            <a:pPr lvl="1">
              <a:buFont typeface="Wingdings" panose="05000000000000000000" pitchFamily="2" charset="2"/>
              <a:buChar char="§"/>
            </a:pPr>
            <a:r>
              <a:rPr lang="en-US" dirty="0"/>
              <a:t>Carrier setup and modification including power, frequency, bandwidth, time alignment and I/Q streams settings</a:t>
            </a:r>
          </a:p>
          <a:p>
            <a:pPr lvl="1">
              <a:buFont typeface="Wingdings" panose="05000000000000000000" pitchFamily="2" charset="2"/>
              <a:buChar char="§"/>
            </a:pPr>
            <a:r>
              <a:rPr lang="en-US" dirty="0"/>
              <a:t>Handling of antenna port characteristics</a:t>
            </a:r>
          </a:p>
          <a:p>
            <a:pPr lvl="1">
              <a:buFont typeface="Wingdings" panose="05000000000000000000" pitchFamily="2" charset="2"/>
              <a:buChar char="§"/>
            </a:pPr>
            <a:r>
              <a:rPr lang="en-US" dirty="0"/>
              <a:t>Cross-connect port setup and supervision</a:t>
            </a:r>
          </a:p>
          <a:p>
            <a:pPr lvl="1">
              <a:buFont typeface="Wingdings" panose="05000000000000000000" pitchFamily="2" charset="2"/>
              <a:buChar char="§"/>
            </a:pPr>
            <a:r>
              <a:rPr lang="en-US" dirty="0"/>
              <a:t>Device-level fault reporting</a:t>
            </a:r>
          </a:p>
          <a:p>
            <a:pPr lvl="1">
              <a:buFont typeface="Wingdings" panose="05000000000000000000" pitchFamily="2" charset="2"/>
              <a:buChar char="§"/>
            </a:pPr>
            <a:r>
              <a:rPr lang="en-US" dirty="0"/>
              <a:t>Configuration of RF-ports</a:t>
            </a:r>
          </a:p>
          <a:p>
            <a:endParaRPr lang="en-US" b="1" dirty="0"/>
          </a:p>
        </p:txBody>
      </p:sp>
    </p:spTree>
    <p:extLst>
      <p:ext uri="{BB962C8B-B14F-4D97-AF65-F5344CB8AC3E}">
        <p14:creationId xmlns:p14="http://schemas.microsoft.com/office/powerpoint/2010/main" val="3454448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DCI: </a:t>
            </a:r>
            <a:r>
              <a:rPr lang="sv-SE" dirty="0" err="1"/>
              <a:t>Device</a:t>
            </a:r>
            <a:r>
              <a:rPr lang="sv-SE" dirty="0"/>
              <a:t> Control IF</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412" y="2685634"/>
            <a:ext cx="1787681" cy="38512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 y="984425"/>
            <a:ext cx="9144000" cy="1701209"/>
          </a:xfrm>
          <a:prstGeom prst="rect">
            <a:avLst/>
          </a:prstGeom>
        </p:spPr>
      </p:pic>
      <p:cxnSp>
        <p:nvCxnSpPr>
          <p:cNvPr id="10" name="Straight Connector 9"/>
          <p:cNvCxnSpPr/>
          <p:nvPr/>
        </p:nvCxnSpPr>
        <p:spPr bwMode="auto">
          <a:xfrm>
            <a:off x="746760" y="4122420"/>
            <a:ext cx="662940" cy="0"/>
          </a:xfrm>
          <a:prstGeom prst="line">
            <a:avLst/>
          </a:prstGeom>
          <a:solidFill>
            <a:schemeClr val="accent1"/>
          </a:solidFill>
          <a:ln w="12700" cap="flat" cmpd="sng" algn="ctr">
            <a:solidFill>
              <a:srgbClr val="00B050"/>
            </a:solidFill>
            <a:prstDash val="solid"/>
            <a:round/>
            <a:headEnd type="none" w="med" len="med"/>
            <a:tailEnd type="none" w="med" len="med"/>
          </a:ln>
          <a:effectLst/>
        </p:spPr>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023" y="2731770"/>
            <a:ext cx="2148840" cy="2781300"/>
          </a:xfrm>
          <a:prstGeom prst="rect">
            <a:avLst/>
          </a:prstGeom>
        </p:spPr>
      </p:pic>
    </p:spTree>
    <p:extLst>
      <p:ext uri="{BB962C8B-B14F-4D97-AF65-F5344CB8AC3E}">
        <p14:creationId xmlns:p14="http://schemas.microsoft.com/office/powerpoint/2010/main" val="4002836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800000"/>
            <a:ext cx="8351839" cy="4505384"/>
          </a:xfrm>
        </p:spPr>
        <p:txBody>
          <a:bodyPr/>
          <a:lstStyle/>
          <a:p>
            <a:r>
              <a:rPr lang="en-US" sz="2000" dirty="0"/>
              <a:t>DCI State</a:t>
            </a:r>
          </a:p>
        </p:txBody>
      </p:sp>
      <p:sp>
        <p:nvSpPr>
          <p:cNvPr id="3" name="Title 2"/>
          <p:cNvSpPr>
            <a:spLocks noGrp="1"/>
          </p:cNvSpPr>
          <p:nvPr>
            <p:ph type="title"/>
          </p:nvPr>
        </p:nvSpPr>
        <p:spPr>
          <a:xfrm>
            <a:off x="393701" y="239714"/>
            <a:ext cx="7494588" cy="706492"/>
          </a:xfrm>
        </p:spPr>
        <p:txBody>
          <a:bodyPr anchor="ctr">
            <a:normAutofit/>
          </a:bodyPr>
          <a:lstStyle/>
          <a:p>
            <a:r>
              <a:rPr lang="en-US" sz="4000" dirty="0" err="1"/>
              <a:t>Dci</a:t>
            </a:r>
            <a:r>
              <a:rPr lang="en-US" sz="4000" dirty="0"/>
              <a:t> device states</a:t>
            </a:r>
            <a:endParaRPr lang="hr-HR" sz="4000" dirty="0"/>
          </a:p>
        </p:txBody>
      </p:sp>
      <p:graphicFrame>
        <p:nvGraphicFramePr>
          <p:cNvPr id="4" name="Object 4"/>
          <p:cNvGraphicFramePr>
            <a:graphicFrameLocks noChangeAspect="1"/>
          </p:cNvGraphicFramePr>
          <p:nvPr/>
        </p:nvGraphicFramePr>
        <p:xfrm>
          <a:off x="3625850" y="1600200"/>
          <a:ext cx="4543425" cy="4657725"/>
        </p:xfrm>
        <a:graphic>
          <a:graphicData uri="http://schemas.openxmlformats.org/presentationml/2006/ole">
            <mc:AlternateContent xmlns:mc="http://schemas.openxmlformats.org/markup-compatibility/2006">
              <mc:Choice xmlns:v="urn:schemas-microsoft-com:vml" Requires="v">
                <p:oleObj spid="_x0000_s119810" name="Slide" r:id="rId4" imgW="4572000" imgH="3429115" progId="PowerPoint.Slide.8">
                  <p:embed/>
                </p:oleObj>
              </mc:Choice>
              <mc:Fallback>
                <p:oleObj name="Slide" r:id="rId4" imgW="4572000" imgH="3429115" progId="PowerPoint.Slide.8">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5850" y="1600200"/>
                        <a:ext cx="45434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06796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Antenna</a:t>
            </a:r>
            <a:r>
              <a:rPr lang="sv-SE" dirty="0"/>
              <a:t> IF</a:t>
            </a:r>
            <a:endParaRPr lang="en-US" dirty="0"/>
          </a:p>
        </p:txBody>
      </p:sp>
      <p:sp>
        <p:nvSpPr>
          <p:cNvPr id="3" name="Content Placeholder 2"/>
          <p:cNvSpPr>
            <a:spLocks noGrp="1"/>
          </p:cNvSpPr>
          <p:nvPr>
            <p:ph idx="1"/>
          </p:nvPr>
        </p:nvSpPr>
        <p:spPr>
          <a:xfrm>
            <a:off x="396875" y="1174376"/>
            <a:ext cx="8351839" cy="4477624"/>
          </a:xfrm>
        </p:spPr>
        <p:txBody>
          <a:bodyPr/>
          <a:lstStyle/>
          <a:p>
            <a:r>
              <a:rPr lang="en-US" dirty="0"/>
              <a:t>The main functions of the Antenna Port Interface (ANTPI) are:</a:t>
            </a:r>
          </a:p>
          <a:p>
            <a:pPr lvl="1">
              <a:buFont typeface="Wingdings" panose="05000000000000000000" pitchFamily="2" charset="2"/>
              <a:buChar char="§"/>
            </a:pPr>
            <a:r>
              <a:rPr lang="en-US" dirty="0"/>
              <a:t>Antenna port capability reporting (voltage, supervision, modem, supported antenna line devices)</a:t>
            </a:r>
          </a:p>
          <a:p>
            <a:pPr lvl="1">
              <a:buFont typeface="Wingdings" panose="05000000000000000000" pitchFamily="2" charset="2"/>
              <a:buChar char="§"/>
            </a:pPr>
            <a:r>
              <a:rPr lang="en-US" dirty="0"/>
              <a:t>Control of voltage and modem</a:t>
            </a:r>
          </a:p>
          <a:p>
            <a:pPr lvl="1">
              <a:buFont typeface="Wingdings" panose="05000000000000000000" pitchFamily="2" charset="2"/>
              <a:buChar char="§"/>
            </a:pPr>
            <a:r>
              <a:rPr lang="en-US" dirty="0"/>
              <a:t>Connection with antenna line devices TMA or RET </a:t>
            </a:r>
          </a:p>
          <a:p>
            <a:pPr lvl="1">
              <a:buFont typeface="Wingdings" panose="05000000000000000000" pitchFamily="2" charset="2"/>
              <a:buChar char="§"/>
            </a:pPr>
            <a:r>
              <a:rPr lang="en-US" dirty="0"/>
              <a:t>Sending data to antenna devices</a:t>
            </a:r>
          </a:p>
          <a:p>
            <a:pPr lvl="1">
              <a:buFont typeface="Wingdings" panose="05000000000000000000" pitchFamily="2" charset="2"/>
              <a:buChar char="§"/>
            </a:pPr>
            <a:r>
              <a:rPr lang="en-US" dirty="0"/>
              <a:t>Antenna system supervision and fault reporting</a:t>
            </a:r>
          </a:p>
          <a:p>
            <a:endParaRPr lang="en-US" dirty="0"/>
          </a:p>
        </p:txBody>
      </p:sp>
    </p:spTree>
    <p:extLst>
      <p:ext uri="{BB962C8B-B14F-4D97-AF65-F5344CB8AC3E}">
        <p14:creationId xmlns:p14="http://schemas.microsoft.com/office/powerpoint/2010/main" val="15778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93700" y="138113"/>
            <a:ext cx="7826375" cy="492125"/>
          </a:xfrm>
        </p:spPr>
        <p:txBody>
          <a:bodyPr>
            <a:normAutofit fontScale="90000"/>
          </a:bodyPr>
          <a:lstStyle/>
          <a:p>
            <a:pPr eaLnBrk="1" hangingPunct="1"/>
            <a:r>
              <a:rPr lang="en-US" altLang="en-US" dirty="0"/>
              <a:t>Radio – </a:t>
            </a:r>
            <a:r>
              <a:rPr lang="en-US" altLang="en-US" sz="2400" dirty="0"/>
              <a:t>digital/analog line</a:t>
            </a:r>
            <a:endParaRPr lang="en-US" altLang="en-US" sz="1800" dirty="0"/>
          </a:p>
        </p:txBody>
      </p:sp>
      <p:sp>
        <p:nvSpPr>
          <p:cNvPr id="54275" name="Rectangle 2"/>
          <p:cNvSpPr>
            <a:spLocks noChangeArrowheads="1"/>
          </p:cNvSpPr>
          <p:nvPr/>
        </p:nvSpPr>
        <p:spPr bwMode="auto">
          <a:xfrm>
            <a:off x="142875" y="2924175"/>
            <a:ext cx="703263" cy="831850"/>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2000"/>
              <a:t>DU</a:t>
            </a:r>
            <a:br>
              <a:rPr lang="en-CA" altLang="en-US" sz="2000"/>
            </a:br>
            <a:r>
              <a:rPr lang="en-CA" altLang="en-US" sz="1400"/>
              <a:t>(Digital</a:t>
            </a:r>
            <a:br>
              <a:rPr lang="en-CA" altLang="en-US" sz="1400"/>
            </a:br>
            <a:r>
              <a:rPr lang="en-CA" altLang="en-US" sz="1400"/>
              <a:t>Unit)</a:t>
            </a:r>
          </a:p>
        </p:txBody>
      </p:sp>
      <p:sp>
        <p:nvSpPr>
          <p:cNvPr id="39" name="Rectangle 38"/>
          <p:cNvSpPr/>
          <p:nvPr/>
        </p:nvSpPr>
        <p:spPr bwMode="auto">
          <a:xfrm>
            <a:off x="1835150" y="1125538"/>
            <a:ext cx="6589713" cy="4427537"/>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dirty="0">
                <a:latin typeface="Arial" charset="0"/>
              </a:rPr>
              <a:t>RU (Radio Unit)</a:t>
            </a:r>
          </a:p>
        </p:txBody>
      </p:sp>
      <p:cxnSp>
        <p:nvCxnSpPr>
          <p:cNvPr id="54277" name="Straight Connector 4"/>
          <p:cNvCxnSpPr>
            <a:cxnSpLocks noChangeShapeType="1"/>
            <a:stCxn id="54275" idx="3"/>
            <a:endCxn id="39" idx="1"/>
          </p:cNvCxnSpPr>
          <p:nvPr/>
        </p:nvCxnSpPr>
        <p:spPr bwMode="auto">
          <a:xfrm flipV="1">
            <a:off x="846138" y="3338513"/>
            <a:ext cx="989012" cy="1587"/>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78" name="Rounded Rectangle 42"/>
          <p:cNvSpPr>
            <a:spLocks noChangeArrowheads="1"/>
          </p:cNvSpPr>
          <p:nvPr/>
        </p:nvSpPr>
        <p:spPr bwMode="auto">
          <a:xfrm>
            <a:off x="900113" y="1484313"/>
            <a:ext cx="795337" cy="1217612"/>
          </a:xfrm>
          <a:prstGeom prst="roundRect">
            <a:avLst>
              <a:gd name="adj" fmla="val 16667"/>
            </a:avLst>
          </a:prstGeom>
          <a:solidFill>
            <a:srgbClr val="CCFFCC"/>
          </a:solidFill>
          <a:ln w="12700" algn="ctr">
            <a:solidFill>
              <a:schemeClr val="tx1"/>
            </a:solidFill>
            <a:round/>
            <a:headEnd/>
            <a:tailEnd/>
          </a:ln>
        </p:spPr>
        <p:txBody>
          <a:bodyPr wrap="none" lIns="36000" tIns="36000" rIns="36000" bIns="36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400"/>
              <a:t>CPRI</a:t>
            </a:r>
            <a:br>
              <a:rPr lang="en-CA" altLang="en-US" sz="1400"/>
            </a:br>
            <a:r>
              <a:rPr lang="en-CA" altLang="en-US" sz="1400"/>
              <a:t>2.5G,</a:t>
            </a:r>
            <a:br>
              <a:rPr lang="en-CA" altLang="en-US" sz="1400"/>
            </a:br>
            <a:r>
              <a:rPr lang="en-CA" altLang="en-US" sz="1400"/>
              <a:t>5G,</a:t>
            </a:r>
            <a:br>
              <a:rPr lang="en-CA" altLang="en-US" sz="1400"/>
            </a:br>
            <a:r>
              <a:rPr lang="en-CA" altLang="en-US" sz="1400"/>
              <a:t>9.8G, or</a:t>
            </a:r>
            <a:br>
              <a:rPr lang="en-CA" altLang="en-US" sz="1400"/>
            </a:br>
            <a:r>
              <a:rPr lang="en-CA" altLang="en-US" sz="1400"/>
              <a:t>10.1G</a:t>
            </a:r>
            <a:endParaRPr lang="en-CA" altLang="en-US" sz="1100"/>
          </a:p>
        </p:txBody>
      </p:sp>
      <p:sp>
        <p:nvSpPr>
          <p:cNvPr id="54279" name="Right Arrow 6"/>
          <p:cNvSpPr>
            <a:spLocks noChangeArrowheads="1"/>
          </p:cNvSpPr>
          <p:nvPr/>
        </p:nvSpPr>
        <p:spPr bwMode="auto">
          <a:xfrm>
            <a:off x="1062038" y="2889250"/>
            <a:ext cx="449262" cy="415925"/>
          </a:xfrm>
          <a:prstGeom prst="rightArrow">
            <a:avLst>
              <a:gd name="adj1" fmla="val 50000"/>
              <a:gd name="adj2" fmla="val 49842"/>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54280" name="Right Arrow 45"/>
          <p:cNvSpPr>
            <a:spLocks noChangeArrowheads="1"/>
          </p:cNvSpPr>
          <p:nvPr/>
        </p:nvSpPr>
        <p:spPr bwMode="auto">
          <a:xfrm flipH="1">
            <a:off x="1008063" y="3409950"/>
            <a:ext cx="449262" cy="414338"/>
          </a:xfrm>
          <a:prstGeom prst="rightArrow">
            <a:avLst>
              <a:gd name="adj1" fmla="val 50000"/>
              <a:gd name="adj2" fmla="val 50033"/>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UL</a:t>
            </a:r>
          </a:p>
        </p:txBody>
      </p:sp>
      <p:sp>
        <p:nvSpPr>
          <p:cNvPr id="47" name="Rectangle 46"/>
          <p:cNvSpPr/>
          <p:nvPr/>
        </p:nvSpPr>
        <p:spPr bwMode="auto">
          <a:xfrm>
            <a:off x="2016125" y="1700213"/>
            <a:ext cx="863600" cy="3421062"/>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Digital</a:t>
            </a:r>
            <a:br>
              <a:rPr lang="en-CA" sz="1600" dirty="0">
                <a:latin typeface="Arial" charset="0"/>
              </a:rPr>
            </a:br>
            <a:r>
              <a:rPr lang="en-CA" sz="1600" dirty="0">
                <a:latin typeface="Arial" charset="0"/>
              </a:rPr>
              <a:t>Section</a:t>
            </a:r>
          </a:p>
        </p:txBody>
      </p:sp>
      <p:sp>
        <p:nvSpPr>
          <p:cNvPr id="54282" name="Right Arrow 47"/>
          <p:cNvSpPr>
            <a:spLocks noChangeArrowheads="1"/>
          </p:cNvSpPr>
          <p:nvPr/>
        </p:nvSpPr>
        <p:spPr bwMode="auto">
          <a:xfrm>
            <a:off x="2290763" y="2490788"/>
            <a:ext cx="449262" cy="415925"/>
          </a:xfrm>
          <a:prstGeom prst="rightArrow">
            <a:avLst>
              <a:gd name="adj1" fmla="val 50000"/>
              <a:gd name="adj2" fmla="val 49842"/>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54283" name="Right Arrow 48"/>
          <p:cNvSpPr>
            <a:spLocks noChangeArrowheads="1"/>
          </p:cNvSpPr>
          <p:nvPr/>
        </p:nvSpPr>
        <p:spPr bwMode="auto">
          <a:xfrm flipH="1">
            <a:off x="2212975" y="4310063"/>
            <a:ext cx="450850" cy="414337"/>
          </a:xfrm>
          <a:prstGeom prst="rightArrow">
            <a:avLst>
              <a:gd name="adj1" fmla="val 50000"/>
              <a:gd name="adj2" fmla="val 50210"/>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UL</a:t>
            </a:r>
          </a:p>
        </p:txBody>
      </p:sp>
      <p:sp>
        <p:nvSpPr>
          <p:cNvPr id="51" name="Rectangle 50"/>
          <p:cNvSpPr/>
          <p:nvPr/>
        </p:nvSpPr>
        <p:spPr bwMode="auto">
          <a:xfrm>
            <a:off x="2987675" y="2133600"/>
            <a:ext cx="1260475" cy="1439863"/>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Linearization</a:t>
            </a:r>
          </a:p>
        </p:txBody>
      </p:sp>
      <p:sp>
        <p:nvSpPr>
          <p:cNvPr id="54285" name="Right Arrow 51"/>
          <p:cNvSpPr>
            <a:spLocks noChangeArrowheads="1"/>
          </p:cNvSpPr>
          <p:nvPr/>
        </p:nvSpPr>
        <p:spPr bwMode="auto">
          <a:xfrm>
            <a:off x="3716338" y="2473325"/>
            <a:ext cx="450850" cy="415925"/>
          </a:xfrm>
          <a:prstGeom prst="rightArrow">
            <a:avLst>
              <a:gd name="adj1" fmla="val 50000"/>
              <a:gd name="adj2" fmla="val 50018"/>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57" name="Rectangle 56"/>
          <p:cNvSpPr/>
          <p:nvPr/>
        </p:nvSpPr>
        <p:spPr bwMode="auto">
          <a:xfrm>
            <a:off x="5116513" y="2212975"/>
            <a:ext cx="1435100" cy="801688"/>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Up Convert</a:t>
            </a:r>
          </a:p>
        </p:txBody>
      </p:sp>
      <p:sp>
        <p:nvSpPr>
          <p:cNvPr id="54287" name="Right Arrow 58"/>
          <p:cNvSpPr>
            <a:spLocks noChangeArrowheads="1"/>
          </p:cNvSpPr>
          <p:nvPr/>
        </p:nvSpPr>
        <p:spPr bwMode="auto">
          <a:xfrm>
            <a:off x="5753100" y="2544763"/>
            <a:ext cx="450850" cy="415925"/>
          </a:xfrm>
          <a:prstGeom prst="rightArrow">
            <a:avLst>
              <a:gd name="adj1" fmla="val 50000"/>
              <a:gd name="adj2" fmla="val 50018"/>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60" name="Rectangle 59"/>
          <p:cNvSpPr/>
          <p:nvPr/>
        </p:nvSpPr>
        <p:spPr bwMode="auto">
          <a:xfrm>
            <a:off x="6732588" y="2197100"/>
            <a:ext cx="823912" cy="801688"/>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PA</a:t>
            </a:r>
          </a:p>
        </p:txBody>
      </p:sp>
      <p:sp>
        <p:nvSpPr>
          <p:cNvPr id="61" name="Rectangle 60"/>
          <p:cNvSpPr/>
          <p:nvPr/>
        </p:nvSpPr>
        <p:spPr bwMode="auto">
          <a:xfrm>
            <a:off x="7775575" y="1628775"/>
            <a:ext cx="541338" cy="3421063"/>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Filter</a:t>
            </a:r>
            <a:br>
              <a:rPr lang="en-CA" sz="1600" dirty="0">
                <a:latin typeface="Arial" charset="0"/>
              </a:rPr>
            </a:br>
            <a:r>
              <a:rPr lang="en-CA" sz="1600" dirty="0">
                <a:latin typeface="Arial" charset="0"/>
              </a:rPr>
              <a:t>Unit</a:t>
            </a:r>
          </a:p>
        </p:txBody>
      </p:sp>
      <p:sp>
        <p:nvSpPr>
          <p:cNvPr id="54290" name="Right Arrow 61"/>
          <p:cNvSpPr>
            <a:spLocks noChangeArrowheads="1"/>
          </p:cNvSpPr>
          <p:nvPr/>
        </p:nvSpPr>
        <p:spPr bwMode="auto">
          <a:xfrm>
            <a:off x="6962775" y="2528888"/>
            <a:ext cx="449263" cy="415925"/>
          </a:xfrm>
          <a:prstGeom prst="rightArrow">
            <a:avLst>
              <a:gd name="adj1" fmla="val 50000"/>
              <a:gd name="adj2" fmla="val 49842"/>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63" name="Rectangle 62"/>
          <p:cNvSpPr/>
          <p:nvPr/>
        </p:nvSpPr>
        <p:spPr bwMode="auto">
          <a:xfrm>
            <a:off x="6735763" y="4103688"/>
            <a:ext cx="823912" cy="801687"/>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LNA</a:t>
            </a:r>
          </a:p>
        </p:txBody>
      </p:sp>
      <p:sp>
        <p:nvSpPr>
          <p:cNvPr id="66" name="Rectangle 65"/>
          <p:cNvSpPr/>
          <p:nvPr/>
        </p:nvSpPr>
        <p:spPr bwMode="auto">
          <a:xfrm>
            <a:off x="5111750" y="4138613"/>
            <a:ext cx="1435100" cy="803275"/>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sz="1600" dirty="0">
                <a:latin typeface="Arial" charset="0"/>
              </a:rPr>
              <a:t>Down Convert</a:t>
            </a:r>
          </a:p>
        </p:txBody>
      </p:sp>
      <p:sp>
        <p:nvSpPr>
          <p:cNvPr id="54293" name="Right Arrow 66"/>
          <p:cNvSpPr>
            <a:spLocks noChangeArrowheads="1"/>
          </p:cNvSpPr>
          <p:nvPr/>
        </p:nvSpPr>
        <p:spPr bwMode="auto">
          <a:xfrm flipH="1">
            <a:off x="5580063" y="4473575"/>
            <a:ext cx="450850" cy="414338"/>
          </a:xfrm>
          <a:prstGeom prst="rightArrow">
            <a:avLst>
              <a:gd name="adj1" fmla="val 50000"/>
              <a:gd name="adj2" fmla="val 50210"/>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UL</a:t>
            </a:r>
          </a:p>
        </p:txBody>
      </p:sp>
      <p:sp>
        <p:nvSpPr>
          <p:cNvPr id="54294" name="Right Arrow 67"/>
          <p:cNvSpPr>
            <a:spLocks noChangeArrowheads="1"/>
          </p:cNvSpPr>
          <p:nvPr/>
        </p:nvSpPr>
        <p:spPr bwMode="auto">
          <a:xfrm flipH="1">
            <a:off x="6911975" y="4452938"/>
            <a:ext cx="450850" cy="415925"/>
          </a:xfrm>
          <a:prstGeom prst="rightArrow">
            <a:avLst>
              <a:gd name="adj1" fmla="val 50000"/>
              <a:gd name="adj2" fmla="val 50018"/>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UL</a:t>
            </a:r>
          </a:p>
        </p:txBody>
      </p:sp>
      <p:sp>
        <p:nvSpPr>
          <p:cNvPr id="69" name="Rectangle 68"/>
          <p:cNvSpPr/>
          <p:nvPr/>
        </p:nvSpPr>
        <p:spPr bwMode="auto">
          <a:xfrm flipH="1">
            <a:off x="8424863" y="2551113"/>
            <a:ext cx="234950" cy="338137"/>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lIns="72000" rIns="72000" anchor="ctr">
            <a:spAutoFit/>
          </a:bodyPr>
          <a:lstStyle/>
          <a:p>
            <a:pPr algn="ctr" eaLnBrk="1" hangingPunct="1">
              <a:spcBef>
                <a:spcPct val="50000"/>
              </a:spcBef>
              <a:defRPr/>
            </a:pPr>
            <a:r>
              <a:rPr lang="en-CA" sz="1600" dirty="0">
                <a:latin typeface="Arial" charset="0"/>
              </a:rPr>
              <a:t>A</a:t>
            </a:r>
          </a:p>
        </p:txBody>
      </p:sp>
      <p:sp>
        <p:nvSpPr>
          <p:cNvPr id="70" name="Rectangle 69"/>
          <p:cNvSpPr/>
          <p:nvPr/>
        </p:nvSpPr>
        <p:spPr bwMode="auto">
          <a:xfrm flipH="1">
            <a:off x="8424863" y="3233738"/>
            <a:ext cx="234950" cy="339725"/>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lIns="72000" rIns="72000" anchor="ctr">
            <a:spAutoFit/>
          </a:bodyPr>
          <a:lstStyle/>
          <a:p>
            <a:pPr algn="ctr" eaLnBrk="1" hangingPunct="1">
              <a:spcBef>
                <a:spcPct val="50000"/>
              </a:spcBef>
              <a:defRPr/>
            </a:pPr>
            <a:r>
              <a:rPr lang="en-CA" sz="1600" dirty="0">
                <a:latin typeface="Arial" charset="0"/>
              </a:rPr>
              <a:t>B</a:t>
            </a:r>
          </a:p>
        </p:txBody>
      </p:sp>
      <p:sp>
        <p:nvSpPr>
          <p:cNvPr id="71" name="Rectangle 70"/>
          <p:cNvSpPr/>
          <p:nvPr/>
        </p:nvSpPr>
        <p:spPr bwMode="auto">
          <a:xfrm flipH="1">
            <a:off x="8424863" y="3917950"/>
            <a:ext cx="234950" cy="339725"/>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lIns="72000" rIns="72000" anchor="ctr">
            <a:spAutoFit/>
          </a:bodyPr>
          <a:lstStyle/>
          <a:p>
            <a:pPr algn="ctr" eaLnBrk="1" hangingPunct="1">
              <a:spcBef>
                <a:spcPct val="50000"/>
              </a:spcBef>
              <a:defRPr/>
            </a:pPr>
            <a:r>
              <a:rPr lang="en-CA" sz="1600" dirty="0">
                <a:latin typeface="Arial" charset="0"/>
              </a:rPr>
              <a:t>C</a:t>
            </a:r>
          </a:p>
        </p:txBody>
      </p:sp>
      <p:sp>
        <p:nvSpPr>
          <p:cNvPr id="72" name="Rectangle 71"/>
          <p:cNvSpPr/>
          <p:nvPr/>
        </p:nvSpPr>
        <p:spPr bwMode="auto">
          <a:xfrm flipH="1">
            <a:off x="8424863" y="4602163"/>
            <a:ext cx="234950" cy="339725"/>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lIns="72000" rIns="72000" anchor="ctr">
            <a:spAutoFit/>
          </a:bodyPr>
          <a:lstStyle/>
          <a:p>
            <a:pPr algn="ctr" eaLnBrk="1" hangingPunct="1">
              <a:spcBef>
                <a:spcPct val="50000"/>
              </a:spcBef>
              <a:defRPr/>
            </a:pPr>
            <a:r>
              <a:rPr lang="en-CA" sz="1600" dirty="0">
                <a:latin typeface="Arial" charset="0"/>
              </a:rPr>
              <a:t>D</a:t>
            </a:r>
          </a:p>
        </p:txBody>
      </p:sp>
      <p:sp>
        <p:nvSpPr>
          <p:cNvPr id="54299" name="Right Arrow 72"/>
          <p:cNvSpPr>
            <a:spLocks noChangeArrowheads="1"/>
          </p:cNvSpPr>
          <p:nvPr/>
        </p:nvSpPr>
        <p:spPr bwMode="auto">
          <a:xfrm>
            <a:off x="7848600" y="3076575"/>
            <a:ext cx="449263" cy="415925"/>
          </a:xfrm>
          <a:prstGeom prst="rightArrow">
            <a:avLst>
              <a:gd name="adj1" fmla="val 50000"/>
              <a:gd name="adj2" fmla="val 49842"/>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DL</a:t>
            </a:r>
          </a:p>
        </p:txBody>
      </p:sp>
      <p:sp>
        <p:nvSpPr>
          <p:cNvPr id="54300" name="Right Arrow 73"/>
          <p:cNvSpPr>
            <a:spLocks noChangeArrowheads="1"/>
          </p:cNvSpPr>
          <p:nvPr/>
        </p:nvSpPr>
        <p:spPr bwMode="auto">
          <a:xfrm flipH="1">
            <a:off x="7812088" y="3444875"/>
            <a:ext cx="450850" cy="415925"/>
          </a:xfrm>
          <a:prstGeom prst="rightArrow">
            <a:avLst>
              <a:gd name="adj1" fmla="val 50000"/>
              <a:gd name="adj2" fmla="val 50018"/>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UL</a:t>
            </a:r>
          </a:p>
        </p:txBody>
      </p:sp>
      <p:sp>
        <p:nvSpPr>
          <p:cNvPr id="54301" name="Rectangle 74"/>
          <p:cNvSpPr>
            <a:spLocks noChangeArrowheads="1"/>
          </p:cNvSpPr>
          <p:nvPr/>
        </p:nvSpPr>
        <p:spPr bwMode="auto">
          <a:xfrm>
            <a:off x="5391150" y="5830888"/>
            <a:ext cx="2493963" cy="801687"/>
          </a:xfrm>
          <a:prstGeom prst="rect">
            <a:avLst/>
          </a:prstGeom>
          <a:solidFill>
            <a:schemeClr val="bg1"/>
          </a:solidFill>
          <a:ln w="12700" algn="ctr">
            <a:solidFill>
              <a:schemeClr val="tx1"/>
            </a:solidFill>
            <a:round/>
            <a:headEnd/>
            <a:tailEnd/>
          </a:ln>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200"/>
              <a:t>ADC – Analog to Digital Converter</a:t>
            </a:r>
            <a:br>
              <a:rPr lang="en-CA" altLang="en-US" sz="1200"/>
            </a:br>
            <a:r>
              <a:rPr lang="en-CA" altLang="en-US" sz="1200"/>
              <a:t>DAC – Digital to Analog Converter</a:t>
            </a:r>
            <a:br>
              <a:rPr lang="en-CA" altLang="en-US" sz="1200"/>
            </a:br>
            <a:r>
              <a:rPr lang="en-CA" altLang="en-US" sz="1200"/>
              <a:t>LNA – Low Noise Amplifier</a:t>
            </a:r>
            <a:br>
              <a:rPr lang="en-CA" altLang="en-US" sz="1200"/>
            </a:br>
            <a:r>
              <a:rPr lang="en-CA" altLang="en-US" sz="1200"/>
              <a:t>PA – Power Amplifier</a:t>
            </a:r>
          </a:p>
        </p:txBody>
      </p:sp>
      <p:cxnSp>
        <p:nvCxnSpPr>
          <p:cNvPr id="54302" name="Straight Connector 12"/>
          <p:cNvCxnSpPr>
            <a:cxnSpLocks noChangeShapeType="1"/>
          </p:cNvCxnSpPr>
          <p:nvPr/>
        </p:nvCxnSpPr>
        <p:spPr bwMode="auto">
          <a:xfrm>
            <a:off x="4679950" y="1628775"/>
            <a:ext cx="0" cy="3744913"/>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Pentagon 9"/>
          <p:cNvSpPr/>
          <p:nvPr/>
        </p:nvSpPr>
        <p:spPr bwMode="auto">
          <a:xfrm>
            <a:off x="4464050" y="2382838"/>
            <a:ext cx="539750" cy="461962"/>
          </a:xfrm>
          <a:prstGeom prst="homePlate">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0" tIns="0" rIns="0" bIns="0" anchor="ctr"/>
          <a:lstStyle/>
          <a:p>
            <a:pPr eaLnBrk="1" hangingPunct="1">
              <a:spcBef>
                <a:spcPct val="50000"/>
              </a:spcBef>
              <a:defRPr/>
            </a:pPr>
            <a:r>
              <a:rPr lang="en-CA" sz="1200" dirty="0">
                <a:latin typeface="Arial" charset="0"/>
              </a:rPr>
              <a:t> DAC</a:t>
            </a:r>
          </a:p>
        </p:txBody>
      </p:sp>
      <p:sp>
        <p:nvSpPr>
          <p:cNvPr id="65" name="Pentagon 64"/>
          <p:cNvSpPr/>
          <p:nvPr/>
        </p:nvSpPr>
        <p:spPr bwMode="auto">
          <a:xfrm flipH="1">
            <a:off x="4302125" y="4298950"/>
            <a:ext cx="665163" cy="461963"/>
          </a:xfrm>
          <a:prstGeom prst="homePlate">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0" tIns="0" rIns="0" bIns="0" anchor="ctr"/>
          <a:lstStyle/>
          <a:p>
            <a:pPr eaLnBrk="1" hangingPunct="1">
              <a:spcBef>
                <a:spcPct val="50000"/>
              </a:spcBef>
              <a:defRPr/>
            </a:pPr>
            <a:r>
              <a:rPr lang="en-CA" sz="1200" dirty="0">
                <a:latin typeface="Arial" charset="0"/>
              </a:rPr>
              <a:t> ADC</a:t>
            </a:r>
          </a:p>
        </p:txBody>
      </p:sp>
      <p:sp>
        <p:nvSpPr>
          <p:cNvPr id="54305" name="Rectangle 79"/>
          <p:cNvSpPr>
            <a:spLocks noChangeArrowheads="1"/>
          </p:cNvSpPr>
          <p:nvPr/>
        </p:nvSpPr>
        <p:spPr bwMode="auto">
          <a:xfrm>
            <a:off x="3903663" y="5121275"/>
            <a:ext cx="569912" cy="276225"/>
          </a:xfrm>
          <a:prstGeom prst="rect">
            <a:avLst/>
          </a:prstGeom>
          <a:solidFill>
            <a:schemeClr val="bg1"/>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200"/>
              <a:t>Digital</a:t>
            </a:r>
          </a:p>
        </p:txBody>
      </p:sp>
      <p:sp>
        <p:nvSpPr>
          <p:cNvPr id="54306" name="Rectangle 80"/>
          <p:cNvSpPr>
            <a:spLocks noChangeArrowheads="1"/>
          </p:cNvSpPr>
          <p:nvPr/>
        </p:nvSpPr>
        <p:spPr bwMode="auto">
          <a:xfrm>
            <a:off x="4902200" y="5121275"/>
            <a:ext cx="620713" cy="276225"/>
          </a:xfrm>
          <a:prstGeom prst="rect">
            <a:avLst/>
          </a:prstGeom>
          <a:solidFill>
            <a:schemeClr val="bg1"/>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200" dirty="0"/>
              <a:t>Analog</a:t>
            </a:r>
          </a:p>
        </p:txBody>
      </p:sp>
      <p:sp>
        <p:nvSpPr>
          <p:cNvPr id="35" name="Pentagon 34"/>
          <p:cNvSpPr/>
          <p:nvPr/>
        </p:nvSpPr>
        <p:spPr bwMode="auto">
          <a:xfrm flipH="1">
            <a:off x="4302125" y="3141663"/>
            <a:ext cx="665163" cy="461962"/>
          </a:xfrm>
          <a:prstGeom prst="homePlate">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wrap="none" lIns="0" tIns="0" rIns="0" bIns="0" anchor="ctr"/>
          <a:lstStyle/>
          <a:p>
            <a:pPr eaLnBrk="1" hangingPunct="1">
              <a:spcBef>
                <a:spcPct val="50000"/>
              </a:spcBef>
              <a:defRPr/>
            </a:pPr>
            <a:r>
              <a:rPr lang="en-CA" sz="1200" dirty="0">
                <a:latin typeface="Arial" charset="0"/>
              </a:rPr>
              <a:t> ADC</a:t>
            </a:r>
          </a:p>
        </p:txBody>
      </p:sp>
      <p:sp>
        <p:nvSpPr>
          <p:cNvPr id="54308" name="Right Arrow 66"/>
          <p:cNvSpPr>
            <a:spLocks noChangeArrowheads="1"/>
          </p:cNvSpPr>
          <p:nvPr/>
        </p:nvSpPr>
        <p:spPr bwMode="auto">
          <a:xfrm flipH="1">
            <a:off x="5021263" y="3176588"/>
            <a:ext cx="1819275" cy="414337"/>
          </a:xfrm>
          <a:prstGeom prst="rightArrow">
            <a:avLst>
              <a:gd name="adj1" fmla="val 50000"/>
              <a:gd name="adj2" fmla="val 50210"/>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en-CA" altLang="en-US" sz="1200"/>
              <a:t>TOR (PA output)</a:t>
            </a:r>
          </a:p>
        </p:txBody>
      </p:sp>
      <p:cxnSp>
        <p:nvCxnSpPr>
          <p:cNvPr id="54309" name="Elbow Connector 4"/>
          <p:cNvCxnSpPr>
            <a:cxnSpLocks noChangeShapeType="1"/>
            <a:stCxn id="60" idx="2"/>
            <a:endCxn id="54308" idx="1"/>
          </p:cNvCxnSpPr>
          <p:nvPr/>
        </p:nvCxnSpPr>
        <p:spPr bwMode="auto">
          <a:xfrm rot="5400000">
            <a:off x="6800057" y="3039269"/>
            <a:ext cx="385762" cy="304800"/>
          </a:xfrm>
          <a:prstGeom prst="bentConnector2">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39096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Resource</a:t>
            </a:r>
            <a:r>
              <a:rPr lang="sv-SE" dirty="0"/>
              <a:t> </a:t>
            </a:r>
            <a:r>
              <a:rPr lang="sv-SE" dirty="0" err="1"/>
              <a:t>Layer</a:t>
            </a:r>
            <a:endParaRPr lang="en-US" dirty="0"/>
          </a:p>
        </p:txBody>
      </p:sp>
      <p:sp>
        <p:nvSpPr>
          <p:cNvPr id="3" name="Content Placeholder 2"/>
          <p:cNvSpPr>
            <a:spLocks noGrp="1"/>
          </p:cNvSpPr>
          <p:nvPr>
            <p:ph idx="1"/>
          </p:nvPr>
        </p:nvSpPr>
        <p:spPr>
          <a:xfrm>
            <a:off x="396875" y="1173480"/>
            <a:ext cx="8351839" cy="4478520"/>
          </a:xfrm>
        </p:spPr>
        <p:txBody>
          <a:bodyPr/>
          <a:lstStyle/>
          <a:p>
            <a:r>
              <a:rPr lang="en-US" sz="1600" dirty="0"/>
              <a:t>The intention with the Resource layer is to create an inter-module information highway (</a:t>
            </a:r>
            <a:r>
              <a:rPr lang="en-GB" sz="1600" dirty="0"/>
              <a:t>the modules are not allowed to communicate directly</a:t>
            </a:r>
            <a:r>
              <a:rPr lang="en-US" sz="1600" dirty="0"/>
              <a:t>), where the components can pass information between each other and that is needed for the modules. </a:t>
            </a:r>
          </a:p>
          <a:p>
            <a:r>
              <a:rPr lang="en-US" sz="1400" dirty="0"/>
              <a:t>The Resource layer contains components with hardware independent logic and these components are intended to have a synchronization and orchestration role in the Radio Application. The items to be orchestrated are the different modules, with respect to global events coming from the O&amp;M layer (DU signaling) or to distribute events originating from the modules</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264" y="3012384"/>
            <a:ext cx="5372100" cy="3429000"/>
          </a:xfrm>
          <a:prstGeom prst="rect">
            <a:avLst/>
          </a:prstGeom>
        </p:spPr>
      </p:pic>
    </p:spTree>
    <p:extLst>
      <p:ext uri="{BB962C8B-B14F-4D97-AF65-F5344CB8AC3E}">
        <p14:creationId xmlns:p14="http://schemas.microsoft.com/office/powerpoint/2010/main" val="1114438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39713"/>
            <a:ext cx="7754690" cy="1085850"/>
          </a:xfrm>
        </p:spPr>
        <p:txBody>
          <a:bodyPr/>
          <a:lstStyle/>
          <a:p>
            <a:r>
              <a:rPr lang="en-US" dirty="0"/>
              <a:t>Resource Layer</a:t>
            </a:r>
          </a:p>
        </p:txBody>
      </p:sp>
      <p:sp>
        <p:nvSpPr>
          <p:cNvPr id="4" name="Rectangle 3"/>
          <p:cNvSpPr/>
          <p:nvPr/>
        </p:nvSpPr>
        <p:spPr bwMode="auto">
          <a:xfrm>
            <a:off x="74596" y="1326698"/>
            <a:ext cx="1503947" cy="613610"/>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Fault Manager</a:t>
            </a:r>
          </a:p>
        </p:txBody>
      </p:sp>
      <p:sp>
        <p:nvSpPr>
          <p:cNvPr id="5" name="Rectangle 4"/>
          <p:cNvSpPr/>
          <p:nvPr/>
        </p:nvSpPr>
        <p:spPr bwMode="auto">
          <a:xfrm>
            <a:off x="2181173" y="1326699"/>
            <a:ext cx="1846450" cy="613611"/>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Equipment</a:t>
            </a:r>
            <a:br>
              <a:rPr kumimoji="0" lang="en-US" sz="18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Resource Handler</a:t>
            </a:r>
            <a:endParaRPr kumimoji="0" lang="en-US" sz="1800" b="0" i="0" u="none" strike="noStrike" cap="none" normalizeH="0" baseline="0" dirty="0">
              <a:ln>
                <a:noFill/>
              </a:ln>
              <a:solidFill>
                <a:schemeClr val="tx1"/>
              </a:solidFill>
              <a:effectLst/>
              <a:latin typeface="Arial" charset="0"/>
            </a:endParaRPr>
          </a:p>
        </p:txBody>
      </p:sp>
      <p:sp>
        <p:nvSpPr>
          <p:cNvPr id="6" name="Rectangle 5"/>
          <p:cNvSpPr/>
          <p:nvPr/>
        </p:nvSpPr>
        <p:spPr bwMode="auto">
          <a:xfrm>
            <a:off x="4662019" y="1326698"/>
            <a:ext cx="1962754" cy="613611"/>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Carrier</a:t>
            </a:r>
            <a:br>
              <a:rPr kumimoji="0" lang="en-US" sz="20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chemeClr val="tx1"/>
                </a:solidFill>
                <a:effectLst/>
                <a:latin typeface="Arial" charset="0"/>
              </a:rPr>
              <a:t>Resource Handler</a:t>
            </a:r>
            <a:endParaRPr kumimoji="0" lang="en-US" sz="2000" b="0" i="0" u="none" strike="noStrike" cap="none" normalizeH="0" baseline="0" dirty="0">
              <a:ln>
                <a:noFill/>
              </a:ln>
              <a:solidFill>
                <a:schemeClr val="tx1"/>
              </a:solidFill>
              <a:effectLst/>
              <a:latin typeface="Arial" charset="0"/>
            </a:endParaRPr>
          </a:p>
        </p:txBody>
      </p:sp>
      <p:sp>
        <p:nvSpPr>
          <p:cNvPr id="7" name="Rectangle 6"/>
          <p:cNvSpPr/>
          <p:nvPr/>
        </p:nvSpPr>
        <p:spPr bwMode="auto">
          <a:xfrm>
            <a:off x="7220348" y="1338731"/>
            <a:ext cx="1856083" cy="613611"/>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Antenna</a:t>
            </a:r>
            <a:br>
              <a:rPr kumimoji="0" lang="en-US" sz="18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Resource Handler</a:t>
            </a:r>
            <a:endParaRPr kumimoji="0" lang="en-US" sz="1800" b="0" i="0" u="none" strike="noStrike" cap="none" normalizeH="0" baseline="0" dirty="0">
              <a:ln>
                <a:noFill/>
              </a:ln>
              <a:solidFill>
                <a:schemeClr val="tx1"/>
              </a:solidFill>
              <a:effectLst/>
              <a:latin typeface="Arial" charset="0"/>
            </a:endParaRPr>
          </a:p>
        </p:txBody>
      </p:sp>
      <p:sp>
        <p:nvSpPr>
          <p:cNvPr id="8" name="Rectangle 7"/>
          <p:cNvSpPr/>
          <p:nvPr/>
        </p:nvSpPr>
        <p:spPr bwMode="auto">
          <a:xfrm>
            <a:off x="257616" y="3021729"/>
            <a:ext cx="1467851" cy="1868791"/>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Equipment</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chemeClr val="tx1"/>
                </a:solidFill>
                <a:effectLst/>
                <a:latin typeface="Arial" charset="0"/>
              </a:rPr>
              <a:t>Module</a:t>
            </a:r>
          </a:p>
        </p:txBody>
      </p:sp>
      <p:sp>
        <p:nvSpPr>
          <p:cNvPr id="9" name="Rectangle 8"/>
          <p:cNvSpPr/>
          <p:nvPr/>
        </p:nvSpPr>
        <p:spPr bwMode="auto">
          <a:xfrm>
            <a:off x="2646280" y="3057442"/>
            <a:ext cx="1467851" cy="1833077"/>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TX</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chemeClr val="tx1"/>
                </a:solidFill>
                <a:effectLst/>
                <a:latin typeface="Arial" charset="0"/>
              </a:rPr>
              <a:t>Module</a:t>
            </a:r>
          </a:p>
        </p:txBody>
      </p:sp>
      <p:sp>
        <p:nvSpPr>
          <p:cNvPr id="10" name="Rectangle 9"/>
          <p:cNvSpPr/>
          <p:nvPr/>
        </p:nvSpPr>
        <p:spPr bwMode="auto">
          <a:xfrm>
            <a:off x="5040564" y="3057441"/>
            <a:ext cx="1467851" cy="1833079"/>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dirty="0"/>
              <a:t>R</a:t>
            </a:r>
            <a:r>
              <a:rPr kumimoji="0" lang="en-US" sz="2000" b="0" i="0" u="none" strike="noStrike" cap="none" normalizeH="0" baseline="0" dirty="0">
                <a:ln>
                  <a:noFill/>
                </a:ln>
                <a:solidFill>
                  <a:schemeClr val="tx1"/>
                </a:solidFill>
                <a:effectLst/>
                <a:latin typeface="Arial" charset="0"/>
              </a:rPr>
              <a:t>X</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chemeClr val="tx1"/>
                </a:solidFill>
                <a:effectLst/>
                <a:latin typeface="Arial" charset="0"/>
              </a:rPr>
              <a:t>Module</a:t>
            </a:r>
          </a:p>
        </p:txBody>
      </p:sp>
      <p:sp>
        <p:nvSpPr>
          <p:cNvPr id="11" name="Rectangle 10"/>
          <p:cNvSpPr/>
          <p:nvPr/>
        </p:nvSpPr>
        <p:spPr bwMode="auto">
          <a:xfrm>
            <a:off x="7434848" y="3057440"/>
            <a:ext cx="1467851" cy="1833079"/>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45720" rIns="7200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Antenna</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chemeClr val="tx1"/>
                </a:solidFill>
                <a:effectLst/>
                <a:latin typeface="Arial" charset="0"/>
              </a:rPr>
              <a:t>Module</a:t>
            </a:r>
          </a:p>
        </p:txBody>
      </p:sp>
      <p:cxnSp>
        <p:nvCxnSpPr>
          <p:cNvPr id="13" name="Straight Arrow Connector 12"/>
          <p:cNvCxnSpPr>
            <a:cxnSpLocks/>
            <a:stCxn id="4" idx="2"/>
            <a:endCxn id="8" idx="0"/>
          </p:cNvCxnSpPr>
          <p:nvPr/>
        </p:nvCxnSpPr>
        <p:spPr bwMode="auto">
          <a:xfrm>
            <a:off x="826570" y="1940308"/>
            <a:ext cx="164972" cy="1081421"/>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14" name="Straight Arrow Connector 13"/>
          <p:cNvCxnSpPr>
            <a:cxnSpLocks/>
            <a:stCxn id="4" idx="2"/>
            <a:endCxn id="9" idx="0"/>
          </p:cNvCxnSpPr>
          <p:nvPr/>
        </p:nvCxnSpPr>
        <p:spPr bwMode="auto">
          <a:xfrm>
            <a:off x="826570" y="1940308"/>
            <a:ext cx="2553636" cy="1117134"/>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15" name="Straight Arrow Connector 14"/>
          <p:cNvCxnSpPr>
            <a:cxnSpLocks/>
            <a:stCxn id="4" idx="2"/>
            <a:endCxn id="10" idx="0"/>
          </p:cNvCxnSpPr>
          <p:nvPr/>
        </p:nvCxnSpPr>
        <p:spPr bwMode="auto">
          <a:xfrm>
            <a:off x="826570" y="1940308"/>
            <a:ext cx="4947920" cy="1117133"/>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19" name="Straight Arrow Connector 18"/>
          <p:cNvCxnSpPr>
            <a:cxnSpLocks/>
            <a:stCxn id="4" idx="2"/>
            <a:endCxn id="11" idx="0"/>
          </p:cNvCxnSpPr>
          <p:nvPr/>
        </p:nvCxnSpPr>
        <p:spPr bwMode="auto">
          <a:xfrm>
            <a:off x="826570" y="1940308"/>
            <a:ext cx="7342204" cy="1117132"/>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20" name="Straight Arrow Connector 19"/>
          <p:cNvCxnSpPr>
            <a:cxnSpLocks/>
            <a:stCxn id="5" idx="2"/>
            <a:endCxn id="8" idx="0"/>
          </p:cNvCxnSpPr>
          <p:nvPr/>
        </p:nvCxnSpPr>
        <p:spPr bwMode="auto">
          <a:xfrm flipH="1">
            <a:off x="991542" y="1940310"/>
            <a:ext cx="2112856" cy="1081419"/>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21" name="Straight Arrow Connector 20"/>
          <p:cNvCxnSpPr>
            <a:cxnSpLocks/>
            <a:stCxn id="6" idx="2"/>
            <a:endCxn id="9" idx="0"/>
          </p:cNvCxnSpPr>
          <p:nvPr/>
        </p:nvCxnSpPr>
        <p:spPr bwMode="auto">
          <a:xfrm flipH="1">
            <a:off x="3380206" y="1940309"/>
            <a:ext cx="2263190" cy="1117133"/>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22" name="Straight Arrow Connector 21"/>
          <p:cNvCxnSpPr>
            <a:cxnSpLocks/>
            <a:stCxn id="6" idx="2"/>
            <a:endCxn id="10" idx="0"/>
          </p:cNvCxnSpPr>
          <p:nvPr/>
        </p:nvCxnSpPr>
        <p:spPr bwMode="auto">
          <a:xfrm>
            <a:off x="5643396" y="1940309"/>
            <a:ext cx="131094" cy="1117132"/>
          </a:xfrm>
          <a:prstGeom prst="straightConnector1">
            <a:avLst/>
          </a:prstGeom>
          <a:solidFill>
            <a:schemeClr val="accent1"/>
          </a:solidFill>
          <a:ln w="19050" cap="flat" cmpd="sng" algn="ctr">
            <a:solidFill>
              <a:schemeClr val="tx1"/>
            </a:solidFill>
            <a:prstDash val="dash"/>
            <a:round/>
            <a:headEnd type="none" w="med" len="med"/>
            <a:tailEnd type="arrow"/>
          </a:ln>
          <a:effectLst/>
        </p:spPr>
      </p:cxnSp>
      <p:cxnSp>
        <p:nvCxnSpPr>
          <p:cNvPr id="34" name="Straight Arrow Connector 33"/>
          <p:cNvCxnSpPr>
            <a:cxnSpLocks/>
            <a:stCxn id="7" idx="2"/>
            <a:endCxn id="11" idx="0"/>
          </p:cNvCxnSpPr>
          <p:nvPr/>
        </p:nvCxnSpPr>
        <p:spPr bwMode="auto">
          <a:xfrm>
            <a:off x="8148390" y="1952342"/>
            <a:ext cx="20384" cy="1105098"/>
          </a:xfrm>
          <a:prstGeom prst="straightConnector1">
            <a:avLst/>
          </a:prstGeom>
          <a:solidFill>
            <a:schemeClr val="accent1"/>
          </a:solidFill>
          <a:ln w="19050" cap="flat" cmpd="sng" algn="ctr">
            <a:solidFill>
              <a:schemeClr val="tx1"/>
            </a:solidFill>
            <a:prstDash val="dash"/>
            <a:round/>
            <a:headEnd type="none" w="med" len="med"/>
            <a:tailEnd type="arrow"/>
          </a:ln>
          <a:effectLst/>
        </p:spPr>
      </p:cxnSp>
      <p:sp>
        <p:nvSpPr>
          <p:cNvPr id="31" name="Arrow: Left-Right 30"/>
          <p:cNvSpPr/>
          <p:nvPr/>
        </p:nvSpPr>
        <p:spPr bwMode="auto">
          <a:xfrm>
            <a:off x="1569930" y="1488375"/>
            <a:ext cx="609450" cy="387886"/>
          </a:xfrm>
          <a:prstGeom prst="leftRightArrow">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3" name="Arrow: Left-Right 32"/>
          <p:cNvSpPr/>
          <p:nvPr/>
        </p:nvSpPr>
        <p:spPr bwMode="auto">
          <a:xfrm>
            <a:off x="4035389" y="1488375"/>
            <a:ext cx="609450" cy="387886"/>
          </a:xfrm>
          <a:prstGeom prst="leftRightArrow">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5" name="Arrow: Left-Right 34"/>
          <p:cNvSpPr/>
          <p:nvPr/>
        </p:nvSpPr>
        <p:spPr bwMode="auto">
          <a:xfrm>
            <a:off x="6617836" y="1488375"/>
            <a:ext cx="609450" cy="387886"/>
          </a:xfrm>
          <a:prstGeom prst="leftRightArrow">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437A1C5D-512A-4FCA-8981-1EEE4137A3E8}"/>
              </a:ext>
            </a:extLst>
          </p:cNvPr>
          <p:cNvSpPr/>
          <p:nvPr/>
        </p:nvSpPr>
        <p:spPr>
          <a:xfrm>
            <a:off x="547091" y="5248809"/>
            <a:ext cx="7929419" cy="861774"/>
          </a:xfrm>
          <a:prstGeom prst="rect">
            <a:avLst/>
          </a:prstGeom>
        </p:spPr>
        <p:txBody>
          <a:bodyPr wrap="square">
            <a:spAutoFit/>
          </a:bodyPr>
          <a:lstStyle/>
          <a:p>
            <a:pPr marL="342900" indent="-342900">
              <a:buFont typeface="Arial" panose="020B0604020202020204" pitchFamily="34" charset="0"/>
              <a:buChar char="•"/>
            </a:pPr>
            <a:r>
              <a:rPr lang="en-GB" dirty="0"/>
              <a:t>Contains the hardware independent logic </a:t>
            </a:r>
          </a:p>
          <a:p>
            <a:pPr marL="342900" indent="-342900">
              <a:buFont typeface="Arial" panose="020B0604020202020204" pitchFamily="34" charset="0"/>
              <a:buChar char="•"/>
            </a:pPr>
            <a:r>
              <a:rPr lang="en-GB" dirty="0"/>
              <a:t>Takes synchronization and orchestration role in the Radio SW </a:t>
            </a:r>
            <a:endParaRPr lang="en-US" dirty="0"/>
          </a:p>
        </p:txBody>
      </p:sp>
    </p:spTree>
    <p:extLst>
      <p:ext uri="{BB962C8B-B14F-4D97-AF65-F5344CB8AC3E}">
        <p14:creationId xmlns:p14="http://schemas.microsoft.com/office/powerpoint/2010/main" val="240607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875" y="427972"/>
            <a:ext cx="7494588" cy="1085850"/>
          </a:xfrm>
        </p:spPr>
        <p:txBody>
          <a:bodyPr/>
          <a:lstStyle/>
          <a:p>
            <a:r>
              <a:rPr lang="en-US" dirty="0"/>
              <a:t>Event Subscriber Framework</a:t>
            </a:r>
          </a:p>
        </p:txBody>
      </p:sp>
      <p:sp>
        <p:nvSpPr>
          <p:cNvPr id="3" name="Content Placeholder 2"/>
          <p:cNvSpPr>
            <a:spLocks noGrp="1"/>
          </p:cNvSpPr>
          <p:nvPr>
            <p:ph idx="1"/>
          </p:nvPr>
        </p:nvSpPr>
        <p:spPr/>
        <p:txBody>
          <a:bodyPr/>
          <a:lstStyle/>
          <a:p>
            <a:r>
              <a:rPr lang="en-US" dirty="0"/>
              <a:t>The Resource layer components communicate using event subscriber framework </a:t>
            </a:r>
          </a:p>
          <a:p>
            <a:r>
              <a:rPr lang="en-US" dirty="0"/>
              <a:t>The users subscribe to certain events and when these events occur, the subscribers are notified.</a:t>
            </a:r>
          </a:p>
          <a:p>
            <a:r>
              <a:rPr lang="en-US" dirty="0"/>
              <a:t>The Carrier Resource Handler is (currently) the owner of the framework </a:t>
            </a:r>
          </a:p>
          <a:p>
            <a:r>
              <a:rPr lang="en-US" dirty="0"/>
              <a:t>Other components will subscribe for the events. </a:t>
            </a:r>
          </a:p>
          <a:p>
            <a:endParaRPr lang="en-US" dirty="0"/>
          </a:p>
        </p:txBody>
      </p:sp>
    </p:spTree>
    <p:extLst>
      <p:ext uri="{BB962C8B-B14F-4D97-AF65-F5344CB8AC3E}">
        <p14:creationId xmlns:p14="http://schemas.microsoft.com/office/powerpoint/2010/main" val="3941054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altLang="sv-SE" sz="3600" dirty="0">
                <a:latin typeface="Ericsson Capital TT" panose="02000503000000020004" pitchFamily="2" charset="0"/>
              </a:rPr>
              <a:t>Controller, Service, Driver</a:t>
            </a:r>
          </a:p>
        </p:txBody>
      </p:sp>
      <p:graphicFrame>
        <p:nvGraphicFramePr>
          <p:cNvPr id="18435" name="Object 3"/>
          <p:cNvGraphicFramePr>
            <a:graphicFrameLocks noGrp="1" noChangeAspect="1"/>
          </p:cNvGraphicFramePr>
          <p:nvPr>
            <p:ph idx="1"/>
          </p:nvPr>
        </p:nvGraphicFramePr>
        <p:xfrm>
          <a:off x="1074738" y="1373188"/>
          <a:ext cx="6953250" cy="4979987"/>
        </p:xfrm>
        <a:graphic>
          <a:graphicData uri="http://schemas.openxmlformats.org/presentationml/2006/ole">
            <mc:AlternateContent xmlns:mc="http://schemas.openxmlformats.org/markup-compatibility/2006">
              <mc:Choice xmlns:v="urn:schemas-microsoft-com:vml" Requires="v">
                <p:oleObj spid="_x0000_s130050" name="Visio" r:id="rId4" imgW="7805221" imgH="5591513" progId="Visio.Drawing.11">
                  <p:embed/>
                </p:oleObj>
              </mc:Choice>
              <mc:Fallback>
                <p:oleObj name="Visio" r:id="rId4" imgW="7805221" imgH="5591513" progId="Visio.Drawing.11">
                  <p:embed/>
                  <p:pic>
                    <p:nvPicPr>
                      <p:cNvPr id="18435"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4738" y="1373188"/>
                        <a:ext cx="6953250" cy="49799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chemeClr val="tx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AutoShape 4"/>
          <p:cNvSpPr>
            <a:spLocks noChangeArrowheads="1"/>
          </p:cNvSpPr>
          <p:nvPr/>
        </p:nvSpPr>
        <p:spPr bwMode="auto">
          <a:xfrm>
            <a:off x="5202238" y="1230744"/>
            <a:ext cx="3446462" cy="1540164"/>
          </a:xfrm>
          <a:prstGeom prst="wedgeRectCallout">
            <a:avLst>
              <a:gd name="adj1" fmla="val -71516"/>
              <a:gd name="adj2" fmla="val -4941"/>
            </a:avLst>
          </a:prstGeom>
          <a:solidFill>
            <a:schemeClr val="bg1">
              <a:alpha val="74901"/>
            </a:schemeClr>
          </a:solidFill>
          <a:ln w="3175" algn="ctr">
            <a:solidFill>
              <a:schemeClr val="tx2"/>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t>Implements the Module SW interface and provides the logic and orchestrates the events associated with certain functionality.</a:t>
            </a:r>
          </a:p>
          <a:p>
            <a:pPr eaLnBrk="1" hangingPunct="1">
              <a:buFontTx/>
              <a:buChar char="•"/>
            </a:pPr>
            <a:r>
              <a:rPr lang="en-US" altLang="en-US" sz="1200" dirty="0"/>
              <a:t> Responsible for initializing the appropriate services</a:t>
            </a:r>
          </a:p>
          <a:p>
            <a:pPr eaLnBrk="1" hangingPunct="1">
              <a:buFontTx/>
              <a:buChar char="•"/>
            </a:pPr>
            <a:r>
              <a:rPr lang="en-US" altLang="en-US" sz="1200" dirty="0"/>
              <a:t> No dependencies on Platform or HW variants</a:t>
            </a:r>
          </a:p>
          <a:p>
            <a:pPr eaLnBrk="1" hangingPunct="1"/>
            <a:endParaRPr lang="en-US" altLang="sv-SE" sz="1200" dirty="0"/>
          </a:p>
        </p:txBody>
      </p:sp>
      <p:sp>
        <p:nvSpPr>
          <p:cNvPr id="18437" name="AutoShape 5"/>
          <p:cNvSpPr>
            <a:spLocks noChangeArrowheads="1"/>
          </p:cNvSpPr>
          <p:nvPr/>
        </p:nvSpPr>
        <p:spPr bwMode="auto">
          <a:xfrm>
            <a:off x="114300" y="2181225"/>
            <a:ext cx="2168525" cy="987425"/>
          </a:xfrm>
          <a:prstGeom prst="wedgeRectCallout">
            <a:avLst>
              <a:gd name="adj1" fmla="val 61056"/>
              <a:gd name="adj2" fmla="val 15435"/>
            </a:avLst>
          </a:prstGeom>
          <a:solidFill>
            <a:schemeClr val="bg1">
              <a:alpha val="74901"/>
            </a:schemeClr>
          </a:solidFill>
          <a:ln w="3175" algn="ctr">
            <a:solidFill>
              <a:schemeClr val="tx2"/>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US" altLang="sv-SE" sz="1600"/>
              <a:t>Can be used as a common component by several controllers.</a:t>
            </a:r>
          </a:p>
        </p:txBody>
      </p:sp>
      <p:sp>
        <p:nvSpPr>
          <p:cNvPr id="18438" name="AutoShape 7"/>
          <p:cNvSpPr>
            <a:spLocks noChangeArrowheads="1"/>
          </p:cNvSpPr>
          <p:nvPr/>
        </p:nvSpPr>
        <p:spPr bwMode="auto">
          <a:xfrm>
            <a:off x="5935663" y="3629025"/>
            <a:ext cx="3027362" cy="1149350"/>
          </a:xfrm>
          <a:prstGeom prst="wedgeRectCallout">
            <a:avLst>
              <a:gd name="adj1" fmla="val -63319"/>
              <a:gd name="adj2" fmla="val 17542"/>
            </a:avLst>
          </a:prstGeom>
          <a:solidFill>
            <a:schemeClr val="bg1">
              <a:alpha val="74901"/>
            </a:schemeClr>
          </a:solidFill>
          <a:ln w="3175" algn="ctr">
            <a:solidFill>
              <a:schemeClr val="tx2"/>
            </a:solidFill>
            <a:prstDash val="dash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US" altLang="sv-SE" sz="1600" dirty="0"/>
              <a:t>Exports functionality realized in HW. </a:t>
            </a:r>
          </a:p>
          <a:p>
            <a:pPr eaLnBrk="1" hangingPunct="1"/>
            <a:r>
              <a:rPr lang="en-US" altLang="sv-SE" sz="1600" dirty="0"/>
              <a:t>Exchangeable between different deployments.</a:t>
            </a:r>
            <a:endParaRPr lang="en-US" altLang="sv-SE" sz="1200" dirty="0"/>
          </a:p>
        </p:txBody>
      </p:sp>
    </p:spTree>
    <p:extLst>
      <p:ext uri="{BB962C8B-B14F-4D97-AF65-F5344CB8AC3E}">
        <p14:creationId xmlns:p14="http://schemas.microsoft.com/office/powerpoint/2010/main" val="239903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0068D2-5C50-40E9-9EC2-35DC6C99E439}"/>
              </a:ext>
            </a:extLst>
          </p:cNvPr>
          <p:cNvSpPr>
            <a:spLocks noGrp="1"/>
          </p:cNvSpPr>
          <p:nvPr>
            <p:ph idx="1"/>
          </p:nvPr>
        </p:nvSpPr>
        <p:spPr/>
        <p:txBody>
          <a:bodyPr/>
          <a:lstStyle/>
          <a:p>
            <a:r>
              <a:rPr lang="en-US" dirty="0"/>
              <a:t>Service framework provides infrastructure that provide a module with the following:</a:t>
            </a:r>
          </a:p>
          <a:p>
            <a:pPr lvl="1"/>
            <a:r>
              <a:rPr lang="en-US" dirty="0"/>
              <a:t>Service Factory: Provides the service creation framework -data-driven based-</a:t>
            </a:r>
          </a:p>
          <a:p>
            <a:pPr lvl="1"/>
            <a:r>
              <a:rPr lang="en-US" dirty="0"/>
              <a:t>Service Container: Provides the framework for service registration and lookup</a:t>
            </a:r>
          </a:p>
          <a:p>
            <a:endParaRPr lang="en-US" dirty="0"/>
          </a:p>
        </p:txBody>
      </p:sp>
      <p:sp>
        <p:nvSpPr>
          <p:cNvPr id="3" name="Title 2">
            <a:extLst>
              <a:ext uri="{FF2B5EF4-FFF2-40B4-BE49-F238E27FC236}">
                <a16:creationId xmlns:a16="http://schemas.microsoft.com/office/drawing/2014/main" id="{6F53ACD1-799F-4791-80B2-B28207253309}"/>
              </a:ext>
            </a:extLst>
          </p:cNvPr>
          <p:cNvSpPr>
            <a:spLocks noGrp="1"/>
          </p:cNvSpPr>
          <p:nvPr>
            <p:ph type="title"/>
          </p:nvPr>
        </p:nvSpPr>
        <p:spPr/>
        <p:txBody>
          <a:bodyPr/>
          <a:lstStyle/>
          <a:p>
            <a:r>
              <a:rPr lang="en-US" dirty="0"/>
              <a:t>Service Framework</a:t>
            </a:r>
          </a:p>
        </p:txBody>
      </p:sp>
    </p:spTree>
    <p:extLst>
      <p:ext uri="{BB962C8B-B14F-4D97-AF65-F5344CB8AC3E}">
        <p14:creationId xmlns:p14="http://schemas.microsoft.com/office/powerpoint/2010/main" val="2797196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9F37A3-1213-4317-9396-14FB78C1B1A5}"/>
              </a:ext>
            </a:extLst>
          </p:cNvPr>
          <p:cNvSpPr>
            <a:spLocks noGrp="1"/>
          </p:cNvSpPr>
          <p:nvPr>
            <p:ph idx="1"/>
          </p:nvPr>
        </p:nvSpPr>
        <p:spPr/>
        <p:txBody>
          <a:bodyPr/>
          <a:lstStyle/>
          <a:p>
            <a:r>
              <a:rPr lang="en-GB" dirty="0"/>
              <a:t>Module services creation are Database driven. Service definitions are located in the </a:t>
            </a:r>
            <a:r>
              <a:rPr lang="en-GB" dirty="0" err="1"/>
              <a:t>serviceSet</a:t>
            </a:r>
            <a:r>
              <a:rPr lang="en-GB" dirty="0"/>
              <a:t> DB.</a:t>
            </a:r>
          </a:p>
          <a:p>
            <a:r>
              <a:rPr lang="en-US" dirty="0"/>
              <a:t>/xxx/</a:t>
            </a:r>
            <a:r>
              <a:rPr lang="en-US" dirty="0" err="1"/>
              <a:t>mmServices</a:t>
            </a:r>
            <a:r>
              <a:rPr lang="en-US" dirty="0"/>
              <a:t> key defines the list of the </a:t>
            </a:r>
            <a:r>
              <a:rPr lang="en-US" dirty="0" err="1"/>
              <a:t>mmModule</a:t>
            </a:r>
            <a:r>
              <a:rPr lang="en-US" dirty="0"/>
              <a:t> services for a specific platform</a:t>
            </a:r>
          </a:p>
          <a:p>
            <a:pPr lvl="1"/>
            <a:r>
              <a:rPr lang="en-CA" dirty="0"/>
              <a:t>mm refers to the module type e.g. </a:t>
            </a:r>
            <a:r>
              <a:rPr lang="en-CA" dirty="0" err="1"/>
              <a:t>tx</a:t>
            </a:r>
            <a:r>
              <a:rPr lang="en-CA" dirty="0"/>
              <a:t>, </a:t>
            </a:r>
            <a:r>
              <a:rPr lang="en-CA" dirty="0" err="1"/>
              <a:t>rx</a:t>
            </a:r>
            <a:r>
              <a:rPr lang="en-CA" dirty="0"/>
              <a:t>, </a:t>
            </a:r>
            <a:r>
              <a:rPr lang="en-CA" dirty="0" err="1"/>
              <a:t>etc</a:t>
            </a:r>
            <a:r>
              <a:rPr lang="en-CA" dirty="0"/>
              <a:t>…</a:t>
            </a:r>
            <a:endParaRPr lang="en-US" dirty="0"/>
          </a:p>
          <a:p>
            <a:endParaRPr lang="en-US" dirty="0"/>
          </a:p>
        </p:txBody>
      </p:sp>
      <p:sp>
        <p:nvSpPr>
          <p:cNvPr id="3" name="Title 2">
            <a:extLst>
              <a:ext uri="{FF2B5EF4-FFF2-40B4-BE49-F238E27FC236}">
                <a16:creationId xmlns:a16="http://schemas.microsoft.com/office/drawing/2014/main" id="{1FDDC2BC-9BFC-43D1-A7D3-8F1DB41E7C6F}"/>
              </a:ext>
            </a:extLst>
          </p:cNvPr>
          <p:cNvSpPr>
            <a:spLocks noGrp="1"/>
          </p:cNvSpPr>
          <p:nvPr>
            <p:ph type="title"/>
          </p:nvPr>
        </p:nvSpPr>
        <p:spPr/>
        <p:txBody>
          <a:bodyPr/>
          <a:lstStyle/>
          <a:p>
            <a:r>
              <a:rPr lang="en-US" dirty="0"/>
              <a:t>Service Database</a:t>
            </a:r>
          </a:p>
        </p:txBody>
      </p:sp>
    </p:spTree>
    <p:extLst>
      <p:ext uri="{BB962C8B-B14F-4D97-AF65-F5344CB8AC3E}">
        <p14:creationId xmlns:p14="http://schemas.microsoft.com/office/powerpoint/2010/main" val="1534010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818EDE-4AA5-4CC8-AA0E-63D957C8EB01}"/>
              </a:ext>
            </a:extLst>
          </p:cNvPr>
          <p:cNvSpPr>
            <a:spLocks noGrp="1"/>
          </p:cNvSpPr>
          <p:nvPr>
            <p:ph idx="1"/>
          </p:nvPr>
        </p:nvSpPr>
        <p:spPr>
          <a:xfrm>
            <a:off x="396875" y="1800000"/>
            <a:ext cx="8351839" cy="2042158"/>
          </a:xfrm>
        </p:spPr>
        <p:txBody>
          <a:bodyPr/>
          <a:lstStyle/>
          <a:p>
            <a:r>
              <a:rPr lang="en-GB" sz="1800" dirty="0"/>
              <a:t>The Service Control Layer contains the Service Controllers which are responsible to implement the module interface –to provide upper layers access to the module- and orchestrate logic that can be associated with certain functionality. </a:t>
            </a:r>
          </a:p>
          <a:p>
            <a:r>
              <a:rPr lang="en-US" sz="1800" dirty="0"/>
              <a:t>The Service layer contains the services which represents the HW-blocks and are strongly associated with the HW they are executing on. An exception to this is the coordination service, which has no direct association with the hardware.</a:t>
            </a:r>
          </a:p>
          <a:p>
            <a:endParaRPr lang="en-US" sz="1800" dirty="0"/>
          </a:p>
        </p:txBody>
      </p:sp>
      <p:sp>
        <p:nvSpPr>
          <p:cNvPr id="3" name="Title 2">
            <a:extLst>
              <a:ext uri="{FF2B5EF4-FFF2-40B4-BE49-F238E27FC236}">
                <a16:creationId xmlns:a16="http://schemas.microsoft.com/office/drawing/2014/main" id="{9EC5A5AE-027F-44AD-86F3-67E24C000BAF}"/>
              </a:ext>
            </a:extLst>
          </p:cNvPr>
          <p:cNvSpPr>
            <a:spLocks noGrp="1"/>
          </p:cNvSpPr>
          <p:nvPr>
            <p:ph type="title"/>
          </p:nvPr>
        </p:nvSpPr>
        <p:spPr/>
        <p:txBody>
          <a:bodyPr>
            <a:normAutofit/>
          </a:bodyPr>
          <a:lstStyle/>
          <a:p>
            <a:r>
              <a:rPr lang="en-GB" dirty="0"/>
              <a:t>Service Control Layer</a:t>
            </a:r>
            <a:br>
              <a:rPr lang="en-GB" dirty="0"/>
            </a:br>
            <a:r>
              <a:rPr lang="en-GB" dirty="0"/>
              <a:t>Service Layer</a:t>
            </a:r>
            <a:endParaRPr lang="en-US" dirty="0"/>
          </a:p>
        </p:txBody>
      </p:sp>
      <p:pic>
        <p:nvPicPr>
          <p:cNvPr id="4098" name="Picture 2">
            <a:extLst>
              <a:ext uri="{FF2B5EF4-FFF2-40B4-BE49-F238E27FC236}">
                <a16:creationId xmlns:a16="http://schemas.microsoft.com/office/drawing/2014/main" id="{F9F586F4-3DEE-443C-BC23-72E75B13E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632" y="3842158"/>
            <a:ext cx="503872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48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B6BC7C-7B97-4890-A460-B4C665F3B430}"/>
              </a:ext>
            </a:extLst>
          </p:cNvPr>
          <p:cNvSpPr>
            <a:spLocks noGrp="1"/>
          </p:cNvSpPr>
          <p:nvPr>
            <p:ph idx="1"/>
          </p:nvPr>
        </p:nvSpPr>
        <p:spPr>
          <a:xfrm>
            <a:off x="396080" y="1463569"/>
            <a:ext cx="8351839" cy="2151215"/>
          </a:xfrm>
        </p:spPr>
        <p:txBody>
          <a:bodyPr/>
          <a:lstStyle/>
          <a:p>
            <a:r>
              <a:rPr lang="en-US" sz="1800" dirty="0"/>
              <a:t>Shared services operate via broadcasting of events to the subscribing controllers -the Controllers subscribe to shared service events at initialization time-.</a:t>
            </a:r>
          </a:p>
          <a:p>
            <a:r>
              <a:rPr lang="en-GB" sz="1800" dirty="0"/>
              <a:t>There are two types of shared services. One to serve a HW block shared between two or more modules of the same type [group of Modules]. </a:t>
            </a:r>
            <a:r>
              <a:rPr lang="en-CA" sz="1800" dirty="0"/>
              <a:t>And the second type is coordination services to coordinate between multiple modules cycles and prevent deadlocks.</a:t>
            </a:r>
            <a:endParaRPr lang="en-US" sz="1800" dirty="0"/>
          </a:p>
        </p:txBody>
      </p:sp>
      <p:sp>
        <p:nvSpPr>
          <p:cNvPr id="3" name="Title 2">
            <a:extLst>
              <a:ext uri="{FF2B5EF4-FFF2-40B4-BE49-F238E27FC236}">
                <a16:creationId xmlns:a16="http://schemas.microsoft.com/office/drawing/2014/main" id="{7165276E-DF88-4264-AE93-C584559207D8}"/>
              </a:ext>
            </a:extLst>
          </p:cNvPr>
          <p:cNvSpPr>
            <a:spLocks noGrp="1"/>
          </p:cNvSpPr>
          <p:nvPr>
            <p:ph type="title"/>
          </p:nvPr>
        </p:nvSpPr>
        <p:spPr/>
        <p:txBody>
          <a:bodyPr/>
          <a:lstStyle/>
          <a:p>
            <a:r>
              <a:rPr lang="en-GB" dirty="0"/>
              <a:t>Shared services</a:t>
            </a:r>
            <a:endParaRPr lang="en-US" dirty="0"/>
          </a:p>
        </p:txBody>
      </p:sp>
      <p:pic>
        <p:nvPicPr>
          <p:cNvPr id="5122" name="Picture 2">
            <a:extLst>
              <a:ext uri="{FF2B5EF4-FFF2-40B4-BE49-F238E27FC236}">
                <a16:creationId xmlns:a16="http://schemas.microsoft.com/office/drawing/2014/main" id="{84416C77-536D-48F1-8428-B23C3A61B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270" y="3880477"/>
            <a:ext cx="47434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742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Module</a:t>
            </a:r>
            <a:r>
              <a:rPr lang="sv-SE" dirty="0"/>
              <a:t> (old hali1 IF)</a:t>
            </a:r>
            <a:endParaRPr lang="en-US" dirty="0"/>
          </a:p>
        </p:txBody>
      </p:sp>
      <p:sp>
        <p:nvSpPr>
          <p:cNvPr id="7" name="Text Box 10"/>
          <p:cNvSpPr txBox="1">
            <a:spLocks noChangeArrowheads="1"/>
          </p:cNvSpPr>
          <p:nvPr/>
        </p:nvSpPr>
        <p:spPr bwMode="auto">
          <a:xfrm>
            <a:off x="6650671" y="5966098"/>
            <a:ext cx="163638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a:t>
            </a:r>
            <a:r>
              <a:rPr lang="en-US" altLang="en-US" sz="900" dirty="0" err="1">
                <a:solidFill>
                  <a:srgbClr val="000000"/>
                </a:solidFill>
              </a:rPr>
              <a:t>blockInterface</a:t>
            </a:r>
            <a:endParaRPr lang="en-US" altLang="en-US" sz="900" dirty="0">
              <a:solidFill>
                <a:srgbClr val="000000"/>
              </a:solidFill>
            </a:endParaRPr>
          </a:p>
        </p:txBody>
      </p:sp>
      <p:sp>
        <p:nvSpPr>
          <p:cNvPr id="8" name="Text Box 11"/>
          <p:cNvSpPr txBox="1">
            <a:spLocks noChangeArrowheads="1"/>
          </p:cNvSpPr>
          <p:nvPr/>
        </p:nvSpPr>
        <p:spPr bwMode="auto">
          <a:xfrm>
            <a:off x="6597885" y="5133132"/>
            <a:ext cx="1920113"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/hali1/</a:t>
            </a:r>
            <a:r>
              <a:rPr lang="en-US" altLang="en-US" sz="900" dirty="0" err="1">
                <a:solidFill>
                  <a:srgbClr val="000000"/>
                </a:solidFill>
              </a:rPr>
              <a:t>blockInterface</a:t>
            </a:r>
            <a:endParaRPr lang="en-US" altLang="en-US" sz="900" dirty="0">
              <a:solidFill>
                <a:srgbClr val="000000"/>
              </a:solidFill>
            </a:endParaRPr>
          </a:p>
        </p:txBody>
      </p:sp>
      <p:sp>
        <p:nvSpPr>
          <p:cNvPr id="9" name="Text Box 12"/>
          <p:cNvSpPr txBox="1">
            <a:spLocks noChangeArrowheads="1"/>
          </p:cNvSpPr>
          <p:nvPr/>
        </p:nvSpPr>
        <p:spPr bwMode="auto">
          <a:xfrm>
            <a:off x="6650671" y="4046752"/>
            <a:ext cx="1148109"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/hali1</a:t>
            </a:r>
          </a:p>
        </p:txBody>
      </p:sp>
      <p:sp>
        <p:nvSpPr>
          <p:cNvPr id="10" name="Text Box 13"/>
          <p:cNvSpPr txBox="1">
            <a:spLocks noChangeArrowheads="1"/>
          </p:cNvSpPr>
          <p:nvPr/>
        </p:nvSpPr>
        <p:spPr bwMode="auto">
          <a:xfrm>
            <a:off x="6597885" y="2450322"/>
            <a:ext cx="120089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tx</a:t>
            </a:r>
            <a:r>
              <a:rPr lang="en-US" altLang="en-US" sz="900" dirty="0">
                <a:solidFill>
                  <a:srgbClr val="000000"/>
                </a:solidFill>
              </a:rPr>
              <a:t>/service</a:t>
            </a:r>
          </a:p>
        </p:txBody>
      </p:sp>
      <p:sp>
        <p:nvSpPr>
          <p:cNvPr id="11" name="Text Box 14"/>
          <p:cNvSpPr txBox="1">
            <a:spLocks noChangeArrowheads="1"/>
          </p:cNvSpPr>
          <p:nvPr/>
        </p:nvSpPr>
        <p:spPr bwMode="auto">
          <a:xfrm>
            <a:off x="6487398" y="1209668"/>
            <a:ext cx="1583598"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tx</a:t>
            </a:r>
            <a:r>
              <a:rPr lang="en-US" altLang="en-US" sz="900" dirty="0">
                <a:solidFill>
                  <a:srgbClr val="000000"/>
                </a:solidFill>
              </a:rPr>
              <a:t>/</a:t>
            </a:r>
            <a:r>
              <a:rPr lang="en-US" altLang="en-US" sz="900" dirty="0" err="1">
                <a:solidFill>
                  <a:srgbClr val="000000"/>
                </a:solidFill>
              </a:rPr>
              <a:t>serviceControl</a:t>
            </a:r>
            <a:endParaRPr lang="en-US" altLang="en-US" sz="900" dirty="0">
              <a:solidFill>
                <a:srgbClr val="000000"/>
              </a:solidFill>
            </a:endParaRPr>
          </a:p>
        </p:txBody>
      </p:sp>
      <p:pic>
        <p:nvPicPr>
          <p:cNvPr id="1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249" y="914401"/>
            <a:ext cx="4646920" cy="5611906"/>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5544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244" y="936378"/>
            <a:ext cx="4871427" cy="5611906"/>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93701" y="239713"/>
            <a:ext cx="7800040" cy="1085371"/>
          </a:xfrm>
        </p:spPr>
        <p:txBody>
          <a:bodyPr/>
          <a:lstStyle/>
          <a:p>
            <a:r>
              <a:rPr lang="sv-SE" dirty="0" err="1"/>
              <a:t>Module</a:t>
            </a:r>
            <a:r>
              <a:rPr lang="sv-SE" dirty="0"/>
              <a:t> (New Hali1 IF)</a:t>
            </a:r>
            <a:endParaRPr lang="en-US" dirty="0"/>
          </a:p>
        </p:txBody>
      </p:sp>
      <p:pic>
        <p:nvPicPr>
          <p:cNvPr id="24" name="Content Placeholder 2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4012997"/>
            <a:ext cx="1952625" cy="1066800"/>
          </a:xfrm>
        </p:spPr>
      </p:pic>
      <p:sp>
        <p:nvSpPr>
          <p:cNvPr id="7" name="Text Box 10"/>
          <p:cNvSpPr txBox="1">
            <a:spLocks noChangeArrowheads="1"/>
          </p:cNvSpPr>
          <p:nvPr/>
        </p:nvSpPr>
        <p:spPr bwMode="auto">
          <a:xfrm>
            <a:off x="6650671" y="5966098"/>
            <a:ext cx="163638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a:t>
            </a:r>
            <a:r>
              <a:rPr lang="en-US" altLang="en-US" sz="900" dirty="0" err="1">
                <a:solidFill>
                  <a:srgbClr val="000000"/>
                </a:solidFill>
              </a:rPr>
              <a:t>blockInterface</a:t>
            </a:r>
            <a:endParaRPr lang="en-US" altLang="en-US" sz="900" dirty="0">
              <a:solidFill>
                <a:srgbClr val="000000"/>
              </a:solidFill>
            </a:endParaRPr>
          </a:p>
        </p:txBody>
      </p:sp>
      <p:sp>
        <p:nvSpPr>
          <p:cNvPr id="8" name="Text Box 11"/>
          <p:cNvSpPr txBox="1">
            <a:spLocks noChangeArrowheads="1"/>
          </p:cNvSpPr>
          <p:nvPr/>
        </p:nvSpPr>
        <p:spPr bwMode="auto">
          <a:xfrm>
            <a:off x="6597885" y="5133132"/>
            <a:ext cx="1920113"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/hali1/</a:t>
            </a:r>
            <a:r>
              <a:rPr lang="en-US" altLang="en-US" sz="900" dirty="0" err="1">
                <a:solidFill>
                  <a:srgbClr val="000000"/>
                </a:solidFill>
              </a:rPr>
              <a:t>blockInterface</a:t>
            </a:r>
            <a:endParaRPr lang="en-US" altLang="en-US" sz="900" dirty="0">
              <a:solidFill>
                <a:srgbClr val="000000"/>
              </a:solidFill>
            </a:endParaRPr>
          </a:p>
        </p:txBody>
      </p:sp>
      <p:sp>
        <p:nvSpPr>
          <p:cNvPr id="9" name="Text Box 12"/>
          <p:cNvSpPr txBox="1">
            <a:spLocks noChangeArrowheads="1"/>
          </p:cNvSpPr>
          <p:nvPr/>
        </p:nvSpPr>
        <p:spPr bwMode="auto">
          <a:xfrm>
            <a:off x="6650671" y="4046752"/>
            <a:ext cx="1148109"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drv</a:t>
            </a:r>
            <a:r>
              <a:rPr lang="en-US" altLang="en-US" sz="900" dirty="0">
                <a:solidFill>
                  <a:srgbClr val="000000"/>
                </a:solidFill>
              </a:rPr>
              <a:t>/hali1</a:t>
            </a:r>
          </a:p>
        </p:txBody>
      </p:sp>
      <p:sp>
        <p:nvSpPr>
          <p:cNvPr id="10" name="Text Box 13"/>
          <p:cNvSpPr txBox="1">
            <a:spLocks noChangeArrowheads="1"/>
          </p:cNvSpPr>
          <p:nvPr/>
        </p:nvSpPr>
        <p:spPr bwMode="auto">
          <a:xfrm>
            <a:off x="6597885" y="2450322"/>
            <a:ext cx="1200895"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tx</a:t>
            </a:r>
            <a:r>
              <a:rPr lang="en-US" altLang="en-US" sz="900" dirty="0">
                <a:solidFill>
                  <a:srgbClr val="000000"/>
                </a:solidFill>
              </a:rPr>
              <a:t>/service</a:t>
            </a:r>
          </a:p>
        </p:txBody>
      </p:sp>
      <p:sp>
        <p:nvSpPr>
          <p:cNvPr id="11" name="Text Box 14"/>
          <p:cNvSpPr txBox="1">
            <a:spLocks noChangeArrowheads="1"/>
          </p:cNvSpPr>
          <p:nvPr/>
        </p:nvSpPr>
        <p:spPr bwMode="auto">
          <a:xfrm>
            <a:off x="6487398" y="1209668"/>
            <a:ext cx="1583598" cy="23083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r>
              <a:rPr lang="en-US" altLang="en-US" sz="900" dirty="0">
                <a:solidFill>
                  <a:srgbClr val="000000"/>
                </a:solidFill>
              </a:rPr>
              <a:t>../</a:t>
            </a:r>
            <a:r>
              <a:rPr lang="en-US" altLang="en-US" sz="900" dirty="0" err="1">
                <a:solidFill>
                  <a:srgbClr val="000000"/>
                </a:solidFill>
              </a:rPr>
              <a:t>sw</a:t>
            </a:r>
            <a:r>
              <a:rPr lang="en-US" altLang="en-US" sz="900" dirty="0">
                <a:solidFill>
                  <a:srgbClr val="000000"/>
                </a:solidFill>
              </a:rPr>
              <a:t>/app/</a:t>
            </a:r>
            <a:r>
              <a:rPr lang="en-US" altLang="en-US" sz="900" dirty="0" err="1">
                <a:solidFill>
                  <a:srgbClr val="000000"/>
                </a:solidFill>
              </a:rPr>
              <a:t>tx</a:t>
            </a:r>
            <a:r>
              <a:rPr lang="en-US" altLang="en-US" sz="900" dirty="0">
                <a:solidFill>
                  <a:srgbClr val="000000"/>
                </a:solidFill>
              </a:rPr>
              <a:t>/</a:t>
            </a:r>
            <a:r>
              <a:rPr lang="en-US" altLang="en-US" sz="900" dirty="0" err="1">
                <a:solidFill>
                  <a:srgbClr val="000000"/>
                </a:solidFill>
              </a:rPr>
              <a:t>serviceControl</a:t>
            </a:r>
            <a:endParaRPr lang="en-US" altLang="en-US" sz="900" dirty="0">
              <a:solidFill>
                <a:srgbClr val="000000"/>
              </a:solidFill>
            </a:endParaRPr>
          </a:p>
        </p:txBody>
      </p:sp>
      <p:cxnSp>
        <p:nvCxnSpPr>
          <p:cNvPr id="4" name="Straight Connector 3"/>
          <p:cNvCxnSpPr/>
          <p:nvPr/>
        </p:nvCxnSpPr>
        <p:spPr bwMode="auto">
          <a:xfrm>
            <a:off x="2003041" y="4957482"/>
            <a:ext cx="4484357" cy="1590802"/>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V="1">
            <a:off x="1957216" y="4957482"/>
            <a:ext cx="4491318" cy="1590802"/>
          </a:xfrm>
          <a:prstGeom prst="line">
            <a:avLst/>
          </a:prstGeom>
          <a:solidFill>
            <a:schemeClr val="accent1"/>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492805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71318-66D2-43BC-84FB-BD6523A5432E}"/>
              </a:ext>
            </a:extLst>
          </p:cNvPr>
          <p:cNvSpPr>
            <a:spLocks noGrp="1"/>
          </p:cNvSpPr>
          <p:nvPr>
            <p:ph type="title"/>
          </p:nvPr>
        </p:nvSpPr>
        <p:spPr>
          <a:xfrm>
            <a:off x="393700" y="239713"/>
            <a:ext cx="7774940" cy="1085850"/>
          </a:xfrm>
        </p:spPr>
        <p:txBody>
          <a:bodyPr/>
          <a:lstStyle/>
          <a:p>
            <a:r>
              <a:rPr lang="en-US" altLang="en-US" dirty="0"/>
              <a:t>Radio – analog</a:t>
            </a:r>
            <a:endParaRPr lang="zh-CN" altLang="en-US" dirty="0"/>
          </a:p>
        </p:txBody>
      </p:sp>
      <p:pic>
        <p:nvPicPr>
          <p:cNvPr id="4" name="Picture 3">
            <a:extLst>
              <a:ext uri="{FF2B5EF4-FFF2-40B4-BE49-F238E27FC236}">
                <a16:creationId xmlns:a16="http://schemas.microsoft.com/office/drawing/2014/main" id="{5D330D41-3DCA-467F-9818-3F5E65C1F562}"/>
              </a:ext>
            </a:extLst>
          </p:cNvPr>
          <p:cNvPicPr>
            <a:picLocks noChangeAspect="1"/>
          </p:cNvPicPr>
          <p:nvPr/>
        </p:nvPicPr>
        <p:blipFill>
          <a:blip r:embed="rId2"/>
          <a:stretch>
            <a:fillRect/>
          </a:stretch>
        </p:blipFill>
        <p:spPr>
          <a:xfrm>
            <a:off x="548640" y="1325563"/>
            <a:ext cx="8107679" cy="5388695"/>
          </a:xfrm>
          <a:prstGeom prst="rect">
            <a:avLst/>
          </a:prstGeom>
        </p:spPr>
      </p:pic>
    </p:spTree>
    <p:extLst>
      <p:ext uri="{BB962C8B-B14F-4D97-AF65-F5344CB8AC3E}">
        <p14:creationId xmlns:p14="http://schemas.microsoft.com/office/powerpoint/2010/main" val="3060022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396080" y="4851400"/>
            <a:ext cx="8534291" cy="1720849"/>
          </a:xfrm>
        </p:spPr>
        <p:txBody>
          <a:bodyPr/>
          <a:lstStyle/>
          <a:p>
            <a:pPr eaLnBrk="1" hangingPunct="1"/>
            <a:r>
              <a:rPr lang="en-US" sz="2000" dirty="0"/>
              <a:t>The driver layer handles device access and publishes logical resources.</a:t>
            </a:r>
          </a:p>
          <a:p>
            <a:pPr eaLnBrk="1" hangingPunct="1"/>
            <a:r>
              <a:rPr lang="en-US" sz="2000" dirty="0"/>
              <a:t>The services can concentrate on configuring and using the resources rather than the devices.</a:t>
            </a:r>
          </a:p>
        </p:txBody>
      </p:sp>
      <p:sp>
        <p:nvSpPr>
          <p:cNvPr id="24579"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New struct</a:t>
            </a:r>
          </a:p>
        </p:txBody>
      </p:sp>
      <p:cxnSp>
        <p:nvCxnSpPr>
          <p:cNvPr id="24580" name="Straight Connector 3"/>
          <p:cNvCxnSpPr>
            <a:cxnSpLocks noChangeShapeType="1"/>
            <a:stCxn id="24581" idx="3"/>
          </p:cNvCxnSpPr>
          <p:nvPr/>
        </p:nvCxnSpPr>
        <p:spPr bwMode="auto">
          <a:xfrm>
            <a:off x="2077244" y="3705226"/>
            <a:ext cx="5989637"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581" name="TextBox 9"/>
          <p:cNvSpPr txBox="1">
            <a:spLocks noChangeArrowheads="1"/>
          </p:cNvSpPr>
          <p:nvPr/>
        </p:nvSpPr>
        <p:spPr bwMode="auto">
          <a:xfrm>
            <a:off x="410369" y="3505201"/>
            <a:ext cx="1666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eaLnBrk="1" hangingPunct="1"/>
            <a:r>
              <a:rPr lang="en-US">
                <a:cs typeface="Arial" charset="0"/>
              </a:rPr>
              <a:t>HW interface</a:t>
            </a:r>
          </a:p>
        </p:txBody>
      </p:sp>
      <p:sp>
        <p:nvSpPr>
          <p:cNvPr id="24582" name="TextBox 12"/>
          <p:cNvSpPr txBox="1">
            <a:spLocks noChangeArrowheads="1"/>
          </p:cNvSpPr>
          <p:nvPr/>
        </p:nvSpPr>
        <p:spPr bwMode="auto">
          <a:xfrm>
            <a:off x="6854031" y="2825751"/>
            <a:ext cx="1673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eaLnBrk="1" hangingPunct="1"/>
            <a:r>
              <a:rPr lang="en-US">
                <a:cs typeface="Arial" charset="0"/>
              </a:rPr>
              <a:t>Driver layer</a:t>
            </a:r>
            <a:br>
              <a:rPr lang="en-US">
                <a:cs typeface="Arial" charset="0"/>
              </a:rPr>
            </a:br>
            <a:r>
              <a:rPr lang="en-US">
                <a:cs typeface="Arial" charset="0"/>
              </a:rPr>
              <a:t>“HW Access”</a:t>
            </a:r>
          </a:p>
        </p:txBody>
      </p:sp>
      <p:cxnSp>
        <p:nvCxnSpPr>
          <p:cNvPr id="24583" name="Straight Connector 13"/>
          <p:cNvCxnSpPr>
            <a:cxnSpLocks noChangeShapeType="1"/>
          </p:cNvCxnSpPr>
          <p:nvPr/>
        </p:nvCxnSpPr>
        <p:spPr bwMode="auto">
          <a:xfrm>
            <a:off x="2161381" y="2625726"/>
            <a:ext cx="590550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584" name="TextBox 14"/>
          <p:cNvSpPr txBox="1">
            <a:spLocks noChangeArrowheads="1"/>
          </p:cNvSpPr>
          <p:nvPr/>
        </p:nvSpPr>
        <p:spPr bwMode="auto">
          <a:xfrm>
            <a:off x="281781" y="2425701"/>
            <a:ext cx="19224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eaLnBrk="1" hangingPunct="1"/>
            <a:r>
              <a:rPr lang="en-US">
                <a:cs typeface="Arial" charset="0"/>
              </a:rPr>
              <a:t>Driver interface</a:t>
            </a:r>
            <a:br>
              <a:rPr lang="en-US">
                <a:cs typeface="Arial" charset="0"/>
              </a:rPr>
            </a:br>
            <a:r>
              <a:rPr lang="en-US">
                <a:cs typeface="Arial" charset="0"/>
              </a:rPr>
              <a:t>(Resources)</a:t>
            </a:r>
          </a:p>
        </p:txBody>
      </p:sp>
      <p:sp>
        <p:nvSpPr>
          <p:cNvPr id="24585" name="TextBox 17"/>
          <p:cNvSpPr txBox="1">
            <a:spLocks noChangeArrowheads="1"/>
          </p:cNvSpPr>
          <p:nvPr/>
        </p:nvSpPr>
        <p:spPr bwMode="auto">
          <a:xfrm>
            <a:off x="6854031" y="1577976"/>
            <a:ext cx="18938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eaLnBrk="1" hangingPunct="1"/>
            <a:r>
              <a:rPr lang="en-US">
                <a:cs typeface="Arial" charset="0"/>
              </a:rPr>
              <a:t>Service layer</a:t>
            </a:r>
            <a:br>
              <a:rPr lang="en-US">
                <a:cs typeface="Arial" charset="0"/>
              </a:rPr>
            </a:br>
            <a:r>
              <a:rPr lang="en-US">
                <a:cs typeface="Arial" charset="0"/>
              </a:rPr>
              <a:t>“The functions”</a:t>
            </a:r>
          </a:p>
        </p:txBody>
      </p:sp>
      <p:sp>
        <p:nvSpPr>
          <p:cNvPr id="24586" name="Rounded Rectangle 1"/>
          <p:cNvSpPr>
            <a:spLocks noChangeArrowheads="1"/>
          </p:cNvSpPr>
          <p:nvPr/>
        </p:nvSpPr>
        <p:spPr bwMode="auto">
          <a:xfrm>
            <a:off x="3847306" y="2833688"/>
            <a:ext cx="1417638" cy="625475"/>
          </a:xfrm>
          <a:prstGeom prst="roundRect">
            <a:avLst>
              <a:gd name="adj" fmla="val 16667"/>
            </a:avLst>
          </a:prstGeom>
          <a:solidFill>
            <a:schemeClr val="accent1"/>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Driver 2</a:t>
            </a:r>
          </a:p>
        </p:txBody>
      </p:sp>
      <p:sp>
        <p:nvSpPr>
          <p:cNvPr id="24587" name="Rounded Rectangle 7"/>
          <p:cNvSpPr>
            <a:spLocks noChangeArrowheads="1"/>
          </p:cNvSpPr>
          <p:nvPr/>
        </p:nvSpPr>
        <p:spPr bwMode="auto">
          <a:xfrm>
            <a:off x="5379244" y="2833688"/>
            <a:ext cx="1417637" cy="625475"/>
          </a:xfrm>
          <a:prstGeom prst="roundRect">
            <a:avLst>
              <a:gd name="adj" fmla="val 16667"/>
            </a:avLst>
          </a:prstGeom>
          <a:solidFill>
            <a:schemeClr val="accent1"/>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Driver 3</a:t>
            </a:r>
          </a:p>
        </p:txBody>
      </p:sp>
      <p:sp>
        <p:nvSpPr>
          <p:cNvPr id="24588" name="Rounded Rectangle 19"/>
          <p:cNvSpPr>
            <a:spLocks noChangeArrowheads="1"/>
          </p:cNvSpPr>
          <p:nvPr/>
        </p:nvSpPr>
        <p:spPr bwMode="auto">
          <a:xfrm>
            <a:off x="4533106" y="1270001"/>
            <a:ext cx="1573213" cy="998537"/>
          </a:xfrm>
          <a:prstGeom prst="roundRect">
            <a:avLst>
              <a:gd name="adj" fmla="val 16667"/>
            </a:avLst>
          </a:prstGeom>
          <a:solidFill>
            <a:schemeClr val="accent2"/>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Service 2</a:t>
            </a:r>
          </a:p>
        </p:txBody>
      </p:sp>
      <p:cxnSp>
        <p:nvCxnSpPr>
          <p:cNvPr id="24589" name="Elbow Connector 16"/>
          <p:cNvCxnSpPr>
            <a:cxnSpLocks noChangeShapeType="1"/>
            <a:stCxn id="24588" idx="2"/>
            <a:endCxn id="24586" idx="0"/>
          </p:cNvCxnSpPr>
          <p:nvPr/>
        </p:nvCxnSpPr>
        <p:spPr bwMode="auto">
          <a:xfrm rot="5400000">
            <a:off x="4656138" y="2169319"/>
            <a:ext cx="565150" cy="763587"/>
          </a:xfrm>
          <a:prstGeom prst="bentConnector3">
            <a:avLst>
              <a:gd name="adj1" fmla="val 37227"/>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590" name="Elbow Connector 25"/>
          <p:cNvCxnSpPr>
            <a:cxnSpLocks noChangeShapeType="1"/>
            <a:stCxn id="24588" idx="2"/>
            <a:endCxn id="24587" idx="0"/>
          </p:cNvCxnSpPr>
          <p:nvPr/>
        </p:nvCxnSpPr>
        <p:spPr bwMode="auto">
          <a:xfrm rot="16200000" flipH="1">
            <a:off x="5421313" y="2167731"/>
            <a:ext cx="565150" cy="766763"/>
          </a:xfrm>
          <a:prstGeom prst="bentConnector3">
            <a:avLst>
              <a:gd name="adj1" fmla="val 37227"/>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591" name="Rounded Rectangle 49"/>
          <p:cNvSpPr>
            <a:spLocks noChangeArrowheads="1"/>
          </p:cNvSpPr>
          <p:nvPr/>
        </p:nvSpPr>
        <p:spPr bwMode="auto">
          <a:xfrm>
            <a:off x="3926681" y="3905251"/>
            <a:ext cx="1257300" cy="623887"/>
          </a:xfrm>
          <a:prstGeom prst="roundRect">
            <a:avLst>
              <a:gd name="adj" fmla="val 16667"/>
            </a:avLst>
          </a:prstGeom>
          <a:solidFill>
            <a:schemeClr val="tx2"/>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Device 2</a:t>
            </a:r>
          </a:p>
        </p:txBody>
      </p:sp>
      <p:sp>
        <p:nvSpPr>
          <p:cNvPr id="24592" name="Rounded Rectangle 50"/>
          <p:cNvSpPr>
            <a:spLocks noChangeArrowheads="1"/>
          </p:cNvSpPr>
          <p:nvPr/>
        </p:nvSpPr>
        <p:spPr bwMode="auto">
          <a:xfrm>
            <a:off x="5458619" y="3905251"/>
            <a:ext cx="1257300" cy="623887"/>
          </a:xfrm>
          <a:prstGeom prst="roundRect">
            <a:avLst>
              <a:gd name="adj" fmla="val 16667"/>
            </a:avLst>
          </a:prstGeom>
          <a:solidFill>
            <a:schemeClr val="tx2"/>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Device 3</a:t>
            </a:r>
          </a:p>
        </p:txBody>
      </p:sp>
      <p:cxnSp>
        <p:nvCxnSpPr>
          <p:cNvPr id="24593" name="Elbow Connector 9233"/>
          <p:cNvCxnSpPr>
            <a:cxnSpLocks noChangeShapeType="1"/>
            <a:stCxn id="24586" idx="2"/>
            <a:endCxn id="24591" idx="0"/>
          </p:cNvCxnSpPr>
          <p:nvPr/>
        </p:nvCxnSpPr>
        <p:spPr bwMode="auto">
          <a:xfrm rot="5400000">
            <a:off x="4333081" y="3681413"/>
            <a:ext cx="446088" cy="1588"/>
          </a:xfrm>
          <a:prstGeom prst="bentConnector3">
            <a:avLst>
              <a:gd name="adj1" fmla="val 50000"/>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594" name="Straight Connector 9235"/>
          <p:cNvCxnSpPr>
            <a:cxnSpLocks noChangeShapeType="1"/>
            <a:stCxn id="24587" idx="2"/>
            <a:endCxn id="24592" idx="0"/>
          </p:cNvCxnSpPr>
          <p:nvPr/>
        </p:nvCxnSpPr>
        <p:spPr bwMode="auto">
          <a:xfrm>
            <a:off x="6087269" y="3459163"/>
            <a:ext cx="0" cy="446088"/>
          </a:xfrm>
          <a:prstGeom prst="line">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595" name="Rounded Rectangle 8"/>
          <p:cNvSpPr>
            <a:spLocks noChangeArrowheads="1"/>
          </p:cNvSpPr>
          <p:nvPr/>
        </p:nvSpPr>
        <p:spPr bwMode="auto">
          <a:xfrm>
            <a:off x="2161381" y="2843213"/>
            <a:ext cx="1416050" cy="625475"/>
          </a:xfrm>
          <a:prstGeom prst="roundRect">
            <a:avLst>
              <a:gd name="adj" fmla="val 16667"/>
            </a:avLst>
          </a:prstGeom>
          <a:solidFill>
            <a:schemeClr val="accent1"/>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Driver 1</a:t>
            </a:r>
          </a:p>
        </p:txBody>
      </p:sp>
      <p:cxnSp>
        <p:nvCxnSpPr>
          <p:cNvPr id="24596" name="Elbow Connector 9216"/>
          <p:cNvCxnSpPr>
            <a:cxnSpLocks noChangeShapeType="1"/>
            <a:stCxn id="24597" idx="2"/>
            <a:endCxn id="24595" idx="0"/>
          </p:cNvCxnSpPr>
          <p:nvPr/>
        </p:nvCxnSpPr>
        <p:spPr bwMode="auto">
          <a:xfrm rot="5400000">
            <a:off x="2590800" y="2564607"/>
            <a:ext cx="557212" cy="0"/>
          </a:xfrm>
          <a:prstGeom prst="bentConnector3">
            <a:avLst>
              <a:gd name="adj1" fmla="val 50000"/>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597" name="Rounded Rectangle 44"/>
          <p:cNvSpPr>
            <a:spLocks noChangeArrowheads="1"/>
          </p:cNvSpPr>
          <p:nvPr/>
        </p:nvSpPr>
        <p:spPr bwMode="auto">
          <a:xfrm>
            <a:off x="2083594" y="1287463"/>
            <a:ext cx="1573212" cy="998538"/>
          </a:xfrm>
          <a:prstGeom prst="roundRect">
            <a:avLst>
              <a:gd name="adj" fmla="val 16667"/>
            </a:avLst>
          </a:prstGeom>
          <a:solidFill>
            <a:schemeClr val="accent2"/>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Service 1</a:t>
            </a:r>
          </a:p>
        </p:txBody>
      </p:sp>
      <p:sp>
        <p:nvSpPr>
          <p:cNvPr id="24598" name="Rounded Rectangle 51"/>
          <p:cNvSpPr>
            <a:spLocks noChangeArrowheads="1"/>
          </p:cNvSpPr>
          <p:nvPr/>
        </p:nvSpPr>
        <p:spPr bwMode="auto">
          <a:xfrm>
            <a:off x="2240756" y="3905251"/>
            <a:ext cx="1257300" cy="623887"/>
          </a:xfrm>
          <a:prstGeom prst="roundRect">
            <a:avLst>
              <a:gd name="adj" fmla="val 16667"/>
            </a:avLst>
          </a:prstGeom>
          <a:solidFill>
            <a:schemeClr val="tx2"/>
          </a:solidFill>
          <a:ln w="12700" algn="ctr">
            <a:solidFill>
              <a:schemeClr val="tx1"/>
            </a:solidFill>
            <a:round/>
            <a:headEnd/>
            <a:tailEnd/>
          </a:ln>
        </p:spPr>
        <p:txBody>
          <a:bodyPr wrap="none" lIns="72000" rIns="72000" anchor="ctr" anchorCtr="1"/>
          <a:lstStyle/>
          <a:p>
            <a:pPr>
              <a:spcBef>
                <a:spcPct val="50000"/>
              </a:spcBef>
            </a:pPr>
            <a:r>
              <a:rPr lang="en-US">
                <a:solidFill>
                  <a:schemeClr val="bg1"/>
                </a:solidFill>
              </a:rPr>
              <a:t>Device 1</a:t>
            </a:r>
          </a:p>
        </p:txBody>
      </p:sp>
      <p:cxnSp>
        <p:nvCxnSpPr>
          <p:cNvPr id="24599" name="Elbow Connector 9237"/>
          <p:cNvCxnSpPr>
            <a:cxnSpLocks noChangeShapeType="1"/>
            <a:stCxn id="24595" idx="2"/>
            <a:endCxn id="24598" idx="0"/>
          </p:cNvCxnSpPr>
          <p:nvPr/>
        </p:nvCxnSpPr>
        <p:spPr bwMode="auto">
          <a:xfrm rot="16200000" flipH="1">
            <a:off x="2651124" y="3686970"/>
            <a:ext cx="436563" cy="0"/>
          </a:xfrm>
          <a:prstGeom prst="bentConnector3">
            <a:avLst>
              <a:gd name="adj1" fmla="val 50000"/>
            </a:avLst>
          </a:prstGeom>
          <a:noFill/>
          <a:ln w="127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600" name="TextBox 9244"/>
          <p:cNvSpPr txBox="1">
            <a:spLocks noChangeArrowheads="1"/>
          </p:cNvSpPr>
          <p:nvPr/>
        </p:nvSpPr>
        <p:spPr bwMode="auto">
          <a:xfrm>
            <a:off x="6976269" y="4016376"/>
            <a:ext cx="6127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eaLnBrk="1" hangingPunct="1"/>
            <a:r>
              <a:rPr lang="en-US">
                <a:cs typeface="Arial" charset="0"/>
              </a:rPr>
              <a:t>HW</a:t>
            </a:r>
          </a:p>
        </p:txBody>
      </p:sp>
      <p:cxnSp>
        <p:nvCxnSpPr>
          <p:cNvPr id="24601" name="Straight Connector 7"/>
          <p:cNvCxnSpPr>
            <a:cxnSpLocks noChangeShapeType="1"/>
            <a:stCxn id="24597" idx="2"/>
            <a:endCxn id="24586" idx="0"/>
          </p:cNvCxnSpPr>
          <p:nvPr/>
        </p:nvCxnSpPr>
        <p:spPr bwMode="auto">
          <a:xfrm>
            <a:off x="2870994" y="2286001"/>
            <a:ext cx="1685925" cy="547687"/>
          </a:xfrm>
          <a:prstGeom prst="line">
            <a:avLst/>
          </a:prstGeom>
          <a:noFill/>
          <a:ln w="12700" algn="ctr">
            <a:solidFill>
              <a:schemeClr val="tx1"/>
            </a:solidFill>
            <a:prstDash val="dash"/>
            <a:round/>
            <a:headEnd/>
            <a:tailEnd/>
          </a:ln>
        </p:spPr>
      </p:cxnSp>
    </p:spTree>
    <p:extLst>
      <p:ext uri="{BB962C8B-B14F-4D97-AF65-F5344CB8AC3E}">
        <p14:creationId xmlns:p14="http://schemas.microsoft.com/office/powerpoint/2010/main" val="2585214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393700" y="1509576"/>
            <a:ext cx="8351838" cy="4067175"/>
          </a:xfrm>
        </p:spPr>
        <p:txBody>
          <a:bodyPr/>
          <a:lstStyle/>
          <a:p>
            <a:pPr eaLnBrk="1" hangingPunct="1"/>
            <a:r>
              <a:rPr lang="en-US" dirty="0"/>
              <a:t>The driver layer is executing in the context of the calling process and the interface is synchronous method calls.</a:t>
            </a:r>
          </a:p>
          <a:p>
            <a:pPr eaLnBrk="1" hangingPunct="1"/>
            <a:r>
              <a:rPr lang="en-US" dirty="0"/>
              <a:t>Driver interface access normally completes quickly.</a:t>
            </a:r>
          </a:p>
          <a:p>
            <a:pPr eaLnBrk="1" hangingPunct="1"/>
            <a:r>
              <a:rPr lang="en-US" b="1" dirty="0"/>
              <a:t>What</a:t>
            </a:r>
            <a:r>
              <a:rPr lang="en-US" dirty="0"/>
              <a:t> to do, with </a:t>
            </a:r>
            <a:r>
              <a:rPr lang="en-US" b="1" dirty="0"/>
              <a:t>which</a:t>
            </a:r>
            <a:r>
              <a:rPr lang="en-US" dirty="0"/>
              <a:t> resource and </a:t>
            </a:r>
            <a:r>
              <a:rPr lang="en-US" b="1" dirty="0"/>
              <a:t>when</a:t>
            </a:r>
            <a:r>
              <a:rPr lang="en-US" dirty="0"/>
              <a:t> to do it, is all up to the services.</a:t>
            </a:r>
          </a:p>
          <a:p>
            <a:pPr eaLnBrk="1" hangingPunct="1"/>
            <a:r>
              <a:rPr lang="en-US" dirty="0"/>
              <a:t>Supervision, compensation, fault handling and power save are all functions in the service layers. The driver layer provides the means through which you can realize these functions.</a:t>
            </a:r>
          </a:p>
        </p:txBody>
      </p:sp>
      <p:sp>
        <p:nvSpPr>
          <p:cNvPr id="10243"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New struct</a:t>
            </a:r>
          </a:p>
        </p:txBody>
      </p:sp>
    </p:spTree>
    <p:extLst>
      <p:ext uri="{BB962C8B-B14F-4D97-AF65-F5344CB8AC3E}">
        <p14:creationId xmlns:p14="http://schemas.microsoft.com/office/powerpoint/2010/main" val="560059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a:xfrm>
            <a:off x="396875" y="1692275"/>
            <a:ext cx="8351838" cy="4598458"/>
          </a:xfrm>
        </p:spPr>
        <p:txBody>
          <a:bodyPr/>
          <a:lstStyle/>
          <a:p>
            <a:pPr marL="0" indent="0" eaLnBrk="1" hangingPunct="1">
              <a:buFont typeface="Arial" charset="0"/>
              <a:buNone/>
              <a:defRPr/>
            </a:pPr>
            <a:r>
              <a:rPr lang="en-US" dirty="0"/>
              <a:t>The purpose of the driver layer is to identify the HW, start the correct device drivers and provide access to the HW through a well specified interface.</a:t>
            </a:r>
          </a:p>
          <a:p>
            <a:pPr marL="0" indent="0" eaLnBrk="1" hangingPunct="1">
              <a:buFont typeface="Arial" charset="0"/>
              <a:buNone/>
              <a:defRPr/>
            </a:pPr>
            <a:endParaRPr lang="en-US" dirty="0"/>
          </a:p>
          <a:p>
            <a:pPr eaLnBrk="1" hangingPunct="1">
              <a:buFont typeface="Arial" charset="0"/>
              <a:buChar char="›"/>
              <a:defRPr/>
            </a:pPr>
            <a:r>
              <a:rPr lang="en-US" dirty="0"/>
              <a:t>We have a collection of device drivers for physical components.</a:t>
            </a:r>
          </a:p>
          <a:p>
            <a:pPr eaLnBrk="1" hangingPunct="1">
              <a:buFont typeface="Arial" charset="0"/>
              <a:buChar char="›"/>
              <a:defRPr/>
            </a:pPr>
            <a:r>
              <a:rPr lang="en-US" dirty="0"/>
              <a:t>A device driver is generally platform independent and heavily parameterized (Database) to be reusable on any board.</a:t>
            </a:r>
          </a:p>
          <a:p>
            <a:pPr eaLnBrk="1" hangingPunct="1">
              <a:buFont typeface="Arial" charset="0"/>
              <a:buChar char="›"/>
              <a:defRPr/>
            </a:pPr>
            <a:r>
              <a:rPr lang="en-US" b="1" dirty="0"/>
              <a:t>The driver interface hides the device type and device topology from the user.</a:t>
            </a:r>
          </a:p>
          <a:p>
            <a:pPr eaLnBrk="1" hangingPunct="1">
              <a:buFont typeface="Arial" charset="0"/>
              <a:buChar char="›"/>
              <a:defRPr/>
            </a:pPr>
            <a:endParaRPr lang="en-US" dirty="0"/>
          </a:p>
        </p:txBody>
      </p:sp>
      <p:sp>
        <p:nvSpPr>
          <p:cNvPr id="4099" name="Title 2"/>
          <p:cNvSpPr>
            <a:spLocks noGrp="1"/>
          </p:cNvSpPr>
          <p:nvPr>
            <p:ph type="title"/>
          </p:nvPr>
        </p:nvSpPr>
        <p:spPr>
          <a:xfrm>
            <a:off x="393700" y="239713"/>
            <a:ext cx="7494588" cy="1085850"/>
          </a:xfrm>
        </p:spPr>
        <p:txBody>
          <a:bodyPr/>
          <a:lstStyle/>
          <a:p>
            <a:pPr eaLnBrk="1" hangingPunct="1"/>
            <a:r>
              <a:rPr lang="en-US" altLang="sv-SE" dirty="0">
                <a:latin typeface="Ericsson Capital TT" panose="02000503000000020004" pitchFamily="2" charset="0"/>
              </a:rPr>
              <a:t>Driver layer</a:t>
            </a:r>
          </a:p>
        </p:txBody>
      </p:sp>
    </p:spTree>
    <p:extLst>
      <p:ext uri="{BB962C8B-B14F-4D97-AF65-F5344CB8AC3E}">
        <p14:creationId xmlns:p14="http://schemas.microsoft.com/office/powerpoint/2010/main" val="3672967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800000"/>
            <a:ext cx="8351839" cy="4494664"/>
          </a:xfrm>
        </p:spPr>
        <p:txBody>
          <a:bodyPr/>
          <a:lstStyle/>
          <a:p>
            <a:pPr marL="0" indent="0">
              <a:buNone/>
            </a:pPr>
            <a:r>
              <a:rPr lang="en-US" dirty="0"/>
              <a:t>What is </a:t>
            </a:r>
            <a:r>
              <a:rPr lang="en-US" b="1" dirty="0"/>
              <a:t>not</a:t>
            </a:r>
            <a:r>
              <a:rPr lang="en-US" dirty="0"/>
              <a:t> handled by the driver layer?</a:t>
            </a:r>
          </a:p>
          <a:p>
            <a:pPr marL="0" indent="0">
              <a:buNone/>
            </a:pPr>
            <a:endParaRPr lang="en-US" sz="1800" dirty="0"/>
          </a:p>
          <a:p>
            <a:r>
              <a:rPr lang="en-US" dirty="0"/>
              <a:t>No protection to avoid dangerous settings (e.g. gain or voltages).</a:t>
            </a:r>
          </a:p>
          <a:p>
            <a:r>
              <a:rPr lang="en-US" dirty="0"/>
              <a:t>No mechanisms to make sure that we use resources in the correct order to achieve a function (e.g. Rx Gain, Clipping)</a:t>
            </a:r>
          </a:p>
          <a:p>
            <a:r>
              <a:rPr lang="en-US" dirty="0"/>
              <a:t>No sequences of timed operations on resources.</a:t>
            </a:r>
          </a:p>
          <a:p>
            <a:r>
              <a:rPr lang="en-US" dirty="0"/>
              <a:t>No arbitration between users that do not agree.</a:t>
            </a:r>
          </a:p>
        </p:txBody>
      </p:sp>
      <p:sp>
        <p:nvSpPr>
          <p:cNvPr id="3" name="Title 2"/>
          <p:cNvSpPr>
            <a:spLocks noGrp="1"/>
          </p:cNvSpPr>
          <p:nvPr>
            <p:ph type="title"/>
          </p:nvPr>
        </p:nvSpPr>
        <p:spPr/>
        <p:txBody>
          <a:bodyPr/>
          <a:lstStyle/>
          <a:p>
            <a:r>
              <a:rPr lang="en-US" dirty="0"/>
              <a:t>Driver Layer</a:t>
            </a:r>
          </a:p>
        </p:txBody>
      </p:sp>
    </p:spTree>
    <p:extLst>
      <p:ext uri="{BB962C8B-B14F-4D97-AF65-F5344CB8AC3E}">
        <p14:creationId xmlns:p14="http://schemas.microsoft.com/office/powerpoint/2010/main" val="1397590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sv-SE" dirty="0">
                <a:latin typeface="Ericsson Capital TT" panose="02000503000000020004" pitchFamily="2" charset="0"/>
              </a:rPr>
              <a:t>Driver Layer Cont.</a:t>
            </a:r>
          </a:p>
        </p:txBody>
      </p:sp>
      <p:sp>
        <p:nvSpPr>
          <p:cNvPr id="12291" name="Content Placeholder 2"/>
          <p:cNvSpPr>
            <a:spLocks noGrp="1"/>
          </p:cNvSpPr>
          <p:nvPr>
            <p:ph idx="1"/>
          </p:nvPr>
        </p:nvSpPr>
        <p:spPr>
          <a:xfrm>
            <a:off x="4656138" y="1550987"/>
            <a:ext cx="4176712" cy="4020069"/>
          </a:xfrm>
        </p:spPr>
        <p:txBody>
          <a:bodyPr/>
          <a:lstStyle/>
          <a:p>
            <a:r>
              <a:rPr lang="en-US" altLang="sv-SE" sz="2000" dirty="0"/>
              <a:t>Upper Tier: </a:t>
            </a:r>
          </a:p>
          <a:p>
            <a:pPr lvl="1"/>
            <a:r>
              <a:rPr lang="en-US" altLang="sv-SE" sz="1800" dirty="0"/>
              <a:t>Interface objects mapped to the device drivers</a:t>
            </a:r>
          </a:p>
          <a:p>
            <a:pPr lvl="1"/>
            <a:r>
              <a:rPr lang="en-US" altLang="sv-SE" sz="1800" dirty="0"/>
              <a:t>Common names</a:t>
            </a:r>
          </a:p>
          <a:p>
            <a:pPr lvl="1"/>
            <a:r>
              <a:rPr lang="en-US" altLang="sv-SE" sz="1800" dirty="0"/>
              <a:t>RAW values are converted to human readable values </a:t>
            </a:r>
          </a:p>
          <a:p>
            <a:r>
              <a:rPr lang="en-US" altLang="sv-SE" sz="2000" dirty="0"/>
              <a:t>Lower Tier:</a:t>
            </a:r>
          </a:p>
          <a:p>
            <a:pPr lvl="1"/>
            <a:r>
              <a:rPr lang="en-US" altLang="sv-SE" sz="1800" dirty="0"/>
              <a:t>Device drivers arranged in a dependency hierarchy</a:t>
            </a:r>
          </a:p>
          <a:p>
            <a:pPr lvl="1"/>
            <a:r>
              <a:rPr lang="en-US" altLang="sv-SE" sz="1800" dirty="0"/>
              <a:t>Memory mapped ASICs and FPGAs at the bottom.</a:t>
            </a:r>
          </a:p>
          <a:p>
            <a:pPr lvl="1"/>
            <a:r>
              <a:rPr lang="en-US" altLang="sv-SE" sz="1800" dirty="0"/>
              <a:t>Slave devices above bus masters.</a:t>
            </a:r>
          </a:p>
        </p:txBody>
      </p:sp>
      <p:sp>
        <p:nvSpPr>
          <p:cNvPr id="1229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sv-SE"/>
          </a:p>
        </p:txBody>
      </p:sp>
      <p:sp>
        <p:nvSpPr>
          <p:cNvPr id="12293" name="Rounded Rectangle 10"/>
          <p:cNvSpPr>
            <a:spLocks noChangeArrowheads="1"/>
          </p:cNvSpPr>
          <p:nvPr/>
        </p:nvSpPr>
        <p:spPr bwMode="auto">
          <a:xfrm>
            <a:off x="915988" y="5227638"/>
            <a:ext cx="1836737" cy="268287"/>
          </a:xfrm>
          <a:prstGeom prst="roundRect">
            <a:avLst>
              <a:gd name="adj" fmla="val 16667"/>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sv-SE" sz="1200"/>
              <a:t>Service Ctrl</a:t>
            </a:r>
          </a:p>
        </p:txBody>
      </p:sp>
      <p:sp>
        <p:nvSpPr>
          <p:cNvPr id="12294" name="Rounded Rectangle 11"/>
          <p:cNvSpPr>
            <a:spLocks noChangeArrowheads="1"/>
          </p:cNvSpPr>
          <p:nvPr/>
        </p:nvSpPr>
        <p:spPr bwMode="auto">
          <a:xfrm>
            <a:off x="915988" y="5495925"/>
            <a:ext cx="1836737" cy="268288"/>
          </a:xfrm>
          <a:prstGeom prst="roundRect">
            <a:avLst>
              <a:gd name="adj" fmla="val 16667"/>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sv-SE" sz="1200"/>
              <a:t>Service</a:t>
            </a:r>
          </a:p>
        </p:txBody>
      </p:sp>
      <p:cxnSp>
        <p:nvCxnSpPr>
          <p:cNvPr id="12295" name="Straight Connector 14"/>
          <p:cNvCxnSpPr>
            <a:cxnSpLocks noChangeShapeType="1"/>
            <a:stCxn id="12299" idx="3"/>
          </p:cNvCxnSpPr>
          <p:nvPr/>
        </p:nvCxnSpPr>
        <p:spPr bwMode="auto">
          <a:xfrm flipV="1">
            <a:off x="2752725" y="4759325"/>
            <a:ext cx="1671638" cy="113982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2296" name="Straight Connector 18"/>
          <p:cNvCxnSpPr>
            <a:cxnSpLocks noChangeShapeType="1"/>
            <a:stCxn id="12299" idx="1"/>
          </p:cNvCxnSpPr>
          <p:nvPr/>
        </p:nvCxnSpPr>
        <p:spPr bwMode="auto">
          <a:xfrm flipH="1" flipV="1">
            <a:off x="630238" y="4759325"/>
            <a:ext cx="285750" cy="113982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nvGrpSpPr>
          <p:cNvPr id="12297" name="Group 19"/>
          <p:cNvGrpSpPr>
            <a:grpSpLocks/>
          </p:cNvGrpSpPr>
          <p:nvPr/>
        </p:nvGrpSpPr>
        <p:grpSpPr bwMode="auto">
          <a:xfrm>
            <a:off x="630238" y="1457325"/>
            <a:ext cx="3794125" cy="3302000"/>
            <a:chOff x="1722438" y="1409700"/>
            <a:chExt cx="5257800" cy="4044671"/>
          </a:xfrm>
        </p:grpSpPr>
        <p:sp>
          <p:nvSpPr>
            <p:cNvPr id="12301" name="Rounded Rectangle 12"/>
            <p:cNvSpPr>
              <a:spLocks noChangeArrowheads="1"/>
            </p:cNvSpPr>
            <p:nvPr/>
          </p:nvSpPr>
          <p:spPr bwMode="auto">
            <a:xfrm>
              <a:off x="1722438" y="2552563"/>
              <a:ext cx="5257800" cy="2900994"/>
            </a:xfrm>
            <a:prstGeom prst="roundRect">
              <a:avLst>
                <a:gd name="adj" fmla="val 16667"/>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sv-SE" sz="1200"/>
            </a:p>
          </p:txBody>
        </p:sp>
        <p:sp>
          <p:nvSpPr>
            <p:cNvPr id="12302" name="TextBox 13"/>
            <p:cNvSpPr txBox="1">
              <a:spLocks noChangeArrowheads="1"/>
            </p:cNvSpPr>
            <p:nvPr/>
          </p:nvSpPr>
          <p:spPr bwMode="auto">
            <a:xfrm>
              <a:off x="3782476" y="5115044"/>
              <a:ext cx="1248248" cy="33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sz="1200"/>
                <a:t>Lower Tier</a:t>
              </a:r>
            </a:p>
          </p:txBody>
        </p:sp>
        <p:sp>
          <p:nvSpPr>
            <p:cNvPr id="23" name="Rectangle 22"/>
            <p:cNvSpPr/>
            <p:nvPr/>
          </p:nvSpPr>
          <p:spPr bwMode="auto">
            <a:xfrm>
              <a:off x="2888394" y="4524874"/>
              <a:ext cx="1027360" cy="538642"/>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Warp</a:t>
              </a:r>
            </a:p>
          </p:txBody>
        </p:sp>
        <p:sp>
          <p:nvSpPr>
            <p:cNvPr id="24" name="Rectangle 23"/>
            <p:cNvSpPr/>
            <p:nvPr/>
          </p:nvSpPr>
          <p:spPr bwMode="auto">
            <a:xfrm>
              <a:off x="5772483" y="4524874"/>
              <a:ext cx="1027362" cy="538642"/>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FPGA</a:t>
              </a:r>
            </a:p>
          </p:txBody>
        </p:sp>
        <p:sp>
          <p:nvSpPr>
            <p:cNvPr id="25" name="Rectangle 24"/>
            <p:cNvSpPr/>
            <p:nvPr/>
          </p:nvSpPr>
          <p:spPr bwMode="auto">
            <a:xfrm>
              <a:off x="3836557" y="3702329"/>
              <a:ext cx="1029561"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SPI</a:t>
              </a:r>
            </a:p>
          </p:txBody>
        </p:sp>
        <p:sp>
          <p:nvSpPr>
            <p:cNvPr id="26" name="Rectangle 25"/>
            <p:cNvSpPr/>
            <p:nvPr/>
          </p:nvSpPr>
          <p:spPr bwMode="auto">
            <a:xfrm>
              <a:off x="5134508" y="2856448"/>
              <a:ext cx="1029561"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DAC</a:t>
              </a:r>
            </a:p>
          </p:txBody>
        </p:sp>
        <p:sp>
          <p:nvSpPr>
            <p:cNvPr id="27" name="Rectangle 26"/>
            <p:cNvSpPr/>
            <p:nvPr/>
          </p:nvSpPr>
          <p:spPr bwMode="auto">
            <a:xfrm>
              <a:off x="5772483" y="3702329"/>
              <a:ext cx="1027362"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GPIO</a:t>
              </a:r>
            </a:p>
          </p:txBody>
        </p:sp>
        <p:sp>
          <p:nvSpPr>
            <p:cNvPr id="28" name="Rectangle 27"/>
            <p:cNvSpPr/>
            <p:nvPr/>
          </p:nvSpPr>
          <p:spPr bwMode="auto">
            <a:xfrm>
              <a:off x="3836557" y="2856448"/>
              <a:ext cx="1029561"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ADC</a:t>
              </a:r>
            </a:p>
          </p:txBody>
        </p:sp>
        <p:cxnSp>
          <p:nvCxnSpPr>
            <p:cNvPr id="12309" name="Straight Connector 24"/>
            <p:cNvCxnSpPr>
              <a:cxnSpLocks noChangeShapeType="1"/>
              <a:stCxn id="28" idx="2"/>
              <a:endCxn id="25" idx="0"/>
            </p:cNvCxnSpPr>
            <p:nvPr/>
          </p:nvCxnSpPr>
          <p:spPr bwMode="auto">
            <a:xfrm flipH="1">
              <a:off x="4351338" y="3397334"/>
              <a:ext cx="99" cy="30444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2310" name="Straight Connector 26"/>
            <p:cNvCxnSpPr>
              <a:cxnSpLocks noChangeShapeType="1"/>
              <a:stCxn id="25" idx="2"/>
              <a:endCxn id="23" idx="0"/>
            </p:cNvCxnSpPr>
            <p:nvPr/>
          </p:nvCxnSpPr>
          <p:spPr bwMode="auto">
            <a:xfrm flipH="1">
              <a:off x="3402132" y="4243165"/>
              <a:ext cx="949206" cy="28060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2311" name="Straight Connector 28"/>
            <p:cNvCxnSpPr>
              <a:cxnSpLocks noChangeShapeType="1"/>
              <a:stCxn id="25" idx="0"/>
              <a:endCxn id="26" idx="2"/>
            </p:cNvCxnSpPr>
            <p:nvPr/>
          </p:nvCxnSpPr>
          <p:spPr bwMode="auto">
            <a:xfrm flipV="1">
              <a:off x="4351338" y="3397334"/>
              <a:ext cx="1298674" cy="30444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12312" name="Straight Connector 30"/>
            <p:cNvCxnSpPr>
              <a:cxnSpLocks noChangeShapeType="1"/>
              <a:stCxn id="24" idx="0"/>
              <a:endCxn id="27" idx="2"/>
            </p:cNvCxnSpPr>
            <p:nvPr/>
          </p:nvCxnSpPr>
          <p:spPr bwMode="auto">
            <a:xfrm flipV="1">
              <a:off x="6286817" y="4243165"/>
              <a:ext cx="0" cy="28060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12313" name="Rounded Rectangle 9"/>
            <p:cNvSpPr>
              <a:spLocks noChangeArrowheads="1"/>
            </p:cNvSpPr>
            <p:nvPr/>
          </p:nvSpPr>
          <p:spPr bwMode="auto">
            <a:xfrm>
              <a:off x="1722439" y="1409700"/>
              <a:ext cx="5257799" cy="1142862"/>
            </a:xfrm>
            <a:prstGeom prst="roundRect">
              <a:avLst>
                <a:gd name="adj" fmla="val 16667"/>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sv-SE" sz="1200"/>
            </a:p>
          </p:txBody>
        </p:sp>
        <p:sp>
          <p:nvSpPr>
            <p:cNvPr id="12314" name="TextBox 11"/>
            <p:cNvSpPr txBox="1">
              <a:spLocks noChangeArrowheads="1"/>
            </p:cNvSpPr>
            <p:nvPr/>
          </p:nvSpPr>
          <p:spPr bwMode="auto">
            <a:xfrm>
              <a:off x="3814861" y="2210775"/>
              <a:ext cx="1248248" cy="33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sz="1200"/>
                <a:t>Upper Tier</a:t>
              </a:r>
            </a:p>
          </p:txBody>
        </p:sp>
        <p:sp>
          <p:nvSpPr>
            <p:cNvPr id="35" name="Rectangle 34"/>
            <p:cNvSpPr/>
            <p:nvPr/>
          </p:nvSpPr>
          <p:spPr bwMode="auto">
            <a:xfrm>
              <a:off x="1896231" y="3702329"/>
              <a:ext cx="1029561"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GPIO</a:t>
              </a:r>
            </a:p>
          </p:txBody>
        </p:sp>
        <p:cxnSp>
          <p:nvCxnSpPr>
            <p:cNvPr id="12316" name="Straight Connector 26"/>
            <p:cNvCxnSpPr>
              <a:cxnSpLocks noChangeShapeType="1"/>
              <a:stCxn id="35" idx="2"/>
              <a:endCxn id="23" idx="0"/>
            </p:cNvCxnSpPr>
            <p:nvPr/>
          </p:nvCxnSpPr>
          <p:spPr bwMode="auto">
            <a:xfrm>
              <a:off x="2411413" y="4243230"/>
              <a:ext cx="990719" cy="28053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37" name="Rectangle 36"/>
            <p:cNvSpPr/>
            <p:nvPr/>
          </p:nvSpPr>
          <p:spPr bwMode="auto">
            <a:xfrm>
              <a:off x="2545207" y="2856448"/>
              <a:ext cx="1027360" cy="540586"/>
            </a:xfrm>
            <a:prstGeom prst="rect">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Synth</a:t>
              </a:r>
            </a:p>
          </p:txBody>
        </p:sp>
        <p:cxnSp>
          <p:nvCxnSpPr>
            <p:cNvPr id="12318" name="Straight Connector 28"/>
            <p:cNvCxnSpPr>
              <a:cxnSpLocks noChangeShapeType="1"/>
              <a:stCxn id="25" idx="0"/>
              <a:endCxn id="37" idx="2"/>
            </p:cNvCxnSpPr>
            <p:nvPr/>
          </p:nvCxnSpPr>
          <p:spPr bwMode="auto">
            <a:xfrm flipH="1" flipV="1">
              <a:off x="3059113" y="3397334"/>
              <a:ext cx="1292225" cy="30444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39" name="Rectangle 38"/>
            <p:cNvSpPr/>
            <p:nvPr/>
          </p:nvSpPr>
          <p:spPr bwMode="auto">
            <a:xfrm>
              <a:off x="1896231" y="1586655"/>
              <a:ext cx="1029561" cy="538641"/>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Sensor </a:t>
              </a:r>
              <a:br>
                <a:rPr lang="en-US" sz="1200" dirty="0">
                  <a:latin typeface="Arial" charset="0"/>
                  <a:cs typeface="+mn-cs"/>
                </a:rPr>
              </a:br>
              <a:r>
                <a:rPr lang="en-US" sz="1200" dirty="0">
                  <a:latin typeface="Arial" charset="0"/>
                  <a:cs typeface="+mn-cs"/>
                </a:rPr>
                <a:t>objects</a:t>
              </a:r>
            </a:p>
          </p:txBody>
        </p:sp>
        <p:sp>
          <p:nvSpPr>
            <p:cNvPr id="40" name="Rectangle 39"/>
            <p:cNvSpPr/>
            <p:nvPr/>
          </p:nvSpPr>
          <p:spPr bwMode="auto">
            <a:xfrm>
              <a:off x="3189781" y="1586655"/>
              <a:ext cx="1027362" cy="538641"/>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Blocks</a:t>
              </a:r>
            </a:p>
          </p:txBody>
        </p:sp>
        <p:sp>
          <p:nvSpPr>
            <p:cNvPr id="41" name="Rectangle 40"/>
            <p:cNvSpPr/>
            <p:nvPr/>
          </p:nvSpPr>
          <p:spPr bwMode="auto">
            <a:xfrm>
              <a:off x="4487732" y="1580821"/>
              <a:ext cx="1029561" cy="542531"/>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Control</a:t>
              </a:r>
              <a:br>
                <a:rPr lang="en-US" sz="1200" dirty="0">
                  <a:latin typeface="Arial" charset="0"/>
                  <a:cs typeface="+mn-cs"/>
                </a:rPr>
              </a:br>
              <a:r>
                <a:rPr lang="en-US" sz="1200" dirty="0">
                  <a:latin typeface="Arial" charset="0"/>
                  <a:cs typeface="+mn-cs"/>
                </a:rPr>
                <a:t>objects</a:t>
              </a:r>
            </a:p>
          </p:txBody>
        </p:sp>
        <p:sp>
          <p:nvSpPr>
            <p:cNvPr id="42" name="Rectangle 41"/>
            <p:cNvSpPr/>
            <p:nvPr/>
          </p:nvSpPr>
          <p:spPr bwMode="auto">
            <a:xfrm>
              <a:off x="5772483" y="1586655"/>
              <a:ext cx="1027362" cy="538641"/>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wrap="none" lIns="72000" rIns="72000" anchor="ctr"/>
            <a:lstStyle/>
            <a:p>
              <a:pPr algn="ctr">
                <a:spcBef>
                  <a:spcPct val="50000"/>
                </a:spcBef>
                <a:defRPr/>
              </a:pPr>
              <a:r>
                <a:rPr lang="en-US" sz="1200" dirty="0">
                  <a:latin typeface="Arial" charset="0"/>
                  <a:cs typeface="+mn-cs"/>
                </a:rPr>
                <a:t>Switches</a:t>
              </a:r>
            </a:p>
          </p:txBody>
        </p:sp>
      </p:grpSp>
      <p:sp>
        <p:nvSpPr>
          <p:cNvPr id="12298" name="Rectangle 42"/>
          <p:cNvSpPr>
            <a:spLocks noChangeArrowheads="1"/>
          </p:cNvSpPr>
          <p:nvPr/>
        </p:nvSpPr>
        <p:spPr bwMode="auto">
          <a:xfrm>
            <a:off x="630238" y="1457325"/>
            <a:ext cx="3794125" cy="33020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sv-SE"/>
          </a:p>
        </p:txBody>
      </p:sp>
      <p:sp>
        <p:nvSpPr>
          <p:cNvPr id="12299" name="Rounded Rectangle 6"/>
          <p:cNvSpPr>
            <a:spLocks noChangeArrowheads="1"/>
          </p:cNvSpPr>
          <p:nvPr/>
        </p:nvSpPr>
        <p:spPr bwMode="auto">
          <a:xfrm>
            <a:off x="915988" y="5764213"/>
            <a:ext cx="1836737" cy="269875"/>
          </a:xfrm>
          <a:prstGeom prst="roundRect">
            <a:avLst>
              <a:gd name="adj" fmla="val 16667"/>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sv-SE" sz="1200"/>
              <a:t>Driver</a:t>
            </a:r>
          </a:p>
        </p:txBody>
      </p:sp>
      <p:sp>
        <p:nvSpPr>
          <p:cNvPr id="12300" name="Rounded Rectangle 48"/>
          <p:cNvSpPr>
            <a:spLocks noChangeArrowheads="1"/>
          </p:cNvSpPr>
          <p:nvPr/>
        </p:nvSpPr>
        <p:spPr bwMode="auto">
          <a:xfrm>
            <a:off x="915988" y="6034088"/>
            <a:ext cx="1836737" cy="268287"/>
          </a:xfrm>
          <a:prstGeom prst="roundRect">
            <a:avLst>
              <a:gd name="adj" fmla="val 16667"/>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sv-SE" sz="1200"/>
              <a:t>HW</a:t>
            </a:r>
          </a:p>
        </p:txBody>
      </p:sp>
    </p:spTree>
    <p:extLst>
      <p:ext uri="{BB962C8B-B14F-4D97-AF65-F5344CB8AC3E}">
        <p14:creationId xmlns:p14="http://schemas.microsoft.com/office/powerpoint/2010/main" val="407209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E427-435B-40AD-B78A-FDAA924C9C9B}"/>
              </a:ext>
            </a:extLst>
          </p:cNvPr>
          <p:cNvSpPr>
            <a:spLocks noGrp="1"/>
          </p:cNvSpPr>
          <p:nvPr>
            <p:ph type="title"/>
          </p:nvPr>
        </p:nvSpPr>
        <p:spPr/>
        <p:txBody>
          <a:bodyPr/>
          <a:lstStyle/>
          <a:p>
            <a:r>
              <a:rPr lang="en-US" dirty="0"/>
              <a:t>Useful Links</a:t>
            </a:r>
          </a:p>
        </p:txBody>
      </p:sp>
      <p:sp>
        <p:nvSpPr>
          <p:cNvPr id="3" name="Content Placeholder 2">
            <a:extLst>
              <a:ext uri="{FF2B5EF4-FFF2-40B4-BE49-F238E27FC236}">
                <a16:creationId xmlns:a16="http://schemas.microsoft.com/office/drawing/2014/main" id="{293E5EE2-29CE-4152-8673-EFD7F6D3A46B}"/>
              </a:ext>
            </a:extLst>
          </p:cNvPr>
          <p:cNvSpPr>
            <a:spLocks noGrp="1"/>
          </p:cNvSpPr>
          <p:nvPr>
            <p:ph idx="1"/>
          </p:nvPr>
        </p:nvSpPr>
        <p:spPr>
          <a:xfrm>
            <a:off x="396874" y="1800225"/>
            <a:ext cx="8590107" cy="3851275"/>
          </a:xfrm>
        </p:spPr>
        <p:txBody>
          <a:bodyPr/>
          <a:lstStyle/>
          <a:p>
            <a:r>
              <a:rPr lang="en-US" dirty="0">
                <a:hlinkClick r:id="rId3"/>
              </a:rPr>
              <a:t>RP Radio SW </a:t>
            </a:r>
            <a:r>
              <a:rPr lang="en-US" dirty="0" err="1">
                <a:hlinkClick r:id="rId3"/>
              </a:rPr>
              <a:t>Ericoll</a:t>
            </a:r>
            <a:endParaRPr lang="en-US" dirty="0">
              <a:hlinkClick r:id="rId3"/>
            </a:endParaRPr>
          </a:p>
          <a:p>
            <a:r>
              <a:rPr lang="en-CA" dirty="0">
                <a:hlinkClick r:id="rId4" action="ppaction://hlinkfile"/>
              </a:rPr>
              <a:t>RSW XFT Visualization</a:t>
            </a:r>
            <a:endParaRPr lang="en-CA" dirty="0"/>
          </a:p>
          <a:p>
            <a:r>
              <a:rPr lang="en-CA" dirty="0"/>
              <a:t>Radio Functional Descriptions (FDs) </a:t>
            </a:r>
            <a:r>
              <a:rPr lang="en-US" dirty="0"/>
              <a:t>155 16-CRH 109 0446</a:t>
            </a:r>
          </a:p>
          <a:p>
            <a:r>
              <a:rPr lang="en-US" dirty="0"/>
              <a:t>Radio Design Documents (DDs) 159 61-CNH 160 6510</a:t>
            </a:r>
          </a:p>
          <a:p>
            <a:r>
              <a:rPr lang="en-US" dirty="0">
                <a:hlinkClick r:id="rId5"/>
              </a:rPr>
              <a:t>Radio Application AD</a:t>
            </a:r>
            <a:endParaRPr lang="en-US" dirty="0"/>
          </a:p>
          <a:p>
            <a:r>
              <a:rPr lang="en-US" dirty="0">
                <a:hlinkClick r:id="rId6"/>
              </a:rPr>
              <a:t>Doxygen</a:t>
            </a:r>
            <a:endParaRPr lang="en-US" dirty="0"/>
          </a:p>
          <a:p>
            <a:r>
              <a:rPr lang="en-CA" dirty="0">
                <a:hlinkClick r:id="rId7"/>
              </a:rPr>
              <a:t>PD Radio SW WIKI</a:t>
            </a:r>
            <a:endParaRPr lang="en-CA" dirty="0"/>
          </a:p>
          <a:p>
            <a:r>
              <a:rPr lang="en-CA" dirty="0">
                <a:hlinkClick r:id="rId8"/>
              </a:rPr>
              <a:t>Acronyms</a:t>
            </a:r>
            <a:r>
              <a:rPr lang="en-CA" dirty="0"/>
              <a:t> </a:t>
            </a:r>
            <a:endParaRPr lang="en-US" dirty="0"/>
          </a:p>
        </p:txBody>
      </p:sp>
    </p:spTree>
    <p:extLst>
      <p:ext uri="{BB962C8B-B14F-4D97-AF65-F5344CB8AC3E}">
        <p14:creationId xmlns:p14="http://schemas.microsoft.com/office/powerpoint/2010/main" val="1659141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Database view</a:t>
            </a:r>
          </a:p>
        </p:txBody>
      </p:sp>
    </p:spTree>
    <p:extLst>
      <p:ext uri="{BB962C8B-B14F-4D97-AF65-F5344CB8AC3E}">
        <p14:creationId xmlns:p14="http://schemas.microsoft.com/office/powerpoint/2010/main" val="1888958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379084"/>
            <a:ext cx="8351839" cy="5087029"/>
          </a:xfrm>
        </p:spPr>
        <p:txBody>
          <a:bodyPr/>
          <a:lstStyle/>
          <a:p>
            <a:r>
              <a:rPr lang="en-US" sz="1600" b="1" dirty="0"/>
              <a:t>Main objective</a:t>
            </a:r>
          </a:p>
          <a:p>
            <a:pPr marL="357187" lvl="1" indent="0">
              <a:buNone/>
            </a:pPr>
            <a:r>
              <a:rPr lang="en-US" sz="1600" dirty="0"/>
              <a:t>The general purpose of these parameters is to provide possibilities to calibrate, initialize, configure, control, compensate, supervise, measure and report the radio units.</a:t>
            </a:r>
          </a:p>
          <a:p>
            <a:pPr lvl="1">
              <a:lnSpc>
                <a:spcPct val="80000"/>
              </a:lnSpc>
              <a:defRPr/>
            </a:pPr>
            <a:r>
              <a:rPr lang="en-US" altLang="en-US" sz="1200" dirty="0"/>
              <a:t>How to interact with radio’s hardware</a:t>
            </a:r>
          </a:p>
          <a:p>
            <a:pPr lvl="2">
              <a:lnSpc>
                <a:spcPct val="80000"/>
              </a:lnSpc>
              <a:buNone/>
              <a:defRPr/>
            </a:pPr>
            <a:r>
              <a:rPr lang="en-CA" altLang="en-US" sz="1600" dirty="0" err="1"/>
              <a:t>eg</a:t>
            </a:r>
            <a:r>
              <a:rPr lang="en-CA" altLang="en-US" sz="1600" dirty="0"/>
              <a:t> whether to use I2C, SPI, or memory mapped I/O</a:t>
            </a:r>
            <a:endParaRPr lang="en-US" altLang="en-US" sz="1600" dirty="0"/>
          </a:p>
          <a:p>
            <a:pPr lvl="1">
              <a:lnSpc>
                <a:spcPct val="80000"/>
              </a:lnSpc>
              <a:defRPr/>
            </a:pPr>
            <a:r>
              <a:rPr lang="en-US" altLang="en-US" sz="1200" dirty="0"/>
              <a:t>Hardware configuration settings for particular states</a:t>
            </a:r>
          </a:p>
          <a:p>
            <a:pPr lvl="2">
              <a:lnSpc>
                <a:spcPct val="80000"/>
              </a:lnSpc>
              <a:buNone/>
              <a:defRPr/>
            </a:pPr>
            <a:r>
              <a:rPr lang="en-US" altLang="en-US" sz="1600" dirty="0" err="1"/>
              <a:t>eg</a:t>
            </a:r>
            <a:r>
              <a:rPr lang="en-US" altLang="en-US" sz="1600" dirty="0"/>
              <a:t> temperature correction tables</a:t>
            </a:r>
          </a:p>
          <a:p>
            <a:pPr lvl="1">
              <a:lnSpc>
                <a:spcPct val="80000"/>
              </a:lnSpc>
              <a:defRPr/>
            </a:pPr>
            <a:r>
              <a:rPr lang="en-US" altLang="en-US" sz="1200" dirty="0"/>
              <a:t>Decision points for triggering certain actions</a:t>
            </a:r>
          </a:p>
          <a:p>
            <a:pPr lvl="2">
              <a:lnSpc>
                <a:spcPct val="80000"/>
              </a:lnSpc>
              <a:buNone/>
              <a:defRPr/>
            </a:pPr>
            <a:r>
              <a:rPr lang="en-CA" altLang="en-US" sz="1600" dirty="0" err="1"/>
              <a:t>eg</a:t>
            </a:r>
            <a:r>
              <a:rPr lang="en-CA" altLang="en-US" sz="1600" dirty="0"/>
              <a:t> when to report a voltage fault</a:t>
            </a:r>
          </a:p>
          <a:p>
            <a:pPr lvl="1">
              <a:lnSpc>
                <a:spcPct val="80000"/>
              </a:lnSpc>
              <a:defRPr/>
            </a:pPr>
            <a:r>
              <a:rPr lang="en-CA" altLang="en-US" sz="1200" dirty="0"/>
              <a:t>What functionality the hardware supports</a:t>
            </a:r>
          </a:p>
          <a:p>
            <a:pPr marL="715962" lvl="2" indent="0">
              <a:lnSpc>
                <a:spcPct val="80000"/>
              </a:lnSpc>
              <a:buNone/>
              <a:defRPr/>
            </a:pPr>
            <a:r>
              <a:rPr lang="en-CA" altLang="en-US" sz="1600" dirty="0" err="1"/>
              <a:t>eg</a:t>
            </a:r>
            <a:r>
              <a:rPr lang="en-CA" altLang="en-US" sz="1600" dirty="0"/>
              <a:t> what RATs are supported</a:t>
            </a:r>
            <a:endParaRPr lang="en-US" sz="1600" dirty="0"/>
          </a:p>
          <a:p>
            <a:pPr marL="357187" lvl="1" indent="0">
              <a:buNone/>
            </a:pPr>
            <a:r>
              <a:rPr lang="en-US" sz="1600" dirty="0"/>
              <a:t>The other purpose of the database parameters is to handle different variants of radio HW using the same software regarding internal handling and handling in the interfaces towards the clients.. </a:t>
            </a:r>
          </a:p>
          <a:p>
            <a:pPr marL="357187" lvl="1" indent="0">
              <a:buNone/>
            </a:pPr>
            <a:endParaRPr lang="en-US" sz="1600" dirty="0"/>
          </a:p>
          <a:p>
            <a:pPr>
              <a:lnSpc>
                <a:spcPct val="80000"/>
              </a:lnSpc>
              <a:defRPr/>
            </a:pPr>
            <a:r>
              <a:rPr lang="en-CA" altLang="en-US" sz="1600" b="1" dirty="0"/>
              <a:t>Advantages</a:t>
            </a:r>
          </a:p>
          <a:p>
            <a:pPr lvl="1">
              <a:lnSpc>
                <a:spcPct val="80000"/>
              </a:lnSpc>
              <a:buFont typeface="Wingdings" panose="05000000000000000000" pitchFamily="2" charset="2"/>
              <a:buChar char="§"/>
              <a:defRPr/>
            </a:pPr>
            <a:r>
              <a:rPr lang="en-US" altLang="en-US" sz="1200" dirty="0"/>
              <a:t>Simplifies software code</a:t>
            </a:r>
          </a:p>
          <a:p>
            <a:pPr lvl="1">
              <a:lnSpc>
                <a:spcPct val="80000"/>
              </a:lnSpc>
              <a:buFont typeface="Wingdings" panose="05000000000000000000" pitchFamily="2" charset="2"/>
              <a:buChar char="§"/>
              <a:defRPr/>
            </a:pPr>
            <a:r>
              <a:rPr lang="en-US" altLang="en-US" sz="1200" dirty="0"/>
              <a:t>Avoids hard coding values in software</a:t>
            </a:r>
          </a:p>
          <a:p>
            <a:pPr lvl="1">
              <a:lnSpc>
                <a:spcPct val="80000"/>
              </a:lnSpc>
              <a:buFont typeface="Wingdings" panose="05000000000000000000" pitchFamily="2" charset="2"/>
              <a:buChar char="§"/>
              <a:defRPr/>
            </a:pPr>
            <a:r>
              <a:rPr lang="en-US" altLang="en-US" sz="1200" dirty="0"/>
              <a:t>Easier to update databases files than to modify code</a:t>
            </a:r>
          </a:p>
          <a:p>
            <a:pPr lvl="1">
              <a:lnSpc>
                <a:spcPct val="80000"/>
              </a:lnSpc>
              <a:buFont typeface="Wingdings" panose="05000000000000000000" pitchFamily="2" charset="2"/>
              <a:buChar char="§"/>
              <a:defRPr/>
            </a:pPr>
            <a:r>
              <a:rPr lang="en-CA" altLang="en-US" sz="1200" dirty="0"/>
              <a:t>Enables hardware and systems teams to make changes without having to modify code</a:t>
            </a:r>
            <a:endParaRPr lang="en-US" altLang="en-US" sz="1200" dirty="0"/>
          </a:p>
          <a:p>
            <a:endParaRPr lang="en-US" sz="2000" dirty="0"/>
          </a:p>
        </p:txBody>
      </p:sp>
      <p:sp>
        <p:nvSpPr>
          <p:cNvPr id="3" name="Title 2"/>
          <p:cNvSpPr>
            <a:spLocks noGrp="1"/>
          </p:cNvSpPr>
          <p:nvPr>
            <p:ph type="title"/>
          </p:nvPr>
        </p:nvSpPr>
        <p:spPr>
          <a:xfrm>
            <a:off x="396875" y="232228"/>
            <a:ext cx="7494588" cy="907143"/>
          </a:xfrm>
        </p:spPr>
        <p:txBody>
          <a:bodyPr>
            <a:normAutofit fontScale="90000"/>
          </a:bodyPr>
          <a:lstStyle/>
          <a:p>
            <a:r>
              <a:rPr lang="en-US" sz="4900" dirty="0"/>
              <a:t>The purposes of databases</a:t>
            </a:r>
            <a:endParaRPr lang="en-US" dirty="0"/>
          </a:p>
        </p:txBody>
      </p:sp>
    </p:spTree>
    <p:extLst>
      <p:ext uri="{BB962C8B-B14F-4D97-AF65-F5344CB8AC3E}">
        <p14:creationId xmlns:p14="http://schemas.microsoft.com/office/powerpoint/2010/main" val="1570829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sv-SE" dirty="0">
                <a:latin typeface="Ericsson Capital TT" panose="02000503000000020004" pitchFamily="2" charset="0"/>
              </a:rPr>
              <a:t>the database</a:t>
            </a:r>
          </a:p>
        </p:txBody>
      </p:sp>
      <p:sp>
        <p:nvSpPr>
          <p:cNvPr id="5123" name="Rectangle 3"/>
          <p:cNvSpPr>
            <a:spLocks noGrp="1" noChangeArrowheads="1"/>
          </p:cNvSpPr>
          <p:nvPr>
            <p:ph type="body" idx="1"/>
          </p:nvPr>
        </p:nvSpPr>
        <p:spPr>
          <a:xfrm>
            <a:off x="385763" y="1447358"/>
            <a:ext cx="8459787" cy="3726821"/>
          </a:xfrm>
        </p:spPr>
        <p:txBody>
          <a:bodyPr/>
          <a:lstStyle/>
          <a:p>
            <a:pPr eaLnBrk="1" hangingPunct="1"/>
            <a:r>
              <a:rPr lang="en-US" altLang="sv-SE" dirty="0"/>
              <a:t>The Database (DB) is a collection of parameters which contain the information needed to start and run the SW for a specific Radio HW.</a:t>
            </a:r>
          </a:p>
          <a:p>
            <a:pPr eaLnBrk="1" hangingPunct="1"/>
            <a:r>
              <a:rPr lang="en-US" altLang="sv-SE" dirty="0"/>
              <a:t>There are SW and HW (Production, PA) databases.</a:t>
            </a:r>
          </a:p>
          <a:p>
            <a:pPr lvl="1" eaLnBrk="1" hangingPunct="1"/>
            <a:r>
              <a:rPr lang="en-US" altLang="sv-SE" dirty="0"/>
              <a:t>HW DB for calibration data and unit specific parameters</a:t>
            </a:r>
          </a:p>
          <a:p>
            <a:pPr lvl="1" eaLnBrk="1" hangingPunct="1"/>
            <a:r>
              <a:rPr lang="en-US" altLang="sv-SE" dirty="0"/>
              <a:t>SW DB for design parameters</a:t>
            </a:r>
          </a:p>
          <a:p>
            <a:pPr eaLnBrk="1" hangingPunct="1"/>
            <a:r>
              <a:rPr lang="en-US" altLang="sv-SE" dirty="0"/>
              <a:t>All databases are merged into </a:t>
            </a:r>
            <a:r>
              <a:rPr lang="en-US" altLang="sv-SE" b="1" i="1" dirty="0">
                <a:solidFill>
                  <a:srgbClr val="FF0000"/>
                </a:solidFill>
              </a:rPr>
              <a:t>one</a:t>
            </a:r>
            <a:r>
              <a:rPr lang="en-US" altLang="sv-SE" dirty="0"/>
              <a:t> runtime database.</a:t>
            </a:r>
          </a:p>
          <a:p>
            <a:endParaRPr lang="en-US" altLang="en-US" dirty="0"/>
          </a:p>
          <a:p>
            <a:pPr eaLnBrk="1" hangingPunct="1"/>
            <a:endParaRPr lang="en-US" altLang="sv-SE" sz="1600" dirty="0">
              <a:latin typeface="Courier New" panose="02070309020205020404" pitchFamily="49" charset="0"/>
            </a:endParaRPr>
          </a:p>
        </p:txBody>
      </p:sp>
      <p:sp>
        <p:nvSpPr>
          <p:cNvPr id="5124" name="Line 26"/>
          <p:cNvSpPr>
            <a:spLocks noChangeShapeType="1"/>
          </p:cNvSpPr>
          <p:nvPr/>
        </p:nvSpPr>
        <p:spPr bwMode="auto">
          <a:xfrm flipH="1" flipV="1">
            <a:off x="5191122" y="5747770"/>
            <a:ext cx="701677" cy="159317"/>
          </a:xfrm>
          <a:prstGeom prst="line">
            <a:avLst/>
          </a:prstGeom>
          <a:noFill/>
          <a:ln w="50800">
            <a:solidFill>
              <a:srgbClr val="7030A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5125" name="Line 27"/>
          <p:cNvSpPr>
            <a:spLocks noChangeShapeType="1"/>
          </p:cNvSpPr>
          <p:nvPr/>
        </p:nvSpPr>
        <p:spPr bwMode="auto">
          <a:xfrm flipH="1">
            <a:off x="5191124" y="4813300"/>
            <a:ext cx="828675" cy="198438"/>
          </a:xfrm>
          <a:prstGeom prst="line">
            <a:avLst/>
          </a:prstGeom>
          <a:noFill/>
          <a:ln w="50800">
            <a:solidFill>
              <a:schemeClr val="accent2"/>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grpSp>
        <p:nvGrpSpPr>
          <p:cNvPr id="5127" name="Group 38"/>
          <p:cNvGrpSpPr>
            <a:grpSpLocks/>
          </p:cNvGrpSpPr>
          <p:nvPr/>
        </p:nvGrpSpPr>
        <p:grpSpPr bwMode="auto">
          <a:xfrm>
            <a:off x="6019800" y="4275139"/>
            <a:ext cx="1395989" cy="921351"/>
            <a:chOff x="3991" y="1631"/>
            <a:chExt cx="771" cy="581"/>
          </a:xfrm>
        </p:grpSpPr>
        <p:sp>
          <p:nvSpPr>
            <p:cNvPr id="5141" name="AutoShape 5"/>
            <p:cNvSpPr>
              <a:spLocks noChangeArrowheads="1"/>
            </p:cNvSpPr>
            <p:nvPr/>
          </p:nvSpPr>
          <p:spPr bwMode="auto">
            <a:xfrm>
              <a:off x="4037" y="1787"/>
              <a:ext cx="682" cy="425"/>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sv-SE" sz="1600">
                  <a:solidFill>
                    <a:schemeClr val="accent2"/>
                  </a:solidFill>
                </a:rPr>
                <a:t>SW DB</a:t>
              </a:r>
            </a:p>
          </p:txBody>
        </p:sp>
        <p:sp>
          <p:nvSpPr>
            <p:cNvPr id="5142" name="AutoShape 33"/>
            <p:cNvSpPr>
              <a:spLocks noChangeArrowheads="1"/>
            </p:cNvSpPr>
            <p:nvPr/>
          </p:nvSpPr>
          <p:spPr bwMode="auto">
            <a:xfrm>
              <a:off x="3991" y="1631"/>
              <a:ext cx="771" cy="581"/>
            </a:xfrm>
            <a:prstGeom prst="can">
              <a:avLst>
                <a:gd name="adj" fmla="val 25000"/>
              </a:avLst>
            </a:prstGeom>
            <a:noFill/>
            <a:ln w="127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sv-SE"/>
            </a:p>
          </p:txBody>
        </p:sp>
      </p:grpSp>
      <p:grpSp>
        <p:nvGrpSpPr>
          <p:cNvPr id="5128" name="Group 39"/>
          <p:cNvGrpSpPr>
            <a:grpSpLocks/>
          </p:cNvGrpSpPr>
          <p:nvPr/>
        </p:nvGrpSpPr>
        <p:grpSpPr bwMode="auto">
          <a:xfrm>
            <a:off x="1087438" y="4400550"/>
            <a:ext cx="4103687" cy="1887538"/>
            <a:chOff x="1383" y="1480"/>
            <a:chExt cx="1746" cy="2271"/>
          </a:xfrm>
        </p:grpSpPr>
        <p:sp>
          <p:nvSpPr>
            <p:cNvPr id="5139" name="AutoShape 36"/>
            <p:cNvSpPr>
              <a:spLocks noChangeArrowheads="1"/>
            </p:cNvSpPr>
            <p:nvPr/>
          </p:nvSpPr>
          <p:spPr bwMode="auto">
            <a:xfrm>
              <a:off x="1383" y="1480"/>
              <a:ext cx="1746" cy="2271"/>
            </a:xfrm>
            <a:prstGeom prst="flowChartInternalStorag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sv-SE"/>
            </a:p>
          </p:txBody>
        </p:sp>
        <p:sp>
          <p:nvSpPr>
            <p:cNvPr id="5140" name="Text Box 37"/>
            <p:cNvSpPr txBox="1">
              <a:spLocks noChangeArrowheads="1"/>
            </p:cNvSpPr>
            <p:nvPr/>
          </p:nvSpPr>
          <p:spPr bwMode="auto">
            <a:xfrm>
              <a:off x="1643" y="1480"/>
              <a:ext cx="41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US" altLang="sv-SE" sz="1200"/>
                <a:t>Runtime DB</a:t>
              </a:r>
            </a:p>
          </p:txBody>
        </p:sp>
      </p:grpSp>
      <p:grpSp>
        <p:nvGrpSpPr>
          <p:cNvPr id="5129" name="Group 43"/>
          <p:cNvGrpSpPr>
            <a:grpSpLocks/>
          </p:cNvGrpSpPr>
          <p:nvPr/>
        </p:nvGrpSpPr>
        <p:grpSpPr bwMode="auto">
          <a:xfrm>
            <a:off x="6019800" y="5715071"/>
            <a:ext cx="1223963" cy="395287"/>
            <a:chOff x="3651" y="2273"/>
            <a:chExt cx="771" cy="581"/>
          </a:xfrm>
        </p:grpSpPr>
        <p:sp>
          <p:nvSpPr>
            <p:cNvPr id="5137" name="AutoShape 41"/>
            <p:cNvSpPr>
              <a:spLocks noChangeArrowheads="1"/>
            </p:cNvSpPr>
            <p:nvPr/>
          </p:nvSpPr>
          <p:spPr bwMode="auto">
            <a:xfrm>
              <a:off x="3697" y="2429"/>
              <a:ext cx="682" cy="425"/>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sv-SE" sz="1600" dirty="0">
                  <a:solidFill>
                    <a:schemeClr val="hlink"/>
                  </a:solidFill>
                </a:rPr>
                <a:t>Prod DB</a:t>
              </a:r>
            </a:p>
          </p:txBody>
        </p:sp>
        <p:sp>
          <p:nvSpPr>
            <p:cNvPr id="5138" name="AutoShape 42"/>
            <p:cNvSpPr>
              <a:spLocks noChangeArrowheads="1"/>
            </p:cNvSpPr>
            <p:nvPr/>
          </p:nvSpPr>
          <p:spPr bwMode="auto">
            <a:xfrm>
              <a:off x="3651" y="2273"/>
              <a:ext cx="771" cy="581"/>
            </a:xfrm>
            <a:prstGeom prst="can">
              <a:avLst>
                <a:gd name="adj" fmla="val 25000"/>
              </a:avLst>
            </a:prstGeom>
            <a:noFill/>
            <a:ln w="1270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sv-SE"/>
            </a:p>
          </p:txBody>
        </p:sp>
      </p:grpSp>
      <p:grpSp>
        <p:nvGrpSpPr>
          <p:cNvPr id="5130" name="Group 47"/>
          <p:cNvGrpSpPr>
            <a:grpSpLocks/>
          </p:cNvGrpSpPr>
          <p:nvPr/>
        </p:nvGrpSpPr>
        <p:grpSpPr bwMode="auto">
          <a:xfrm>
            <a:off x="6019800" y="6150260"/>
            <a:ext cx="1223963" cy="295275"/>
            <a:chOff x="3697" y="3157"/>
            <a:chExt cx="771" cy="459"/>
          </a:xfrm>
        </p:grpSpPr>
        <p:sp>
          <p:nvSpPr>
            <p:cNvPr id="5135" name="AutoShape 45"/>
            <p:cNvSpPr>
              <a:spLocks noChangeArrowheads="1"/>
            </p:cNvSpPr>
            <p:nvPr/>
          </p:nvSpPr>
          <p:spPr bwMode="auto">
            <a:xfrm>
              <a:off x="3743" y="3280"/>
              <a:ext cx="682" cy="336"/>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sv-SE" sz="1600" dirty="0">
                  <a:solidFill>
                    <a:schemeClr val="accent1"/>
                  </a:solidFill>
                </a:rPr>
                <a:t>PA DB</a:t>
              </a:r>
            </a:p>
          </p:txBody>
        </p:sp>
        <p:sp>
          <p:nvSpPr>
            <p:cNvPr id="5136" name="AutoShape 46"/>
            <p:cNvSpPr>
              <a:spLocks noChangeArrowheads="1"/>
            </p:cNvSpPr>
            <p:nvPr/>
          </p:nvSpPr>
          <p:spPr bwMode="auto">
            <a:xfrm>
              <a:off x="3697" y="3157"/>
              <a:ext cx="771" cy="459"/>
            </a:xfrm>
            <a:prstGeom prst="can">
              <a:avLst>
                <a:gd name="adj" fmla="val 25000"/>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endParaRPr lang="en-US" altLang="sv-SE">
                <a:solidFill>
                  <a:schemeClr val="accent1"/>
                </a:solidFill>
              </a:endParaRPr>
            </a:p>
          </p:txBody>
        </p:sp>
      </p:grpSp>
      <p:sp>
        <p:nvSpPr>
          <p:cNvPr id="15" name="Rectangle 3"/>
          <p:cNvSpPr txBox="1">
            <a:spLocks noChangeArrowheads="1"/>
          </p:cNvSpPr>
          <p:nvPr/>
        </p:nvSpPr>
        <p:spPr bwMode="auto">
          <a:xfrm>
            <a:off x="1592263" y="4683125"/>
            <a:ext cx="3671887"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lvl1pPr marL="176213" indent="-176213" algn="l" rtl="0" eaLnBrk="0" fontAlgn="base" hangingPunct="0">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fontAlgn="base">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fontAlgn="base">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fontAlgn="base">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fontAlgn="base">
              <a:spcBef>
                <a:spcPct val="20000"/>
              </a:spcBef>
              <a:spcAft>
                <a:spcPct val="0"/>
              </a:spcAft>
              <a:buClr>
                <a:schemeClr val="tx1"/>
              </a:buClr>
              <a:buFont typeface="Ericsson Capital TT" pitchFamily="2" charset="0"/>
              <a:buChar char="›"/>
              <a:defRPr sz="2000">
                <a:solidFill>
                  <a:schemeClr val="tx1"/>
                </a:solidFill>
                <a:latin typeface="+mn-lt"/>
              </a:defRPr>
            </a:lvl9pPr>
          </a:lstStyle>
          <a:p>
            <a:pPr eaLnBrk="1" hangingPunct="1">
              <a:buFont typeface="Arial" charset="0"/>
              <a:buNone/>
              <a:defRPr/>
            </a:pPr>
            <a:r>
              <a:rPr lang="en-US" sz="800" dirty="0">
                <a:latin typeface="Courier New" pitchFamily="49" charset="0"/>
              </a:rPr>
              <a:t>/board/</a:t>
            </a:r>
            <a:r>
              <a:rPr lang="en-US" sz="800" dirty="0" err="1">
                <a:latin typeface="Courier New" pitchFamily="49" charset="0"/>
              </a:rPr>
              <a:t>trxDrivers</a:t>
            </a:r>
            <a:r>
              <a:rPr lang="en-US" sz="800" dirty="0">
                <a:latin typeface="Courier New" pitchFamily="49" charset="0"/>
              </a:rPr>
              <a:t>/set      char "420"</a:t>
            </a:r>
          </a:p>
          <a:p>
            <a:pPr eaLnBrk="1" hangingPunct="1">
              <a:buFont typeface="Arial" charset="0"/>
              <a:buNone/>
              <a:defRPr/>
            </a:pPr>
            <a:r>
              <a:rPr lang="en-US" sz="800" dirty="0">
                <a:latin typeface="Courier New" pitchFamily="49" charset="0"/>
              </a:rPr>
              <a:t>/board/</a:t>
            </a:r>
            <a:r>
              <a:rPr lang="en-US" sz="800" dirty="0" err="1">
                <a:latin typeface="Courier New" pitchFamily="49" charset="0"/>
              </a:rPr>
              <a:t>paDrivers</a:t>
            </a:r>
            <a:r>
              <a:rPr lang="en-US" sz="800" dirty="0">
                <a:latin typeface="Courier New" pitchFamily="49" charset="0"/>
              </a:rPr>
              <a:t>/set       char "206"</a:t>
            </a:r>
          </a:p>
          <a:p>
            <a:pPr marL="0" indent="0" eaLnBrk="1" hangingPunct="1">
              <a:buFont typeface="Arial" charset="0"/>
              <a:buNone/>
              <a:defRPr/>
            </a:pPr>
            <a:endParaRPr lang="en-US" sz="800" dirty="0">
              <a:latin typeface="Courier New" pitchFamily="49" charset="0"/>
            </a:endParaRPr>
          </a:p>
          <a:p>
            <a:pPr eaLnBrk="1" hangingPunct="1">
              <a:lnSpc>
                <a:spcPct val="90000"/>
              </a:lnSpc>
              <a:buFont typeface="Arial" charset="0"/>
              <a:buNone/>
              <a:defRPr/>
            </a:pPr>
            <a:r>
              <a:rPr lang="en-US" sz="800" dirty="0">
                <a:latin typeface="Courier New" pitchFamily="49" charset="0"/>
              </a:rPr>
              <a:t>/420/</a:t>
            </a:r>
            <a:r>
              <a:rPr lang="en-US" sz="800" dirty="0" err="1">
                <a:latin typeface="Courier New" pitchFamily="49" charset="0"/>
              </a:rPr>
              <a:t>trxDrivers</a:t>
            </a:r>
            <a:r>
              <a:rPr lang="en-US" sz="800" dirty="0">
                <a:latin typeface="Courier New" pitchFamily="49" charset="0"/>
              </a:rPr>
              <a:t> char "</a:t>
            </a:r>
            <a:r>
              <a:rPr lang="en-US" sz="800" dirty="0" err="1">
                <a:latin typeface="Courier New" pitchFamily="49" charset="0"/>
              </a:rPr>
              <a:t>ruwaCsc</a:t>
            </a:r>
            <a:r>
              <a:rPr lang="en-US" sz="800" dirty="0">
                <a:latin typeface="Courier New" pitchFamily="49" charset="0"/>
              </a:rPr>
              <a:t> </a:t>
            </a:r>
            <a:r>
              <a:rPr lang="en-US" sz="800" dirty="0" err="1">
                <a:latin typeface="Courier New" pitchFamily="49" charset="0"/>
              </a:rPr>
              <a:t>xppGenIO</a:t>
            </a:r>
            <a:r>
              <a:rPr lang="en-US" sz="800" dirty="0">
                <a:latin typeface="Courier New" pitchFamily="49" charset="0"/>
              </a:rPr>
              <a:t> </a:t>
            </a:r>
            <a:r>
              <a:rPr lang="en-US" sz="800" dirty="0" err="1">
                <a:latin typeface="Courier New" pitchFamily="49" charset="0"/>
              </a:rPr>
              <a:t>dcOkSv</a:t>
            </a:r>
            <a:r>
              <a:rPr lang="en-US" sz="800" dirty="0">
                <a:latin typeface="Courier New" pitchFamily="49" charset="0"/>
              </a:rPr>
              <a:t> 2_5V_OkSv ",   	 "warp </a:t>
            </a:r>
            <a:r>
              <a:rPr lang="en-US" sz="800" dirty="0" err="1">
                <a:latin typeface="Courier New" pitchFamily="49" charset="0"/>
              </a:rPr>
              <a:t>blockIf</a:t>
            </a:r>
            <a:r>
              <a:rPr lang="en-US" sz="800" dirty="0">
                <a:latin typeface="Courier New" pitchFamily="49" charset="0"/>
              </a:rPr>
              <a:t> </a:t>
            </a:r>
            <a:r>
              <a:rPr lang="en-US" sz="800" dirty="0" err="1">
                <a:latin typeface="Courier New" pitchFamily="49" charset="0"/>
              </a:rPr>
              <a:t>warpGenIO</a:t>
            </a:r>
            <a:r>
              <a:rPr lang="en-US" sz="800" dirty="0">
                <a:latin typeface="Courier New" pitchFamily="49" charset="0"/>
              </a:rPr>
              <a:t> </a:t>
            </a:r>
            <a:r>
              <a:rPr lang="en-US" sz="800" dirty="0" err="1">
                <a:latin typeface="Courier New" pitchFamily="49" charset="0"/>
              </a:rPr>
              <a:t>spiMaster</a:t>
            </a:r>
            <a:r>
              <a:rPr lang="en-US" sz="800" dirty="0">
                <a:latin typeface="Courier New" pitchFamily="49" charset="0"/>
              </a:rPr>
              <a:t> ", 	 "</a:t>
            </a:r>
            <a:r>
              <a:rPr lang="en-US" sz="800" dirty="0" err="1">
                <a:latin typeface="Courier New" pitchFamily="49" charset="0"/>
              </a:rPr>
              <a:t>spiHub</a:t>
            </a:r>
            <a:r>
              <a:rPr lang="en-US" sz="800" dirty="0">
                <a:latin typeface="Courier New" pitchFamily="49" charset="0"/>
              </a:rPr>
              <a:t> ltu10 i2cMaster i2cHub fpgaS90" </a:t>
            </a:r>
          </a:p>
          <a:p>
            <a:pPr eaLnBrk="1" hangingPunct="1">
              <a:lnSpc>
                <a:spcPct val="90000"/>
              </a:lnSpc>
              <a:buFont typeface="Arial" charset="0"/>
              <a:buNone/>
              <a:defRPr/>
            </a:pPr>
            <a:endParaRPr lang="en-US" sz="800" dirty="0">
              <a:latin typeface="Courier New" pitchFamily="49" charset="0"/>
            </a:endParaRPr>
          </a:p>
          <a:p>
            <a:pPr marL="0" indent="0" eaLnBrk="1" hangingPunct="1">
              <a:buFont typeface="Arial" charset="0"/>
              <a:buNone/>
              <a:defRPr/>
            </a:pPr>
            <a:r>
              <a:rPr lang="en-US" sz="800" dirty="0">
                <a:latin typeface="Courier New" pitchFamily="49" charset="0"/>
              </a:rPr>
              <a:t>/5xx/</a:t>
            </a:r>
            <a:r>
              <a:rPr lang="en-US" sz="800" dirty="0" err="1">
                <a:latin typeface="Courier New" pitchFamily="49" charset="0"/>
              </a:rPr>
              <a:t>trxFpgaAiSpiMaster</a:t>
            </a:r>
            <a:r>
              <a:rPr lang="en-US" sz="800" dirty="0">
                <a:latin typeface="Courier New" pitchFamily="49" charset="0"/>
              </a:rPr>
              <a:t>/type char "</a:t>
            </a:r>
            <a:r>
              <a:rPr lang="en-US" sz="800" dirty="0" err="1">
                <a:latin typeface="Courier New" pitchFamily="49" charset="0"/>
              </a:rPr>
              <a:t>TrxFpgaSpiMaster</a:t>
            </a:r>
            <a:r>
              <a:rPr lang="en-US" sz="800" dirty="0">
                <a:latin typeface="Courier New" pitchFamily="49" charset="0"/>
              </a:rPr>
              <a:t>"</a:t>
            </a:r>
            <a:br>
              <a:rPr lang="en-US" sz="800" dirty="0">
                <a:latin typeface="Courier New" pitchFamily="49" charset="0"/>
              </a:rPr>
            </a:br>
            <a:r>
              <a:rPr lang="en-US" sz="800" dirty="0">
                <a:latin typeface="Courier New" pitchFamily="49" charset="0"/>
              </a:rPr>
              <a:t>/5xx/</a:t>
            </a:r>
            <a:r>
              <a:rPr lang="en-US" sz="800" dirty="0" err="1">
                <a:latin typeface="Courier New" pitchFamily="49" charset="0"/>
              </a:rPr>
              <a:t>trxFpgaAiSpiMaster</a:t>
            </a:r>
            <a:r>
              <a:rPr lang="en-US" sz="800" dirty="0">
                <a:latin typeface="Courier New" pitchFamily="49" charset="0"/>
              </a:rPr>
              <a:t>/</a:t>
            </a:r>
            <a:r>
              <a:rPr lang="en-US" sz="800" dirty="0" err="1">
                <a:latin typeface="Courier New" pitchFamily="49" charset="0"/>
              </a:rPr>
              <a:t>deviceTag</a:t>
            </a:r>
            <a:r>
              <a:rPr lang="en-US" sz="800" dirty="0">
                <a:latin typeface="Courier New" pitchFamily="49" charset="0"/>
              </a:rPr>
              <a:t>    char "</a:t>
            </a:r>
            <a:r>
              <a:rPr lang="en-US" sz="800" dirty="0" err="1">
                <a:latin typeface="Courier New" pitchFamily="49" charset="0"/>
              </a:rPr>
              <a:t>fpga</a:t>
            </a:r>
            <a:r>
              <a:rPr lang="en-US" sz="800" dirty="0">
                <a:latin typeface="Courier New" pitchFamily="49" charset="0"/>
              </a:rPr>
              <a:t>"</a:t>
            </a:r>
            <a:br>
              <a:rPr lang="en-US" sz="800" dirty="0">
                <a:latin typeface="Courier New" pitchFamily="49" charset="0"/>
              </a:rPr>
            </a:br>
            <a:r>
              <a:rPr lang="en-US" sz="800" dirty="0">
                <a:latin typeface="Courier New" pitchFamily="49" charset="0"/>
              </a:rPr>
              <a:t>/5xx/</a:t>
            </a:r>
            <a:r>
              <a:rPr lang="en-US" sz="800" dirty="0" err="1">
                <a:latin typeface="Courier New" pitchFamily="49" charset="0"/>
              </a:rPr>
              <a:t>trxFpgaAiSpiMaster</a:t>
            </a:r>
            <a:r>
              <a:rPr lang="en-US" sz="800" dirty="0">
                <a:latin typeface="Courier New" pitchFamily="49" charset="0"/>
              </a:rPr>
              <a:t>/</a:t>
            </a:r>
            <a:r>
              <a:rPr lang="en-US" sz="800" dirty="0" err="1">
                <a:latin typeface="Courier New" pitchFamily="49" charset="0"/>
              </a:rPr>
              <a:t>intProcTag</a:t>
            </a:r>
            <a:r>
              <a:rPr lang="en-US" sz="800" dirty="0">
                <a:latin typeface="Courier New" pitchFamily="49" charset="0"/>
              </a:rPr>
              <a:t> char "</a:t>
            </a:r>
            <a:r>
              <a:rPr lang="en-US" sz="800" dirty="0" err="1">
                <a:latin typeface="Courier New" pitchFamily="49" charset="0"/>
              </a:rPr>
              <a:t>trxFpgaIntProc</a:t>
            </a:r>
            <a:r>
              <a:rPr lang="en-US" sz="800" dirty="0">
                <a:latin typeface="Courier New" pitchFamily="49" charset="0"/>
              </a:rPr>
              <a:t>"</a:t>
            </a:r>
            <a:br>
              <a:rPr lang="en-US" sz="800" dirty="0">
                <a:latin typeface="Courier New" pitchFamily="49" charset="0"/>
              </a:rPr>
            </a:br>
            <a:r>
              <a:rPr lang="en-US" sz="800" dirty="0">
                <a:latin typeface="Courier New" pitchFamily="49" charset="0"/>
              </a:rPr>
              <a:t>/5xx/</a:t>
            </a:r>
            <a:r>
              <a:rPr lang="en-US" sz="800" dirty="0" err="1">
                <a:latin typeface="Courier New" pitchFamily="49" charset="0"/>
              </a:rPr>
              <a:t>trxFpgaAiSpiMaster</a:t>
            </a:r>
            <a:r>
              <a:rPr lang="en-US" sz="800" dirty="0">
                <a:latin typeface="Courier New" pitchFamily="49" charset="0"/>
              </a:rPr>
              <a:t>/</a:t>
            </a:r>
            <a:r>
              <a:rPr lang="en-US" sz="800" dirty="0" err="1">
                <a:latin typeface="Courier New" pitchFamily="49" charset="0"/>
              </a:rPr>
              <a:t>regOffset</a:t>
            </a:r>
            <a:r>
              <a:rPr lang="en-US" sz="800" dirty="0">
                <a:latin typeface="Courier New" pitchFamily="49" charset="0"/>
              </a:rPr>
              <a:t>    U32  0x300</a:t>
            </a:r>
            <a:br>
              <a:rPr lang="en-US" sz="800" dirty="0">
                <a:latin typeface="Courier New" pitchFamily="49" charset="0"/>
              </a:rPr>
            </a:br>
            <a:r>
              <a:rPr lang="en-US" sz="800" dirty="0">
                <a:latin typeface="Courier New" pitchFamily="49" charset="0"/>
              </a:rPr>
              <a:t>/5xx/</a:t>
            </a:r>
            <a:r>
              <a:rPr lang="en-US" sz="800" dirty="0" err="1">
                <a:latin typeface="Courier New" pitchFamily="49" charset="0"/>
              </a:rPr>
              <a:t>trxFpgaAiSpiMaster</a:t>
            </a:r>
            <a:r>
              <a:rPr lang="en-US" sz="800" dirty="0">
                <a:latin typeface="Courier New" pitchFamily="49" charset="0"/>
              </a:rPr>
              <a:t>/</a:t>
            </a:r>
            <a:r>
              <a:rPr lang="en-US" sz="800" dirty="0" err="1">
                <a:latin typeface="Courier New" pitchFamily="49" charset="0"/>
              </a:rPr>
              <a:t>maxNumSlaves</a:t>
            </a:r>
            <a:r>
              <a:rPr lang="en-US" sz="800" dirty="0">
                <a:latin typeface="Courier New" pitchFamily="49" charset="0"/>
              </a:rPr>
              <a:t> U32  2</a:t>
            </a:r>
            <a:br>
              <a:rPr lang="en-US" sz="800" dirty="0">
                <a:latin typeface="Courier New" pitchFamily="49" charset="0"/>
              </a:rPr>
            </a:br>
            <a:endParaRPr lang="en-US" sz="800" dirty="0"/>
          </a:p>
        </p:txBody>
      </p:sp>
      <p:grpSp>
        <p:nvGrpSpPr>
          <p:cNvPr id="23" name="Group 38">
            <a:extLst>
              <a:ext uri="{FF2B5EF4-FFF2-40B4-BE49-F238E27FC236}">
                <a16:creationId xmlns:a16="http://schemas.microsoft.com/office/drawing/2014/main" id="{F50835E2-F060-44D3-B259-521367D7048B}"/>
              </a:ext>
            </a:extLst>
          </p:cNvPr>
          <p:cNvGrpSpPr>
            <a:grpSpLocks/>
          </p:cNvGrpSpPr>
          <p:nvPr/>
        </p:nvGrpSpPr>
        <p:grpSpPr bwMode="auto">
          <a:xfrm>
            <a:off x="5892800" y="5240784"/>
            <a:ext cx="1522989" cy="1418633"/>
            <a:chOff x="3991" y="1602"/>
            <a:chExt cx="771" cy="610"/>
          </a:xfrm>
        </p:grpSpPr>
        <p:sp>
          <p:nvSpPr>
            <p:cNvPr id="24" name="AutoShape 5">
              <a:extLst>
                <a:ext uri="{FF2B5EF4-FFF2-40B4-BE49-F238E27FC236}">
                  <a16:creationId xmlns:a16="http://schemas.microsoft.com/office/drawing/2014/main" id="{7D0F9BF2-6304-4295-BC15-96FDC1C6F6E8}"/>
                </a:ext>
              </a:extLst>
            </p:cNvPr>
            <p:cNvSpPr>
              <a:spLocks noChangeArrowheads="1"/>
            </p:cNvSpPr>
            <p:nvPr/>
          </p:nvSpPr>
          <p:spPr bwMode="auto">
            <a:xfrm>
              <a:off x="4028" y="1602"/>
              <a:ext cx="682" cy="218"/>
            </a:xfrm>
            <a:prstGeom prst="roundRect">
              <a:avLst>
                <a:gd name="adj" fmla="val 50000"/>
              </a:avLst>
            </a:prstGeom>
            <a:noFill/>
            <a:ln w="12700" algn="ctr">
              <a:no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r>
                <a:rPr lang="en-US" altLang="sv-SE" sz="1600" dirty="0">
                  <a:solidFill>
                    <a:srgbClr val="7030A0"/>
                  </a:solidFill>
                </a:rPr>
                <a:t>Hardware DB</a:t>
              </a:r>
            </a:p>
          </p:txBody>
        </p:sp>
        <p:sp>
          <p:nvSpPr>
            <p:cNvPr id="25" name="AutoShape 33">
              <a:extLst>
                <a:ext uri="{FF2B5EF4-FFF2-40B4-BE49-F238E27FC236}">
                  <a16:creationId xmlns:a16="http://schemas.microsoft.com/office/drawing/2014/main" id="{0F226E0C-F7B2-4627-9291-AD7CDE01759C}"/>
                </a:ext>
              </a:extLst>
            </p:cNvPr>
            <p:cNvSpPr>
              <a:spLocks noChangeArrowheads="1"/>
            </p:cNvSpPr>
            <p:nvPr/>
          </p:nvSpPr>
          <p:spPr bwMode="auto">
            <a:xfrm>
              <a:off x="3991" y="1631"/>
              <a:ext cx="771" cy="581"/>
            </a:xfrm>
            <a:prstGeom prst="can">
              <a:avLst>
                <a:gd name="adj" fmla="val 25000"/>
              </a:avLst>
            </a:prstGeom>
            <a:noFill/>
            <a:ln w="12700">
              <a:solidFill>
                <a:srgbClr val="7030A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sv-SE"/>
            </a:p>
          </p:txBody>
        </p:sp>
      </p:grpSp>
    </p:spTree>
    <p:extLst>
      <p:ext uri="{BB962C8B-B14F-4D97-AF65-F5344CB8AC3E}">
        <p14:creationId xmlns:p14="http://schemas.microsoft.com/office/powerpoint/2010/main" val="366195005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9614498-05B7-4261-8AAC-D3DA5131E1C5}"/>
              </a:ext>
            </a:extLst>
          </p:cNvPr>
          <p:cNvSpPr>
            <a:spLocks noGrp="1" noChangeArrowheads="1"/>
          </p:cNvSpPr>
          <p:nvPr>
            <p:ph type="title"/>
          </p:nvPr>
        </p:nvSpPr>
        <p:spPr/>
        <p:txBody>
          <a:bodyPr/>
          <a:lstStyle/>
          <a:p>
            <a:pPr eaLnBrk="1" hangingPunct="1"/>
            <a:r>
              <a:rPr lang="en-US" altLang="en-US">
                <a:latin typeface="Ericsson Capital TT" panose="02000503000000020004" pitchFamily="2" charset="0"/>
              </a:rPr>
              <a:t>Database example</a:t>
            </a:r>
          </a:p>
        </p:txBody>
      </p:sp>
      <p:sp>
        <p:nvSpPr>
          <p:cNvPr id="30723" name="Rectangle 3">
            <a:extLst>
              <a:ext uri="{FF2B5EF4-FFF2-40B4-BE49-F238E27FC236}">
                <a16:creationId xmlns:a16="http://schemas.microsoft.com/office/drawing/2014/main" id="{081E6A98-E5ED-41D4-B1E9-35949CCAE9EA}"/>
              </a:ext>
            </a:extLst>
          </p:cNvPr>
          <p:cNvSpPr>
            <a:spLocks noGrp="1" noChangeArrowheads="1"/>
          </p:cNvSpPr>
          <p:nvPr>
            <p:ph type="body" idx="1"/>
          </p:nvPr>
        </p:nvSpPr>
        <p:spPr>
          <a:xfrm>
            <a:off x="393700" y="1725612"/>
            <a:ext cx="8351838" cy="3671888"/>
          </a:xfrm>
        </p:spPr>
        <p:txBody>
          <a:bodyPr/>
          <a:lstStyle/>
          <a:p>
            <a:pPr eaLnBrk="1" hangingPunct="1">
              <a:buFont typeface="Arial" panose="020B0604020202020204" pitchFamily="34" charset="0"/>
              <a:buNone/>
            </a:pP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/type	    	 char "</a:t>
            </a:r>
            <a:r>
              <a:rPr lang="en-US" altLang="en-US" sz="1600" dirty="0" err="1">
                <a:latin typeface="Courier New" panose="02070309020205020404" pitchFamily="49" charset="0"/>
              </a:rPr>
              <a:t>TrxFpgaSpiMaster</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a:t>
            </a:r>
            <a:r>
              <a:rPr lang="en-US" altLang="en-US" sz="1600" dirty="0" err="1">
                <a:latin typeface="Courier New" panose="02070309020205020404" pitchFamily="49" charset="0"/>
              </a:rPr>
              <a:t>deviceTag</a:t>
            </a:r>
            <a:r>
              <a:rPr lang="en-US" altLang="en-US" sz="1600" dirty="0">
                <a:latin typeface="Courier New" panose="02070309020205020404" pitchFamily="49" charset="0"/>
              </a:rPr>
              <a:t>    char "</a:t>
            </a:r>
            <a:r>
              <a:rPr lang="en-US" altLang="en-US" sz="1600" dirty="0" err="1">
                <a:latin typeface="Courier New" panose="02070309020205020404" pitchFamily="49" charset="0"/>
              </a:rPr>
              <a:t>fpga</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a:t>
            </a:r>
            <a:r>
              <a:rPr lang="en-US" altLang="en-US" sz="1600" dirty="0" err="1">
                <a:latin typeface="Courier New" panose="02070309020205020404" pitchFamily="49" charset="0"/>
              </a:rPr>
              <a:t>intProcTag</a:t>
            </a:r>
            <a:r>
              <a:rPr lang="en-US" altLang="en-US" sz="1600" dirty="0">
                <a:latin typeface="Courier New" panose="02070309020205020404" pitchFamily="49" charset="0"/>
              </a:rPr>
              <a:t>   char "</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a:t>
            </a:r>
            <a:r>
              <a:rPr lang="en-US" altLang="en-US" sz="1600" dirty="0" err="1">
                <a:latin typeface="Courier New" panose="02070309020205020404" pitchFamily="49" charset="0"/>
              </a:rPr>
              <a:t>regOffset</a:t>
            </a:r>
            <a:r>
              <a:rPr lang="en-US" altLang="en-US" sz="1600" dirty="0">
                <a:latin typeface="Courier New" panose="02070309020205020404" pitchFamily="49" charset="0"/>
              </a:rPr>
              <a:t>    U32  0x300</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a:t>
            </a:r>
            <a:r>
              <a:rPr lang="en-US" altLang="en-US" sz="1600" dirty="0" err="1">
                <a:latin typeface="Courier New" panose="02070309020205020404" pitchFamily="49" charset="0"/>
              </a:rPr>
              <a:t>maxNumSlaves</a:t>
            </a:r>
            <a:r>
              <a:rPr lang="en-US" altLang="en-US" sz="1600" dirty="0">
                <a:latin typeface="Courier New" panose="02070309020205020404" pitchFamily="49" charset="0"/>
              </a:rPr>
              <a:t> U32  2</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trxFpgaAiSpiMaster</a:t>
            </a:r>
            <a:r>
              <a:rPr lang="en-US" altLang="en-US" sz="1600" dirty="0">
                <a:latin typeface="Courier New" panose="02070309020205020404" pitchFamily="49" charset="0"/>
              </a:rPr>
              <a:t>/</a:t>
            </a:r>
            <a:r>
              <a:rPr lang="en-US" altLang="en-US" sz="1600" dirty="0" err="1">
                <a:latin typeface="Courier New" panose="02070309020205020404" pitchFamily="49" charset="0"/>
              </a:rPr>
              <a:t>bitInIrqReg</a:t>
            </a:r>
            <a:r>
              <a:rPr lang="en-US" altLang="en-US" sz="1600" dirty="0">
                <a:latin typeface="Courier New" panose="02070309020205020404" pitchFamily="49" charset="0"/>
              </a:rPr>
              <a:t>  U8   30</a:t>
            </a:r>
            <a:br>
              <a:rPr lang="en-US" altLang="en-US" sz="1600" dirty="0">
                <a:latin typeface="Courier New" panose="02070309020205020404" pitchFamily="49" charset="0"/>
              </a:rPr>
            </a:br>
            <a:br>
              <a:rPr lang="en-US" altLang="en-US" sz="1600" dirty="0">
                <a:latin typeface="Courier New" panose="02070309020205020404" pitchFamily="49" charset="0"/>
              </a:rPr>
            </a:b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/type         char "</a:t>
            </a:r>
            <a:r>
              <a:rPr lang="en-US" altLang="en-US" sz="1600" dirty="0" err="1">
                <a:latin typeface="Courier New" panose="02070309020205020404" pitchFamily="49" charset="0"/>
              </a:rPr>
              <a:t>DeviceIntProcManager</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a:t>
            </a:r>
            <a:r>
              <a:rPr lang="en-US" altLang="en-US" sz="1600" dirty="0" err="1">
                <a:latin typeface="Courier New" panose="02070309020205020404" pitchFamily="49" charset="0"/>
              </a:rPr>
              <a:t>deviceTag</a:t>
            </a:r>
            <a:r>
              <a:rPr lang="en-US" altLang="en-US" sz="1600" dirty="0">
                <a:latin typeface="Courier New" panose="02070309020205020404" pitchFamily="49" charset="0"/>
              </a:rPr>
              <a:t>    char "</a:t>
            </a:r>
            <a:r>
              <a:rPr lang="en-US" altLang="en-US" sz="1600" dirty="0" err="1">
                <a:latin typeface="Courier New" panose="02070309020205020404" pitchFamily="49" charset="0"/>
              </a:rPr>
              <a:t>fpga</a:t>
            </a:r>
            <a:r>
              <a:rPr lang="en-US" altLang="en-US" sz="1600" dirty="0">
                <a:latin typeface="Courier New" panose="02070309020205020404" pitchFamily="49" charset="0"/>
              </a:rPr>
              <a:t>"</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a:t>
            </a:r>
            <a:r>
              <a:rPr lang="en-US" altLang="en-US" sz="1600" dirty="0" err="1">
                <a:latin typeface="Courier New" panose="02070309020205020404" pitchFamily="49" charset="0"/>
              </a:rPr>
              <a:t>irq</a:t>
            </a:r>
            <a:r>
              <a:rPr lang="en-US" altLang="en-US" sz="1600" dirty="0">
                <a:latin typeface="Courier New" panose="02070309020205020404" pitchFamily="49" charset="0"/>
              </a:rPr>
              <a:t>          U8   18     </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a:t>
            </a:r>
            <a:r>
              <a:rPr lang="en-US" altLang="en-US" sz="1600" dirty="0" err="1">
                <a:latin typeface="Courier New" panose="02070309020205020404" pitchFamily="49" charset="0"/>
              </a:rPr>
              <a:t>trapReg</a:t>
            </a:r>
            <a:r>
              <a:rPr lang="en-US" altLang="en-US" sz="1600" dirty="0">
                <a:latin typeface="Courier New" panose="02070309020205020404" pitchFamily="49" charset="0"/>
              </a:rPr>
              <a:t>      U32  0x8001 </a:t>
            </a:r>
            <a:br>
              <a:rPr lang="en-US" altLang="en-US" sz="1600" dirty="0">
                <a:latin typeface="Courier New" panose="02070309020205020404" pitchFamily="49" charset="0"/>
              </a:rPr>
            </a:br>
            <a:r>
              <a:rPr lang="en-US" altLang="en-US" sz="1600" dirty="0">
                <a:latin typeface="Courier New" panose="02070309020205020404" pitchFamily="49" charset="0"/>
              </a:rPr>
              <a:t>/5xx/</a:t>
            </a:r>
            <a:r>
              <a:rPr lang="en-US" altLang="en-US" sz="1600" dirty="0" err="1">
                <a:latin typeface="Courier New" panose="02070309020205020404" pitchFamily="49" charset="0"/>
              </a:rPr>
              <a:t>trxFpgaIntProc</a:t>
            </a:r>
            <a:r>
              <a:rPr lang="en-US" altLang="en-US" sz="1600" dirty="0">
                <a:latin typeface="Courier New" panose="02070309020205020404" pitchFamily="49" charset="0"/>
              </a:rPr>
              <a:t>/</a:t>
            </a:r>
            <a:r>
              <a:rPr lang="en-US" altLang="en-US" sz="1600" dirty="0" err="1">
                <a:latin typeface="Courier New" panose="02070309020205020404" pitchFamily="49" charset="0"/>
              </a:rPr>
              <a:t>maskReg</a:t>
            </a:r>
            <a:r>
              <a:rPr lang="en-US" altLang="en-US" sz="1600" dirty="0">
                <a:latin typeface="Courier New" panose="02070309020205020404" pitchFamily="49" charset="0"/>
              </a:rPr>
              <a:t>      U32  0x8000</a:t>
            </a:r>
          </a:p>
          <a:p>
            <a:pPr eaLnBrk="1" hangingPunct="1"/>
            <a:endParaRPr lang="en-US" altLang="en-US" dirty="0"/>
          </a:p>
        </p:txBody>
      </p:sp>
      <p:sp>
        <p:nvSpPr>
          <p:cNvPr id="30724" name="Oval 5">
            <a:extLst>
              <a:ext uri="{FF2B5EF4-FFF2-40B4-BE49-F238E27FC236}">
                <a16:creationId xmlns:a16="http://schemas.microsoft.com/office/drawing/2014/main" id="{00D0C44C-EA08-470F-8817-484A647D6A00}"/>
              </a:ext>
            </a:extLst>
          </p:cNvPr>
          <p:cNvSpPr>
            <a:spLocks noChangeArrowheads="1"/>
          </p:cNvSpPr>
          <p:nvPr/>
        </p:nvSpPr>
        <p:spPr bwMode="auto">
          <a:xfrm>
            <a:off x="396875" y="2319338"/>
            <a:ext cx="4249738" cy="365125"/>
          </a:xfrm>
          <a:prstGeom prst="ellipse">
            <a:avLst/>
          </a:prstGeom>
          <a:noFill/>
          <a:ln w="12700" algn="ctr">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2000"/>
          </a:p>
        </p:txBody>
      </p:sp>
      <p:sp>
        <p:nvSpPr>
          <p:cNvPr id="30725" name="Line 6">
            <a:extLst>
              <a:ext uri="{FF2B5EF4-FFF2-40B4-BE49-F238E27FC236}">
                <a16:creationId xmlns:a16="http://schemas.microsoft.com/office/drawing/2014/main" id="{9881FA77-BA3A-48E9-AA12-8D7CB1EE68A8}"/>
              </a:ext>
            </a:extLst>
          </p:cNvPr>
          <p:cNvSpPr>
            <a:spLocks noChangeShapeType="1"/>
          </p:cNvSpPr>
          <p:nvPr/>
        </p:nvSpPr>
        <p:spPr bwMode="auto">
          <a:xfrm flipH="1" flipV="1">
            <a:off x="2522538" y="1924050"/>
            <a:ext cx="0" cy="395288"/>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30726" name="Text Box 7">
            <a:extLst>
              <a:ext uri="{FF2B5EF4-FFF2-40B4-BE49-F238E27FC236}">
                <a16:creationId xmlns:a16="http://schemas.microsoft.com/office/drawing/2014/main" id="{F30D6296-AB60-40BA-BCEB-34A06AA55A67}"/>
              </a:ext>
            </a:extLst>
          </p:cNvPr>
          <p:cNvSpPr txBox="1">
            <a:spLocks noChangeArrowheads="1"/>
          </p:cNvSpPr>
          <p:nvPr/>
        </p:nvSpPr>
        <p:spPr bwMode="auto">
          <a:xfrm>
            <a:off x="2232025" y="1527175"/>
            <a:ext cx="58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solidFill>
                  <a:schemeClr val="accent2"/>
                </a:solidFill>
              </a:rPr>
              <a:t>Key</a:t>
            </a:r>
          </a:p>
        </p:txBody>
      </p:sp>
      <p:sp>
        <p:nvSpPr>
          <p:cNvPr id="30727" name="Oval 8">
            <a:extLst>
              <a:ext uri="{FF2B5EF4-FFF2-40B4-BE49-F238E27FC236}">
                <a16:creationId xmlns:a16="http://schemas.microsoft.com/office/drawing/2014/main" id="{DF985875-4F01-4997-9C63-C85065AD2ABF}"/>
              </a:ext>
            </a:extLst>
          </p:cNvPr>
          <p:cNvSpPr>
            <a:spLocks noChangeArrowheads="1"/>
          </p:cNvSpPr>
          <p:nvPr/>
        </p:nvSpPr>
        <p:spPr bwMode="auto">
          <a:xfrm>
            <a:off x="396875" y="3040063"/>
            <a:ext cx="6410325" cy="396875"/>
          </a:xfrm>
          <a:prstGeom prst="ellipse">
            <a:avLst/>
          </a:prstGeom>
          <a:noFill/>
          <a:ln w="127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2000"/>
          </a:p>
        </p:txBody>
      </p:sp>
      <p:sp>
        <p:nvSpPr>
          <p:cNvPr id="30728" name="Line 9">
            <a:extLst>
              <a:ext uri="{FF2B5EF4-FFF2-40B4-BE49-F238E27FC236}">
                <a16:creationId xmlns:a16="http://schemas.microsoft.com/office/drawing/2014/main" id="{D81A3E39-17EF-4CF1-880B-B422BA16BCA5}"/>
              </a:ext>
            </a:extLst>
          </p:cNvPr>
          <p:cNvSpPr>
            <a:spLocks noChangeShapeType="1"/>
          </p:cNvSpPr>
          <p:nvPr/>
        </p:nvSpPr>
        <p:spPr bwMode="auto">
          <a:xfrm flipH="1" flipV="1">
            <a:off x="4970463" y="1971675"/>
            <a:ext cx="0" cy="1084263"/>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30729" name="Text Box 10">
            <a:extLst>
              <a:ext uri="{FF2B5EF4-FFF2-40B4-BE49-F238E27FC236}">
                <a16:creationId xmlns:a16="http://schemas.microsoft.com/office/drawing/2014/main" id="{52C035DF-1551-44ED-A583-043AB7BB9E01}"/>
              </a:ext>
            </a:extLst>
          </p:cNvPr>
          <p:cNvSpPr txBox="1">
            <a:spLocks noChangeArrowheads="1"/>
          </p:cNvSpPr>
          <p:nvPr/>
        </p:nvSpPr>
        <p:spPr bwMode="auto">
          <a:xfrm>
            <a:off x="4306888" y="1574800"/>
            <a:ext cx="1327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solidFill>
                  <a:schemeClr val="accent1"/>
                </a:solidFill>
              </a:rPr>
              <a:t>Parameter</a:t>
            </a:r>
          </a:p>
        </p:txBody>
      </p:sp>
      <p:sp>
        <p:nvSpPr>
          <p:cNvPr id="30730" name="Oval 11">
            <a:extLst>
              <a:ext uri="{FF2B5EF4-FFF2-40B4-BE49-F238E27FC236}">
                <a16:creationId xmlns:a16="http://schemas.microsoft.com/office/drawing/2014/main" id="{7FC1DB07-10F0-4633-B616-54A30FC5B852}"/>
              </a:ext>
            </a:extLst>
          </p:cNvPr>
          <p:cNvSpPr>
            <a:spLocks noChangeArrowheads="1"/>
          </p:cNvSpPr>
          <p:nvPr/>
        </p:nvSpPr>
        <p:spPr bwMode="auto">
          <a:xfrm>
            <a:off x="5716588" y="2616200"/>
            <a:ext cx="863600" cy="288925"/>
          </a:xfrm>
          <a:prstGeom prst="ellipse">
            <a:avLst/>
          </a:prstGeom>
          <a:noFill/>
          <a:ln w="12700" algn="ctr">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2000"/>
          </a:p>
        </p:txBody>
      </p:sp>
      <p:sp>
        <p:nvSpPr>
          <p:cNvPr id="30731" name="Line 12">
            <a:extLst>
              <a:ext uri="{FF2B5EF4-FFF2-40B4-BE49-F238E27FC236}">
                <a16:creationId xmlns:a16="http://schemas.microsoft.com/office/drawing/2014/main" id="{F0ECA20A-136B-4491-8303-92B34F3D5827}"/>
              </a:ext>
            </a:extLst>
          </p:cNvPr>
          <p:cNvSpPr>
            <a:spLocks noChangeShapeType="1"/>
          </p:cNvSpPr>
          <p:nvPr/>
        </p:nvSpPr>
        <p:spPr bwMode="auto">
          <a:xfrm flipV="1">
            <a:off x="6524625" y="1971675"/>
            <a:ext cx="863600" cy="712788"/>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30732" name="Text Box 13">
            <a:extLst>
              <a:ext uri="{FF2B5EF4-FFF2-40B4-BE49-F238E27FC236}">
                <a16:creationId xmlns:a16="http://schemas.microsoft.com/office/drawing/2014/main" id="{7D9F20EF-6A9E-4871-A04C-FCB5B9132C7B}"/>
              </a:ext>
            </a:extLst>
          </p:cNvPr>
          <p:cNvSpPr txBox="1">
            <a:spLocks noChangeArrowheads="1"/>
          </p:cNvSpPr>
          <p:nvPr/>
        </p:nvSpPr>
        <p:spPr bwMode="auto">
          <a:xfrm>
            <a:off x="6991350" y="1574800"/>
            <a:ext cx="793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US" altLang="en-US" sz="2000">
                <a:solidFill>
                  <a:schemeClr val="hlink"/>
                </a:solidFill>
              </a:rPr>
              <a:t>Value</a:t>
            </a:r>
          </a:p>
        </p:txBody>
      </p:sp>
    </p:spTree>
    <p:extLst>
      <p:ext uri="{BB962C8B-B14F-4D97-AF65-F5344CB8AC3E}">
        <p14:creationId xmlns:p14="http://schemas.microsoft.com/office/powerpoint/2010/main" val="15841260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sv-SE" altLang="en-US"/>
              <a:t>Legacy view (warp 3x)</a:t>
            </a:r>
            <a:endParaRPr lang="en-US" altLang="en-US"/>
          </a:p>
        </p:txBody>
      </p:sp>
      <p:sp>
        <p:nvSpPr>
          <p:cNvPr id="2457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50000"/>
              </a:spcBef>
              <a:defRPr sz="2000">
                <a:solidFill>
                  <a:schemeClr val="tx1"/>
                </a:solidFill>
                <a:latin typeface="Arial" panose="020B0604020202020204" pitchFamily="34" charset="0"/>
              </a:defRPr>
            </a:lvl1pPr>
            <a:lvl2pPr marL="742950" indent="-285750">
              <a:spcBef>
                <a:spcPct val="50000"/>
              </a:spcBef>
              <a:defRPr sz="2000">
                <a:solidFill>
                  <a:schemeClr val="tx1"/>
                </a:solidFill>
                <a:latin typeface="Arial" panose="020B0604020202020204" pitchFamily="34" charset="0"/>
              </a:defRPr>
            </a:lvl2pPr>
            <a:lvl3pPr marL="1143000" indent="-228600">
              <a:spcBef>
                <a:spcPct val="50000"/>
              </a:spcBef>
              <a:defRPr sz="2000">
                <a:solidFill>
                  <a:schemeClr val="tx1"/>
                </a:solidFill>
                <a:latin typeface="Arial" panose="020B0604020202020204" pitchFamily="34" charset="0"/>
              </a:defRPr>
            </a:lvl3pPr>
            <a:lvl4pPr marL="1600200" indent="-228600">
              <a:spcBef>
                <a:spcPct val="50000"/>
              </a:spcBef>
              <a:defRPr sz="2000">
                <a:solidFill>
                  <a:schemeClr val="tx1"/>
                </a:solidFill>
                <a:latin typeface="Arial" panose="020B0604020202020204" pitchFamily="34" charset="0"/>
              </a:defRPr>
            </a:lvl4pPr>
            <a:lvl5pPr marL="2057400" indent="-228600">
              <a:spcBef>
                <a:spcPct val="50000"/>
              </a:spcBef>
              <a:defRPr sz="2000">
                <a:solidFill>
                  <a:schemeClr val="tx1"/>
                </a:solidFill>
                <a:latin typeface="Arial" panose="020B0604020202020204" pitchFamily="34" charset="0"/>
              </a:defRPr>
            </a:lvl5pPr>
            <a:lvl6pPr marL="2514600" indent="-228600" eaLnBrk="0" fontAlgn="base" hangingPunct="0">
              <a:spcBef>
                <a:spcPct val="50000"/>
              </a:spcBef>
              <a:spcAft>
                <a:spcPct val="0"/>
              </a:spcAft>
              <a:defRPr sz="2000">
                <a:solidFill>
                  <a:schemeClr val="tx1"/>
                </a:solidFill>
                <a:latin typeface="Arial" panose="020B0604020202020204" pitchFamily="34" charset="0"/>
              </a:defRPr>
            </a:lvl6pPr>
            <a:lvl7pPr marL="2971800" indent="-228600" eaLnBrk="0" fontAlgn="base" hangingPunct="0">
              <a:spcBef>
                <a:spcPct val="50000"/>
              </a:spcBef>
              <a:spcAft>
                <a:spcPct val="0"/>
              </a:spcAft>
              <a:defRPr sz="2000">
                <a:solidFill>
                  <a:schemeClr val="tx1"/>
                </a:solidFill>
                <a:latin typeface="Arial" panose="020B0604020202020204" pitchFamily="34" charset="0"/>
              </a:defRPr>
            </a:lvl7pPr>
            <a:lvl8pPr marL="3429000" indent="-228600" eaLnBrk="0" fontAlgn="base" hangingPunct="0">
              <a:spcBef>
                <a:spcPct val="50000"/>
              </a:spcBef>
              <a:spcAft>
                <a:spcPct val="0"/>
              </a:spcAft>
              <a:defRPr sz="2000">
                <a:solidFill>
                  <a:schemeClr val="tx1"/>
                </a:solidFill>
                <a:latin typeface="Arial" panose="020B0604020202020204" pitchFamily="34" charset="0"/>
              </a:defRPr>
            </a:lvl8pPr>
            <a:lvl9pPr marL="3886200" indent="-228600" eaLnBrk="0" fontAlgn="base" hangingPunct="0">
              <a:spcBef>
                <a:spcPct val="50000"/>
              </a:spcBef>
              <a:spcAft>
                <a:spcPct val="0"/>
              </a:spcAft>
              <a:defRPr sz="2000">
                <a:solidFill>
                  <a:schemeClr val="tx1"/>
                </a:solidFill>
                <a:latin typeface="Arial" panose="020B0604020202020204" pitchFamily="34" charset="0"/>
              </a:defRPr>
            </a:lvl9pPr>
          </a:lstStyle>
          <a:p>
            <a:pPr eaLnBrk="1" hangingPunct="1"/>
            <a:endParaRPr lang="en-US" altLang="en-US"/>
          </a:p>
        </p:txBody>
      </p:sp>
      <p:graphicFrame>
        <p:nvGraphicFramePr>
          <p:cNvPr id="24580" name="Object 4"/>
          <p:cNvGraphicFramePr>
            <a:graphicFrameLocks noChangeAspect="1"/>
          </p:cNvGraphicFramePr>
          <p:nvPr>
            <p:extLst>
              <p:ext uri="{D42A27DB-BD31-4B8C-83A1-F6EECF244321}">
                <p14:modId xmlns:p14="http://schemas.microsoft.com/office/powerpoint/2010/main" val="2131783281"/>
              </p:ext>
            </p:extLst>
          </p:nvPr>
        </p:nvGraphicFramePr>
        <p:xfrm>
          <a:off x="339760" y="1565275"/>
          <a:ext cx="9226550" cy="4681537"/>
        </p:xfrm>
        <a:graphic>
          <a:graphicData uri="http://schemas.openxmlformats.org/presentationml/2006/ole">
            <mc:AlternateContent xmlns:mc="http://schemas.openxmlformats.org/markup-compatibility/2006">
              <mc:Choice xmlns:v="urn:schemas-microsoft-com:vml" Requires="v">
                <p:oleObj spid="_x0000_s35842" r:id="rId4" imgW="11968834" imgH="6074383" progId="Visio.Drawing.11">
                  <p:embed/>
                </p:oleObj>
              </mc:Choice>
              <mc:Fallback>
                <p:oleObj r:id="rId4" imgW="11968834" imgH="6074383" progId="Visio.Drawing.11">
                  <p:embed/>
                  <p:pic>
                    <p:nvPicPr>
                      <p:cNvPr id="245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60" y="1565275"/>
                        <a:ext cx="92265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8950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5223" y="1407864"/>
            <a:ext cx="5171410" cy="4942136"/>
          </a:xfrm>
        </p:spPr>
      </p:pic>
      <p:sp>
        <p:nvSpPr>
          <p:cNvPr id="3" name="Title 2"/>
          <p:cNvSpPr>
            <a:spLocks noGrp="1"/>
          </p:cNvSpPr>
          <p:nvPr>
            <p:ph type="title"/>
          </p:nvPr>
        </p:nvSpPr>
        <p:spPr/>
        <p:txBody>
          <a:bodyPr/>
          <a:lstStyle/>
          <a:p>
            <a:r>
              <a:rPr lang="en-US" dirty="0"/>
              <a:t>DB overview</a:t>
            </a:r>
          </a:p>
        </p:txBody>
      </p:sp>
    </p:spTree>
    <p:extLst>
      <p:ext uri="{BB962C8B-B14F-4D97-AF65-F5344CB8AC3E}">
        <p14:creationId xmlns:p14="http://schemas.microsoft.com/office/powerpoint/2010/main" val="36380293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175160"/>
            <a:ext cx="8351839" cy="5096100"/>
          </a:xfrm>
        </p:spPr>
        <p:txBody>
          <a:bodyPr/>
          <a:lstStyle/>
          <a:p>
            <a:pPr>
              <a:lnSpc>
                <a:spcPct val="80000"/>
              </a:lnSpc>
              <a:buNone/>
            </a:pPr>
            <a:r>
              <a:rPr lang="en-US" altLang="en-US" sz="1600" b="1" dirty="0"/>
              <a:t>SW </a:t>
            </a:r>
            <a:r>
              <a:rPr lang="en-US" altLang="en-US" sz="1600" b="1" dirty="0" err="1"/>
              <a:t>Int</a:t>
            </a:r>
            <a:r>
              <a:rPr lang="en-US" altLang="en-US" sz="1600" b="1" dirty="0"/>
              <a:t> Databases</a:t>
            </a:r>
          </a:p>
          <a:p>
            <a:pPr>
              <a:lnSpc>
                <a:spcPct val="80000"/>
              </a:lnSpc>
            </a:pPr>
            <a:r>
              <a:rPr lang="en-US" altLang="en-US" sz="1600" dirty="0"/>
              <a:t>Part of software in PIS and App load files</a:t>
            </a:r>
          </a:p>
          <a:p>
            <a:pPr>
              <a:lnSpc>
                <a:spcPct val="80000"/>
              </a:lnSpc>
            </a:pPr>
            <a:r>
              <a:rPr lang="en-CA" altLang="en-US" sz="1600" dirty="0"/>
              <a:t>Content managed by SW team and be modified after radio delivered by build a new .</a:t>
            </a:r>
            <a:r>
              <a:rPr lang="en-CA" altLang="en-US" sz="1600" dirty="0" err="1"/>
              <a:t>xlf</a:t>
            </a:r>
            <a:r>
              <a:rPr lang="en-CA" altLang="en-US" sz="1600" dirty="0"/>
              <a:t> load</a:t>
            </a:r>
          </a:p>
          <a:p>
            <a:pPr>
              <a:lnSpc>
                <a:spcPct val="80000"/>
              </a:lnSpc>
              <a:buNone/>
            </a:pPr>
            <a:endParaRPr lang="en-CA" altLang="en-US" sz="1600" dirty="0"/>
          </a:p>
          <a:p>
            <a:pPr>
              <a:lnSpc>
                <a:spcPct val="80000"/>
              </a:lnSpc>
              <a:buNone/>
            </a:pPr>
            <a:r>
              <a:rPr lang="en-CA" altLang="en-US" sz="1600" b="1" dirty="0"/>
              <a:t>SW Ext Databases</a:t>
            </a:r>
          </a:p>
          <a:p>
            <a:pPr>
              <a:lnSpc>
                <a:spcPct val="80000"/>
              </a:lnSpc>
            </a:pPr>
            <a:r>
              <a:rPr lang="en-CA" altLang="en-US" sz="1600" dirty="0"/>
              <a:t>Content managed by hardware and system teams</a:t>
            </a:r>
          </a:p>
          <a:p>
            <a:pPr>
              <a:lnSpc>
                <a:spcPct val="80000"/>
              </a:lnSpc>
            </a:pPr>
            <a:endParaRPr lang="en-CA" altLang="en-US" sz="1600" dirty="0"/>
          </a:p>
          <a:p>
            <a:pPr>
              <a:lnSpc>
                <a:spcPct val="80000"/>
              </a:lnSpc>
              <a:buNone/>
            </a:pPr>
            <a:r>
              <a:rPr lang="en-CA" altLang="en-US" sz="1600" b="1" dirty="0"/>
              <a:t>Production Database and PA Database</a:t>
            </a:r>
          </a:p>
          <a:p>
            <a:pPr>
              <a:lnSpc>
                <a:spcPct val="80000"/>
              </a:lnSpc>
            </a:pPr>
            <a:r>
              <a:rPr lang="en-CA" altLang="en-US" sz="1600" dirty="0"/>
              <a:t>Content managed by hardware and production teams</a:t>
            </a:r>
          </a:p>
          <a:p>
            <a:pPr>
              <a:lnSpc>
                <a:spcPct val="80000"/>
              </a:lnSpc>
            </a:pPr>
            <a:endParaRPr lang="en-CA" altLang="en-US" dirty="0"/>
          </a:p>
          <a:p>
            <a:pPr>
              <a:lnSpc>
                <a:spcPct val="80000"/>
              </a:lnSpc>
              <a:buNone/>
            </a:pPr>
            <a:r>
              <a:rPr lang="en-CA" altLang="en-US" sz="1600" b="1" dirty="0"/>
              <a:t>Board Parameters</a:t>
            </a:r>
          </a:p>
          <a:p>
            <a:pPr>
              <a:lnSpc>
                <a:spcPct val="80000"/>
              </a:lnSpc>
            </a:pPr>
            <a:r>
              <a:rPr lang="en-CA" altLang="en-US" sz="1600" dirty="0"/>
              <a:t>Not strictly a database but serves similar purpose so mentioned here</a:t>
            </a:r>
          </a:p>
          <a:p>
            <a:pPr>
              <a:lnSpc>
                <a:spcPct val="80000"/>
              </a:lnSpc>
            </a:pPr>
            <a:r>
              <a:rPr lang="en-CA" altLang="en-US" sz="1600" dirty="0"/>
              <a:t>Content managed by hardware and production teams</a:t>
            </a:r>
          </a:p>
          <a:p>
            <a:pPr>
              <a:lnSpc>
                <a:spcPct val="80000"/>
              </a:lnSpc>
            </a:pPr>
            <a:endParaRPr lang="en-CA" altLang="en-US" sz="1600" dirty="0"/>
          </a:p>
          <a:p>
            <a:pPr>
              <a:lnSpc>
                <a:spcPct val="80000"/>
              </a:lnSpc>
              <a:buNone/>
            </a:pPr>
            <a:r>
              <a:rPr lang="en-CA" altLang="en-US" sz="1600" b="1" dirty="0"/>
              <a:t>Component ID databases</a:t>
            </a:r>
          </a:p>
          <a:p>
            <a:pPr>
              <a:lnSpc>
                <a:spcPct val="80000"/>
              </a:lnSpc>
            </a:pPr>
            <a:r>
              <a:rPr lang="en-CA" altLang="en-US" sz="1600" dirty="0"/>
              <a:t>Updated frequently by each new product</a:t>
            </a:r>
          </a:p>
          <a:p>
            <a:pPr>
              <a:lnSpc>
                <a:spcPct val="80000"/>
              </a:lnSpc>
            </a:pPr>
            <a:r>
              <a:rPr lang="en-CA" altLang="en-US" sz="1600" dirty="0"/>
              <a:t>Content managed by hardware and SW (board and system) teams</a:t>
            </a:r>
          </a:p>
          <a:p>
            <a:endParaRPr lang="en-US" dirty="0"/>
          </a:p>
        </p:txBody>
      </p:sp>
      <p:sp>
        <p:nvSpPr>
          <p:cNvPr id="3" name="Title 2"/>
          <p:cNvSpPr>
            <a:spLocks noGrp="1"/>
          </p:cNvSpPr>
          <p:nvPr>
            <p:ph type="title"/>
          </p:nvPr>
        </p:nvSpPr>
        <p:spPr>
          <a:xfrm>
            <a:off x="393701" y="355693"/>
            <a:ext cx="7494588" cy="819467"/>
          </a:xfrm>
        </p:spPr>
        <p:txBody>
          <a:bodyPr/>
          <a:lstStyle/>
          <a:p>
            <a:r>
              <a:rPr lang="en-US" dirty="0"/>
              <a:t>Owner</a:t>
            </a:r>
          </a:p>
        </p:txBody>
      </p:sp>
    </p:spTree>
    <p:extLst>
      <p:ext uri="{BB962C8B-B14F-4D97-AF65-F5344CB8AC3E}">
        <p14:creationId xmlns:p14="http://schemas.microsoft.com/office/powerpoint/2010/main" val="479250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80901" y="1309644"/>
          <a:ext cx="3785958" cy="4692959"/>
        </p:xfrm>
        <a:graphic>
          <a:graphicData uri="http://schemas.openxmlformats.org/drawingml/2006/table">
            <a:tbl>
              <a:tblPr firstRow="1" firstCol="1" bandRow="1">
                <a:tableStyleId>{5C22544A-7EE6-4342-B048-85BDC9FD1C3A}</a:tableStyleId>
              </a:tblPr>
              <a:tblGrid>
                <a:gridCol w="1218280">
                  <a:extLst>
                    <a:ext uri="{9D8B030D-6E8A-4147-A177-3AD203B41FA5}">
                      <a16:colId xmlns:a16="http://schemas.microsoft.com/office/drawing/2014/main" val="806390361"/>
                    </a:ext>
                  </a:extLst>
                </a:gridCol>
                <a:gridCol w="1782908">
                  <a:extLst>
                    <a:ext uri="{9D8B030D-6E8A-4147-A177-3AD203B41FA5}">
                      <a16:colId xmlns:a16="http://schemas.microsoft.com/office/drawing/2014/main" val="3588036646"/>
                    </a:ext>
                  </a:extLst>
                </a:gridCol>
                <a:gridCol w="784770">
                  <a:extLst>
                    <a:ext uri="{9D8B030D-6E8A-4147-A177-3AD203B41FA5}">
                      <a16:colId xmlns:a16="http://schemas.microsoft.com/office/drawing/2014/main" val="1997858311"/>
                    </a:ext>
                  </a:extLst>
                </a:gridCol>
              </a:tblGrid>
              <a:tr h="154825">
                <a:tc>
                  <a:txBody>
                    <a:bodyPr/>
                    <a:lstStyle/>
                    <a:p>
                      <a:pPr>
                        <a:spcBef>
                          <a:spcPts val="600"/>
                        </a:spcBef>
                        <a:spcAft>
                          <a:spcPts val="600"/>
                        </a:spcAft>
                      </a:pPr>
                      <a:r>
                        <a:rPr lang="en-US" sz="800">
                          <a:effectLst/>
                        </a:rPr>
                        <a:t>Database</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Database files</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Comment</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398814847"/>
                  </a:ext>
                </a:extLst>
              </a:tr>
              <a:tr h="3696450">
                <a:tc>
                  <a:txBody>
                    <a:bodyPr/>
                    <a:lstStyle/>
                    <a:p>
                      <a:pPr>
                        <a:spcBef>
                          <a:spcPts val="600"/>
                        </a:spcBef>
                        <a:spcAft>
                          <a:spcPts val="600"/>
                        </a:spcAft>
                      </a:pPr>
                      <a:r>
                        <a:rPr lang="en-US" sz="800" dirty="0">
                          <a:effectLst/>
                        </a:rPr>
                        <a:t>External database </a:t>
                      </a:r>
                    </a:p>
                    <a:p>
                      <a:pPr>
                        <a:spcBef>
                          <a:spcPts val="600"/>
                        </a:spcBef>
                        <a:spcAft>
                          <a:spcPts val="600"/>
                        </a:spcAft>
                      </a:pPr>
                      <a:r>
                        <a:rPr lang="en-US" sz="800" dirty="0">
                          <a:effectLst/>
                        </a:rPr>
                        <a:t>Also called </a:t>
                      </a:r>
                      <a:br>
                        <a:rPr lang="en-US" sz="800" dirty="0">
                          <a:effectLst/>
                        </a:rPr>
                      </a:br>
                      <a:r>
                        <a:rPr lang="en-US" sz="800" dirty="0">
                          <a:effectLst/>
                        </a:rPr>
                        <a:t>SW external database</a:t>
                      </a:r>
                    </a:p>
                    <a:p>
                      <a:pPr>
                        <a:spcBef>
                          <a:spcPts val="600"/>
                        </a:spcBef>
                        <a:spcAft>
                          <a:spcPts val="600"/>
                        </a:spcAft>
                      </a:pPr>
                      <a:r>
                        <a:rPr lang="en-US" sz="800" dirty="0">
                          <a:effectLst/>
                        </a:rPr>
                        <a:t> </a:t>
                      </a: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marL="21590">
                        <a:spcBef>
                          <a:spcPts val="1200"/>
                        </a:spcBef>
                        <a:spcAft>
                          <a:spcPts val="0"/>
                        </a:spcAft>
                        <a:tabLst>
                          <a:tab pos="20955" algn="l"/>
                          <a:tab pos="1620520" algn="l"/>
                          <a:tab pos="2448560" algn="l"/>
                          <a:tab pos="3312160" algn="l"/>
                          <a:tab pos="4104640" algn="l"/>
                          <a:tab pos="4932680" algn="l"/>
                        </a:tabLst>
                      </a:pPr>
                      <a:r>
                        <a:rPr lang="en-US" sz="800" dirty="0">
                          <a:effectLst/>
                        </a:rPr>
                        <a:t>Clipping.txt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dlFilterCoef.txt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dlPcFilterCoef.txt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gpp3.txt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hotSpot.txt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paSwDb.txt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rxCalib.txt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rxFrontEnd.txt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sysDataParam.txt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tddSwitches.txt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temperatureSupervision.txt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timing.txt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trxPhases.txt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txSwDb.txt</a:t>
                      </a:r>
                    </a:p>
                    <a:p>
                      <a:pPr marL="21590">
                        <a:spcBef>
                          <a:spcPts val="1200"/>
                        </a:spcBef>
                        <a:spcAft>
                          <a:spcPts val="0"/>
                        </a:spcAft>
                        <a:tabLst>
                          <a:tab pos="20955" algn="l"/>
                          <a:tab pos="1620520" algn="l"/>
                          <a:tab pos="2448560" algn="l"/>
                          <a:tab pos="3312160" algn="l"/>
                          <a:tab pos="4104640" algn="l"/>
                          <a:tab pos="4932680" algn="l"/>
                        </a:tabLst>
                      </a:pPr>
                      <a:r>
                        <a:rPr lang="en-US" sz="800" dirty="0">
                          <a:effectLst/>
                        </a:rPr>
                        <a:t>ulFilterCoef.txt</a:t>
                      </a:r>
                      <a:endParaRPr lang="en-US" sz="800" b="1" i="1" dirty="0">
                        <a:effectLst/>
                        <a:latin typeface="Courier New" panose="02070309020205020404" pitchFamily="49" charset="0"/>
                        <a:ea typeface="SimSun" panose="02010600030101010101" pitchFamily="2" charset="-122"/>
                      </a:endParaRPr>
                    </a:p>
                    <a:p>
                      <a:pPr marL="21590">
                        <a:spcBef>
                          <a:spcPts val="1200"/>
                        </a:spcBef>
                        <a:spcAft>
                          <a:spcPts val="0"/>
                        </a:spcAft>
                        <a:tabLst>
                          <a:tab pos="20955" algn="l"/>
                          <a:tab pos="1620520" algn="l"/>
                          <a:tab pos="2448560" algn="l"/>
                          <a:tab pos="3312160" algn="l"/>
                          <a:tab pos="4104640" algn="l"/>
                          <a:tab pos="4932680" algn="l"/>
                        </a:tabLst>
                      </a:pPr>
                      <a:r>
                        <a:rPr lang="en-US" sz="800" b="1" i="1" dirty="0">
                          <a:effectLst/>
                          <a:latin typeface="Courier New" panose="02070309020205020404" pitchFamily="49" charset="0"/>
                          <a:ea typeface="SimSun" panose="02010600030101010101" pitchFamily="2" charset="-122"/>
                        </a:rPr>
                        <a:t>...</a:t>
                      </a:r>
                    </a:p>
                    <a:p>
                      <a:pPr marL="21590">
                        <a:spcBef>
                          <a:spcPts val="1200"/>
                        </a:spcBef>
                        <a:spcAft>
                          <a:spcPts val="0"/>
                        </a:spcAft>
                        <a:tabLst>
                          <a:tab pos="20955" algn="l"/>
                          <a:tab pos="1620520" algn="l"/>
                          <a:tab pos="2448560" algn="l"/>
                          <a:tab pos="3312160" algn="l"/>
                          <a:tab pos="4104640" algn="l"/>
                          <a:tab pos="4932680" algn="l"/>
                        </a:tabLst>
                      </a:pPr>
                      <a:r>
                        <a:rPr lang="en-US" sz="800" b="1" i="1" dirty="0">
                          <a:effectLst/>
                          <a:latin typeface="Courier New" panose="02070309020205020404" pitchFamily="49" charset="0"/>
                          <a:ea typeface="SimSun" panose="02010600030101010101" pitchFamily="2" charset="-122"/>
                        </a:rPr>
                        <a:t>...</a:t>
                      </a:r>
                      <a:endParaRPr lang="en-US" sz="800" dirty="0">
                        <a:effectLst/>
                      </a:endParaRPr>
                    </a:p>
                  </a:txBody>
                  <a:tcPr marL="52253" marR="52253" marT="13547" marB="13547" anchor="ctr"/>
                </a:tc>
                <a:tc>
                  <a:txBody>
                    <a:bodyPr/>
                    <a:lstStyle/>
                    <a:p>
                      <a:pPr>
                        <a:spcBef>
                          <a:spcPts val="600"/>
                        </a:spcBef>
                        <a:spcAft>
                          <a:spcPts val="600"/>
                        </a:spcAft>
                      </a:pPr>
                      <a:r>
                        <a:rPr lang="en-US" sz="800" dirty="0">
                          <a:effectLst/>
                        </a:rPr>
                        <a:t>Description see chapter 3, can be found in GIT</a:t>
                      </a: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2487996679"/>
                  </a:ext>
                </a:extLst>
              </a:tr>
            </a:tbl>
          </a:graphicData>
        </a:graphic>
      </p:graphicFrame>
      <p:sp>
        <p:nvSpPr>
          <p:cNvPr id="3" name="Title 2"/>
          <p:cNvSpPr>
            <a:spLocks noGrp="1"/>
          </p:cNvSpPr>
          <p:nvPr>
            <p:ph type="title"/>
          </p:nvPr>
        </p:nvSpPr>
        <p:spPr/>
        <p:txBody>
          <a:bodyPr/>
          <a:lstStyle/>
          <a:p>
            <a:r>
              <a:rPr lang="en-US" dirty="0"/>
              <a:t>DB FILES</a:t>
            </a:r>
          </a:p>
        </p:txBody>
      </p:sp>
      <p:graphicFrame>
        <p:nvGraphicFramePr>
          <p:cNvPr id="7" name="Content Placeholder 4"/>
          <p:cNvGraphicFramePr>
            <a:graphicFrameLocks/>
          </p:cNvGraphicFramePr>
          <p:nvPr/>
        </p:nvGraphicFramePr>
        <p:xfrm>
          <a:off x="4419259" y="1325084"/>
          <a:ext cx="3785958" cy="2224079"/>
        </p:xfrm>
        <a:graphic>
          <a:graphicData uri="http://schemas.openxmlformats.org/drawingml/2006/table">
            <a:tbl>
              <a:tblPr firstRow="1" firstCol="1" bandRow="1">
                <a:tableStyleId>{5C22544A-7EE6-4342-B048-85BDC9FD1C3A}</a:tableStyleId>
              </a:tblPr>
              <a:tblGrid>
                <a:gridCol w="1218280">
                  <a:extLst>
                    <a:ext uri="{9D8B030D-6E8A-4147-A177-3AD203B41FA5}">
                      <a16:colId xmlns:a16="http://schemas.microsoft.com/office/drawing/2014/main" val="806390361"/>
                    </a:ext>
                  </a:extLst>
                </a:gridCol>
                <a:gridCol w="1782908">
                  <a:extLst>
                    <a:ext uri="{9D8B030D-6E8A-4147-A177-3AD203B41FA5}">
                      <a16:colId xmlns:a16="http://schemas.microsoft.com/office/drawing/2014/main" val="3588036646"/>
                    </a:ext>
                  </a:extLst>
                </a:gridCol>
                <a:gridCol w="784770">
                  <a:extLst>
                    <a:ext uri="{9D8B030D-6E8A-4147-A177-3AD203B41FA5}">
                      <a16:colId xmlns:a16="http://schemas.microsoft.com/office/drawing/2014/main" val="1997858311"/>
                    </a:ext>
                  </a:extLst>
                </a:gridCol>
              </a:tblGrid>
              <a:tr h="154825">
                <a:tc>
                  <a:txBody>
                    <a:bodyPr/>
                    <a:lstStyle/>
                    <a:p>
                      <a:pPr>
                        <a:spcBef>
                          <a:spcPts val="600"/>
                        </a:spcBef>
                        <a:spcAft>
                          <a:spcPts val="600"/>
                        </a:spcAft>
                      </a:pPr>
                      <a:r>
                        <a:rPr lang="en-US" sz="800">
                          <a:effectLst/>
                        </a:rPr>
                        <a:t>Database</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Database files</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Comment</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398814847"/>
                  </a:ext>
                </a:extLst>
              </a:tr>
              <a:tr h="1863586">
                <a:tc>
                  <a:txBody>
                    <a:bodyPr/>
                    <a:lstStyle/>
                    <a:p>
                      <a:pPr marL="0" algn="l" defTabSz="914400" rtl="0" eaLnBrk="1" latinLnBrk="0" hangingPunct="1">
                        <a:spcBef>
                          <a:spcPts val="600"/>
                        </a:spcBef>
                        <a:spcAft>
                          <a:spcPts val="600"/>
                        </a:spcAft>
                      </a:pPr>
                      <a:r>
                        <a:rPr lang="en-US" sz="800" b="1" kern="1200" dirty="0">
                          <a:solidFill>
                            <a:schemeClr val="lt1"/>
                          </a:solidFill>
                          <a:effectLst/>
                          <a:latin typeface="+mn-lt"/>
                          <a:ea typeface="+mn-ea"/>
                          <a:cs typeface="+mn-cs"/>
                        </a:rPr>
                        <a:t>SW internal database</a:t>
                      </a:r>
                    </a:p>
                    <a:p>
                      <a:pPr marL="0" algn="l" defTabSz="914400" rtl="0" eaLnBrk="1" latinLnBrk="0" hangingPunct="1">
                        <a:spcBef>
                          <a:spcPts val="600"/>
                        </a:spcBef>
                        <a:spcAft>
                          <a:spcPts val="600"/>
                        </a:spcAft>
                      </a:pPr>
                      <a:r>
                        <a:rPr lang="en-US" sz="800" b="1" kern="1200" dirty="0">
                          <a:solidFill>
                            <a:schemeClr val="lt1"/>
                          </a:solidFill>
                          <a:effectLst/>
                          <a:latin typeface="+mn-lt"/>
                          <a:ea typeface="+mn-ea"/>
                          <a:cs typeface="+mn-cs"/>
                        </a:rPr>
                        <a:t>Also called </a:t>
                      </a:r>
                      <a:br>
                        <a:rPr lang="en-US" sz="800" b="1" kern="1200" dirty="0">
                          <a:solidFill>
                            <a:schemeClr val="lt1"/>
                          </a:solidFill>
                          <a:effectLst/>
                          <a:latin typeface="+mn-lt"/>
                          <a:ea typeface="+mn-ea"/>
                          <a:cs typeface="+mn-cs"/>
                        </a:rPr>
                      </a:br>
                      <a:r>
                        <a:rPr lang="en-US" sz="800" b="1" kern="1200" dirty="0">
                          <a:solidFill>
                            <a:schemeClr val="lt1"/>
                          </a:solidFill>
                          <a:effectLst/>
                          <a:latin typeface="+mn-lt"/>
                          <a:ea typeface="+mn-ea"/>
                          <a:cs typeface="+mn-cs"/>
                        </a:rPr>
                        <a:t>SW design database</a:t>
                      </a:r>
                    </a:p>
                    <a:p>
                      <a:pPr>
                        <a:spcBef>
                          <a:spcPts val="600"/>
                        </a:spcBef>
                        <a:spcAft>
                          <a:spcPts val="600"/>
                        </a:spcAft>
                      </a:pPr>
                      <a:r>
                        <a:rPr lang="en-US" sz="800" dirty="0">
                          <a:effectLst/>
                        </a:rPr>
                        <a:t> </a:t>
                      </a: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board.txt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channels.txt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deviceDrivers.txt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driverSets.txt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functional.txt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protoDbKeys.txt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serviceSet.txt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supervision.txt</a:t>
                      </a:r>
                    </a:p>
                  </a:txBody>
                  <a:tcPr marL="52253" marR="52253" marT="13547" marB="13547" anchor="ctr"/>
                </a:tc>
                <a:tc>
                  <a:txBody>
                    <a:bodyPr/>
                    <a:lstStyle/>
                    <a:p>
                      <a:pPr>
                        <a:spcBef>
                          <a:spcPts val="600"/>
                        </a:spcBef>
                        <a:spcAft>
                          <a:spcPts val="600"/>
                        </a:spcAft>
                      </a:pPr>
                      <a:r>
                        <a:rPr lang="en-US" sz="800" dirty="0">
                          <a:effectLst/>
                        </a:rPr>
                        <a:t>Description see chapter 3, can be found in GIT</a:t>
                      </a: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2487996679"/>
                  </a:ext>
                </a:extLst>
              </a:tr>
            </a:tbl>
          </a:graphicData>
        </a:graphic>
      </p:graphicFrame>
      <p:graphicFrame>
        <p:nvGraphicFramePr>
          <p:cNvPr id="8" name="Content Placeholder 4"/>
          <p:cNvGraphicFramePr>
            <a:graphicFrameLocks/>
          </p:cNvGraphicFramePr>
          <p:nvPr/>
        </p:nvGraphicFramePr>
        <p:xfrm>
          <a:off x="4419259" y="3606605"/>
          <a:ext cx="3785958" cy="3010748"/>
        </p:xfrm>
        <a:graphic>
          <a:graphicData uri="http://schemas.openxmlformats.org/drawingml/2006/table">
            <a:tbl>
              <a:tblPr firstRow="1" firstCol="1" bandRow="1">
                <a:tableStyleId>{5C22544A-7EE6-4342-B048-85BDC9FD1C3A}</a:tableStyleId>
              </a:tblPr>
              <a:tblGrid>
                <a:gridCol w="1218280">
                  <a:extLst>
                    <a:ext uri="{9D8B030D-6E8A-4147-A177-3AD203B41FA5}">
                      <a16:colId xmlns:a16="http://schemas.microsoft.com/office/drawing/2014/main" val="806390361"/>
                    </a:ext>
                  </a:extLst>
                </a:gridCol>
                <a:gridCol w="1786518">
                  <a:extLst>
                    <a:ext uri="{9D8B030D-6E8A-4147-A177-3AD203B41FA5}">
                      <a16:colId xmlns:a16="http://schemas.microsoft.com/office/drawing/2014/main" val="3588036646"/>
                    </a:ext>
                  </a:extLst>
                </a:gridCol>
                <a:gridCol w="781160">
                  <a:extLst>
                    <a:ext uri="{9D8B030D-6E8A-4147-A177-3AD203B41FA5}">
                      <a16:colId xmlns:a16="http://schemas.microsoft.com/office/drawing/2014/main" val="1997858311"/>
                    </a:ext>
                  </a:extLst>
                </a:gridCol>
              </a:tblGrid>
              <a:tr h="0">
                <a:tc>
                  <a:txBody>
                    <a:bodyPr/>
                    <a:lstStyle/>
                    <a:p>
                      <a:pPr>
                        <a:spcBef>
                          <a:spcPts val="600"/>
                        </a:spcBef>
                        <a:spcAft>
                          <a:spcPts val="600"/>
                        </a:spcAft>
                      </a:pPr>
                      <a:r>
                        <a:rPr lang="en-US" sz="800">
                          <a:effectLst/>
                        </a:rPr>
                        <a:t>Database</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Database files</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a:spcBef>
                          <a:spcPts val="600"/>
                        </a:spcBef>
                        <a:spcAft>
                          <a:spcPts val="600"/>
                        </a:spcAft>
                      </a:pPr>
                      <a:r>
                        <a:rPr lang="en-US" sz="800">
                          <a:effectLst/>
                        </a:rPr>
                        <a:t>Comment</a:t>
                      </a:r>
                      <a:endParaRPr lang="en-US" sz="80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398814847"/>
                  </a:ext>
                </a:extLst>
              </a:tr>
              <a:tr h="1863586">
                <a:tc>
                  <a:txBody>
                    <a:bodyPr/>
                    <a:lstStyle/>
                    <a:p>
                      <a:pPr marL="0" algn="l" defTabSz="914400" rtl="0" eaLnBrk="1" latinLnBrk="0" hangingPunct="1">
                        <a:spcBef>
                          <a:spcPts val="600"/>
                        </a:spcBef>
                        <a:spcAft>
                          <a:spcPts val="600"/>
                        </a:spcAft>
                      </a:pPr>
                      <a:r>
                        <a:rPr lang="en-US" sz="800" b="1" kern="1200" dirty="0">
                          <a:solidFill>
                            <a:schemeClr val="lt1"/>
                          </a:solidFill>
                          <a:effectLst/>
                          <a:latin typeface="+mn-lt"/>
                          <a:ea typeface="+mn-ea"/>
                          <a:cs typeface="+mn-cs"/>
                        </a:rPr>
                        <a:t>Production</a:t>
                      </a:r>
                      <a:r>
                        <a:rPr lang="en-US" sz="800" b="1" kern="1200" baseline="0" dirty="0">
                          <a:solidFill>
                            <a:schemeClr val="lt1"/>
                          </a:solidFill>
                          <a:effectLst/>
                          <a:latin typeface="+mn-lt"/>
                          <a:ea typeface="+mn-ea"/>
                          <a:cs typeface="+mn-cs"/>
                        </a:rPr>
                        <a:t> </a:t>
                      </a:r>
                      <a:r>
                        <a:rPr lang="en-US" sz="800" b="1" kern="1200" dirty="0">
                          <a:solidFill>
                            <a:schemeClr val="lt1"/>
                          </a:solidFill>
                          <a:effectLst/>
                          <a:latin typeface="+mn-lt"/>
                          <a:ea typeface="+mn-ea"/>
                          <a:cs typeface="+mn-cs"/>
                        </a:rPr>
                        <a:t>database</a:t>
                      </a:r>
                    </a:p>
                    <a:p>
                      <a:pPr>
                        <a:spcBef>
                          <a:spcPts val="600"/>
                        </a:spcBef>
                        <a:spcAft>
                          <a:spcPts val="600"/>
                        </a:spcAft>
                      </a:pPr>
                      <a:r>
                        <a:rPr lang="en-US" sz="800" dirty="0">
                          <a:effectLst/>
                        </a:rPr>
                        <a:t> </a:t>
                      </a: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tc>
                  <a:txBody>
                    <a:bodyPr/>
                    <a:lstStyle/>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Example:</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Database Update Description RRUS72 B40T, 152 12-KRC161411/1</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Board section</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IQ Start Values</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DPD Nominal Power &amp; Clip Set</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Downlink Delay</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TOR</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err="1">
                          <a:solidFill>
                            <a:schemeClr val="dk1"/>
                          </a:solidFill>
                          <a:effectLst/>
                          <a:latin typeface="+mn-lt"/>
                          <a:ea typeface="+mn-ea"/>
                          <a:cs typeface="+mn-cs"/>
                        </a:rPr>
                        <a:t>TrxCtrl</a:t>
                      </a:r>
                      <a:endParaRPr lang="en-US" sz="800" kern="1200" dirty="0">
                        <a:solidFill>
                          <a:schemeClr val="dk1"/>
                        </a:solidFill>
                        <a:effectLst/>
                        <a:latin typeface="+mn-lt"/>
                        <a:ea typeface="+mn-ea"/>
                        <a:cs typeface="+mn-cs"/>
                      </a:endParaRP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Rx Calibration</a:t>
                      </a:r>
                    </a:p>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800" kern="1200" dirty="0">
                          <a:solidFill>
                            <a:schemeClr val="dk1"/>
                          </a:solidFill>
                          <a:effectLst/>
                          <a:latin typeface="+mn-lt"/>
                          <a:ea typeface="+mn-ea"/>
                          <a:cs typeface="+mn-cs"/>
                        </a:rPr>
                        <a:t>Board Parameter updates</a:t>
                      </a:r>
                    </a:p>
                  </a:txBody>
                  <a:tcPr marL="52253" marR="52253" marT="13547" marB="13547" anchor="ctr"/>
                </a:tc>
                <a:tc>
                  <a: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800" kern="1200" dirty="0">
                          <a:solidFill>
                            <a:schemeClr val="dk1"/>
                          </a:solidFill>
                          <a:effectLst/>
                          <a:latin typeface="+mn-lt"/>
                          <a:ea typeface="+mn-ea"/>
                          <a:cs typeface="+mn-cs"/>
                        </a:rPr>
                        <a:t>Specified in 152 12-KRC spec for each RU product, template</a:t>
                      </a:r>
                      <a:r>
                        <a:rPr lang="en-US" sz="800" kern="1200" baseline="0" dirty="0">
                          <a:solidFill>
                            <a:schemeClr val="dk1"/>
                          </a:solidFill>
                          <a:effectLst/>
                          <a:latin typeface="+mn-lt"/>
                          <a:ea typeface="+mn-ea"/>
                          <a:cs typeface="+mn-cs"/>
                        </a:rPr>
                        <a:t> file</a:t>
                      </a:r>
                      <a:r>
                        <a:rPr lang="en-US" sz="800" kern="1200" dirty="0">
                          <a:solidFill>
                            <a:schemeClr val="dk1"/>
                          </a:solidFill>
                          <a:effectLst/>
                          <a:latin typeface="+mn-lt"/>
                          <a:ea typeface="+mn-ea"/>
                          <a:cs typeface="+mn-cs"/>
                        </a:rPr>
                        <a:t> can be found in GIT</a:t>
                      </a:r>
                    </a:p>
                    <a:p>
                      <a:pPr>
                        <a:spcBef>
                          <a:spcPts val="600"/>
                        </a:spcBef>
                        <a:spcAft>
                          <a:spcPts val="600"/>
                        </a:spcAft>
                      </a:pPr>
                      <a:endParaRPr lang="en-US" sz="800" dirty="0">
                        <a:effectLst/>
                        <a:latin typeface="Arial" panose="020B0604020202020204" pitchFamily="34" charset="0"/>
                        <a:ea typeface="SimSun" panose="02010600030101010101" pitchFamily="2" charset="-122"/>
                        <a:cs typeface="Times New Roman" panose="02020603050405020304" pitchFamily="18" charset="0"/>
                      </a:endParaRPr>
                    </a:p>
                  </a:txBody>
                  <a:tcPr marL="52253" marR="52253" marT="13547" marB="13547" anchor="ctr"/>
                </a:tc>
                <a:extLst>
                  <a:ext uri="{0D108BD9-81ED-4DB2-BD59-A6C34878D82A}">
                    <a16:rowId xmlns:a16="http://schemas.microsoft.com/office/drawing/2014/main" val="2487996679"/>
                  </a:ext>
                </a:extLst>
              </a:tr>
            </a:tbl>
          </a:graphicData>
        </a:graphic>
      </p:graphicFrame>
    </p:spTree>
    <p:extLst>
      <p:ext uri="{BB962C8B-B14F-4D97-AF65-F5344CB8AC3E}">
        <p14:creationId xmlns:p14="http://schemas.microsoft.com/office/powerpoint/2010/main" val="2801063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DB FILES</a:t>
            </a:r>
          </a:p>
        </p:txBody>
      </p:sp>
      <p:graphicFrame>
        <p:nvGraphicFramePr>
          <p:cNvPr id="7" name="Table 6"/>
          <p:cNvGraphicFramePr>
            <a:graphicFrameLocks noGrp="1"/>
          </p:cNvGraphicFramePr>
          <p:nvPr/>
        </p:nvGraphicFramePr>
        <p:xfrm>
          <a:off x="543185" y="1270000"/>
          <a:ext cx="6532529" cy="4541520"/>
        </p:xfrm>
        <a:graphic>
          <a:graphicData uri="http://schemas.openxmlformats.org/drawingml/2006/table">
            <a:tbl>
              <a:tblPr firstRow="1" firstCol="1" bandRow="1">
                <a:tableStyleId>{5C22544A-7EE6-4342-B048-85BDC9FD1C3A}</a:tableStyleId>
              </a:tblPr>
              <a:tblGrid>
                <a:gridCol w="1033409">
                  <a:extLst>
                    <a:ext uri="{9D8B030D-6E8A-4147-A177-3AD203B41FA5}">
                      <a16:colId xmlns:a16="http://schemas.microsoft.com/office/drawing/2014/main" val="1964376616"/>
                    </a:ext>
                  </a:extLst>
                </a:gridCol>
                <a:gridCol w="1512356">
                  <a:extLst>
                    <a:ext uri="{9D8B030D-6E8A-4147-A177-3AD203B41FA5}">
                      <a16:colId xmlns:a16="http://schemas.microsoft.com/office/drawing/2014/main" val="3910155070"/>
                    </a:ext>
                  </a:extLst>
                </a:gridCol>
                <a:gridCol w="3986764">
                  <a:extLst>
                    <a:ext uri="{9D8B030D-6E8A-4147-A177-3AD203B41FA5}">
                      <a16:colId xmlns:a16="http://schemas.microsoft.com/office/drawing/2014/main" val="91441708"/>
                    </a:ext>
                  </a:extLst>
                </a:gridCol>
              </a:tblGrid>
              <a:tr h="470056">
                <a:tc>
                  <a:txBody>
                    <a:bodyPr/>
                    <a:lstStyle/>
                    <a:p>
                      <a:pPr>
                        <a:spcBef>
                          <a:spcPts val="600"/>
                        </a:spcBef>
                        <a:spcAft>
                          <a:spcPts val="600"/>
                        </a:spcAft>
                      </a:pPr>
                      <a:r>
                        <a:rPr lang="en-US" sz="600" dirty="0">
                          <a:effectLst/>
                        </a:rPr>
                        <a:t>PA Production database</a:t>
                      </a:r>
                      <a:endParaRPr lang="en-US" sz="700" dirty="0">
                        <a:effectLst/>
                        <a:latin typeface="Arial" panose="020B0604020202020204" pitchFamily="34" charset="0"/>
                        <a:ea typeface="SimSun" panose="02010600030101010101" pitchFamily="2" charset="-122"/>
                        <a:cs typeface="Times New Roman" panose="02020603050405020304" pitchFamily="18" charset="0"/>
                      </a:endParaRPr>
                    </a:p>
                  </a:txBody>
                  <a:tcPr marL="44324" marR="44324" marT="11491" marB="11491" anchor="ctr"/>
                </a:tc>
                <a:tc>
                  <a:txBody>
                    <a:bodyPr/>
                    <a:lstStyle/>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700" b="0" kern="1200" dirty="0">
                          <a:solidFill>
                            <a:schemeClr val="dk1"/>
                          </a:solidFill>
                          <a:effectLst/>
                          <a:latin typeface="+mn-lt"/>
                          <a:ea typeface="+mn-ea"/>
                          <a:cs typeface="+mn-cs"/>
                        </a:rPr>
                        <a:t>pa_typex_production_Db.txt</a:t>
                      </a:r>
                    </a:p>
                  </a:txBody>
                  <a:tcPr marL="44324" marR="44324" marT="11491" marB="11491" anchor="ctr">
                    <a:solidFill>
                      <a:srgbClr val="EDF3E8"/>
                    </a:solidFill>
                  </a:tcPr>
                </a:tc>
                <a:tc>
                  <a:txBody>
                    <a:bodyPr/>
                    <a:lstStyle/>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700" b="0" kern="1200" dirty="0">
                          <a:solidFill>
                            <a:schemeClr val="dk1"/>
                          </a:solidFill>
                          <a:effectLst/>
                          <a:latin typeface="+mn-lt"/>
                          <a:ea typeface="+mn-ea"/>
                          <a:cs typeface="+mn-cs"/>
                        </a:rPr>
                        <a:t>Can be found in GIT (not in repo). The wildcard “x” can be one or more characters.</a:t>
                      </a:r>
                    </a:p>
                  </a:txBody>
                  <a:tcPr marL="44324" marR="44324" marT="11491" marB="11491" anchor="ctr">
                    <a:solidFill>
                      <a:srgbClr val="EDF3E8"/>
                    </a:solidFill>
                  </a:tcPr>
                </a:tc>
                <a:extLst>
                  <a:ext uri="{0D108BD9-81ED-4DB2-BD59-A6C34878D82A}">
                    <a16:rowId xmlns:a16="http://schemas.microsoft.com/office/drawing/2014/main" val="812090609"/>
                  </a:ext>
                </a:extLst>
              </a:tr>
              <a:tr h="522960">
                <a:tc>
                  <a:txBody>
                    <a:bodyPr/>
                    <a:lstStyle/>
                    <a:p>
                      <a:pPr>
                        <a:spcBef>
                          <a:spcPts val="600"/>
                        </a:spcBef>
                        <a:spcAft>
                          <a:spcPts val="600"/>
                        </a:spcAft>
                      </a:pPr>
                      <a:r>
                        <a:rPr lang="en-US" sz="700">
                          <a:effectLst/>
                        </a:rPr>
                        <a:t>Board parameter file</a:t>
                      </a:r>
                      <a:endParaRPr lang="en-US" sz="700">
                        <a:effectLst/>
                        <a:latin typeface="Arial" panose="020B0604020202020204" pitchFamily="34" charset="0"/>
                        <a:ea typeface="SimSun" panose="02010600030101010101" pitchFamily="2" charset="-122"/>
                        <a:cs typeface="Times New Roman" panose="02020603050405020304" pitchFamily="18" charset="0"/>
                      </a:endParaRPr>
                    </a:p>
                  </a:txBody>
                  <a:tcPr marL="44324" marR="44324" marT="11491" marB="11491" anchor="ctr"/>
                </a:tc>
                <a:tc>
                  <a:txBody>
                    <a:bodyPr/>
                    <a:lstStyle/>
                    <a:p>
                      <a:pPr marL="21590" algn="l" defTabSz="914400" rtl="0" eaLnBrk="1" latinLnBrk="0" hangingPunct="1">
                        <a:spcBef>
                          <a:spcPts val="1200"/>
                        </a:spcBef>
                        <a:spcAft>
                          <a:spcPts val="0"/>
                        </a:spcAft>
                        <a:tabLst>
                          <a:tab pos="20955" algn="l"/>
                          <a:tab pos="1620520" algn="l"/>
                          <a:tab pos="2448560" algn="l"/>
                          <a:tab pos="3312160" algn="l"/>
                          <a:tab pos="4104640" algn="l"/>
                          <a:tab pos="4932680" algn="l"/>
                        </a:tabLst>
                      </a:pPr>
                      <a:r>
                        <a:rPr lang="en-US" sz="700" kern="1200" dirty="0">
                          <a:solidFill>
                            <a:schemeClr val="dk1"/>
                          </a:solidFill>
                          <a:effectLst/>
                          <a:latin typeface="+mn-lt"/>
                          <a:ea typeface="+mn-ea"/>
                          <a:cs typeface="+mn-cs"/>
                        </a:rPr>
                        <a:t>x_board_para.txt</a:t>
                      </a:r>
                    </a:p>
                  </a:txBody>
                  <a:tcPr marL="44324" marR="44324" marT="11491" marB="11491" anchor="ctr">
                    <a:solidFill>
                      <a:srgbClr val="EDF3E8"/>
                    </a:solidFill>
                  </a:tcPr>
                </a:tc>
                <a:tc>
                  <a:txBody>
                    <a:bodyPr/>
                    <a:lstStyle/>
                    <a:p>
                      <a:pPr>
                        <a:spcBef>
                          <a:spcPts val="600"/>
                        </a:spcBef>
                        <a:spcAft>
                          <a:spcPts val="600"/>
                        </a:spcAft>
                      </a:pPr>
                      <a:r>
                        <a:rPr lang="en-US" sz="600" dirty="0">
                          <a:effectLst/>
                        </a:rPr>
                        <a:t>Can be found in GIT (not in repo). The wildcard “x” can be one or more characters.</a:t>
                      </a:r>
                      <a:endParaRPr lang="en-US" sz="700" dirty="0">
                        <a:effectLst/>
                        <a:latin typeface="Arial" panose="020B0604020202020204" pitchFamily="34" charset="0"/>
                        <a:ea typeface="SimSun" panose="02010600030101010101" pitchFamily="2" charset="-122"/>
                        <a:cs typeface="Times New Roman" panose="02020603050405020304" pitchFamily="18" charset="0"/>
                      </a:endParaRPr>
                    </a:p>
                  </a:txBody>
                  <a:tcPr marL="44324" marR="44324" marT="11491" marB="11491" anchor="ctr">
                    <a:solidFill>
                      <a:srgbClr val="EDF3E8"/>
                    </a:solidFill>
                  </a:tcPr>
                </a:tc>
                <a:extLst>
                  <a:ext uri="{0D108BD9-81ED-4DB2-BD59-A6C34878D82A}">
                    <a16:rowId xmlns:a16="http://schemas.microsoft.com/office/drawing/2014/main" val="3548597965"/>
                  </a:ext>
                </a:extLst>
              </a:tr>
              <a:tr h="3548504">
                <a:tc>
                  <a:txBody>
                    <a:bodyPr/>
                    <a:lstStyle/>
                    <a:p>
                      <a:pPr>
                        <a:spcBef>
                          <a:spcPts val="600"/>
                        </a:spcBef>
                        <a:spcAft>
                          <a:spcPts val="600"/>
                        </a:spcAft>
                      </a:pPr>
                      <a:r>
                        <a:rPr lang="en-US" sz="700">
                          <a:effectLst/>
                        </a:rPr>
                        <a:t>Component configuration ID database</a:t>
                      </a:r>
                      <a:endParaRPr lang="en-US" sz="700">
                        <a:effectLst/>
                        <a:latin typeface="Arial" panose="020B0604020202020204" pitchFamily="34" charset="0"/>
                        <a:ea typeface="SimSun" panose="02010600030101010101" pitchFamily="2" charset="-122"/>
                        <a:cs typeface="Times New Roman" panose="02020603050405020304" pitchFamily="18" charset="0"/>
                      </a:endParaRPr>
                    </a:p>
                  </a:txBody>
                  <a:tcPr marL="44324" marR="44324" marT="11491" marB="11491" anchor="ctr"/>
                </a:tc>
                <a:tc>
                  <a:txBody>
                    <a:bodyPr/>
                    <a:lstStyle/>
                    <a:p>
                      <a:pPr marL="21590">
                        <a:spcBef>
                          <a:spcPts val="1200"/>
                        </a:spcBef>
                        <a:spcAft>
                          <a:spcPts val="0"/>
                        </a:spcAft>
                        <a:tabLst>
                          <a:tab pos="20955" algn="l"/>
                          <a:tab pos="1620520" algn="l"/>
                          <a:tab pos="2448560" algn="l"/>
                          <a:tab pos="3312160" algn="l"/>
                          <a:tab pos="4104640" algn="l"/>
                          <a:tab pos="4932680" algn="l"/>
                        </a:tabLst>
                      </a:pPr>
                      <a:r>
                        <a:rPr lang="en-US" sz="700" dirty="0">
                          <a:effectLst/>
                        </a:rPr>
                        <a:t>aibAdc.txt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dpdDevice.txt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filterType.txt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lna.txt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lnaModule.txt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ltuModule.txt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ram.txt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rxAdcModule.txt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rxCtrl.txt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rxIfModule.txt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synth.txt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torModule.txt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txDac.txt</a:t>
                      </a:r>
                    </a:p>
                    <a:p>
                      <a:pPr marL="21590">
                        <a:spcBef>
                          <a:spcPts val="1200"/>
                        </a:spcBef>
                        <a:spcAft>
                          <a:spcPts val="0"/>
                        </a:spcAft>
                        <a:tabLst>
                          <a:tab pos="20955" algn="l"/>
                          <a:tab pos="1620520" algn="l"/>
                          <a:tab pos="2448560" algn="l"/>
                          <a:tab pos="3312160" algn="l"/>
                          <a:tab pos="4104640" algn="l"/>
                          <a:tab pos="4932680" algn="l"/>
                        </a:tabLst>
                      </a:pPr>
                      <a:r>
                        <a:rPr lang="en-US" sz="700" dirty="0">
                          <a:effectLst/>
                        </a:rPr>
                        <a:t>txModule.txt</a:t>
                      </a:r>
                      <a:endParaRPr lang="en-US" sz="700" b="1" i="1" dirty="0">
                        <a:effectLst/>
                        <a:latin typeface="Courier New" panose="02070309020205020404" pitchFamily="49" charset="0"/>
                        <a:ea typeface="SimSun" panose="02010600030101010101" pitchFamily="2" charset="-122"/>
                      </a:endParaRPr>
                    </a:p>
                  </a:txBody>
                  <a:tcPr marL="44324" marR="44324" marT="11491" marB="11491" anchor="ctr"/>
                </a:tc>
                <a:tc>
                  <a:txBody>
                    <a:bodyPr/>
                    <a:lstStyle/>
                    <a:p>
                      <a:pPr>
                        <a:spcBef>
                          <a:spcPts val="600"/>
                        </a:spcBef>
                        <a:spcAft>
                          <a:spcPts val="600"/>
                        </a:spcAft>
                      </a:pPr>
                      <a:r>
                        <a:rPr lang="en-US" sz="900" dirty="0">
                          <a:effectLst/>
                        </a:rPr>
                        <a:t>Specified in 15212- spec for each RU product, </a:t>
                      </a:r>
                      <a:r>
                        <a:rPr lang="en-US" sz="900" kern="1200" dirty="0">
                          <a:solidFill>
                            <a:schemeClr val="dk1"/>
                          </a:solidFill>
                          <a:effectLst/>
                          <a:latin typeface="+mn-lt"/>
                          <a:ea typeface="+mn-ea"/>
                          <a:cs typeface="+mn-cs"/>
                        </a:rPr>
                        <a:t>template</a:t>
                      </a:r>
                      <a:r>
                        <a:rPr lang="en-US" sz="900" kern="1200" baseline="0" dirty="0">
                          <a:solidFill>
                            <a:schemeClr val="dk1"/>
                          </a:solidFill>
                          <a:effectLst/>
                          <a:latin typeface="+mn-lt"/>
                          <a:ea typeface="+mn-ea"/>
                          <a:cs typeface="+mn-cs"/>
                        </a:rPr>
                        <a:t> file</a:t>
                      </a:r>
                      <a:r>
                        <a:rPr lang="en-US" sz="900" kern="1200" dirty="0">
                          <a:solidFill>
                            <a:schemeClr val="dk1"/>
                          </a:solidFill>
                          <a:effectLst/>
                          <a:latin typeface="+mn-lt"/>
                          <a:ea typeface="+mn-ea"/>
                          <a:cs typeface="+mn-cs"/>
                        </a:rPr>
                        <a:t> </a:t>
                      </a:r>
                      <a:r>
                        <a:rPr lang="en-US" sz="900" dirty="0">
                          <a:effectLst/>
                        </a:rPr>
                        <a:t>can be found in GIT (not in repo)</a:t>
                      </a:r>
                    </a:p>
                    <a:p>
                      <a:pPr>
                        <a:spcBef>
                          <a:spcPts val="600"/>
                        </a:spcBef>
                        <a:spcAft>
                          <a:spcPts val="600"/>
                        </a:spcAft>
                      </a:pPr>
                      <a:r>
                        <a:rPr lang="en-US" sz="600" dirty="0">
                          <a:effectLst/>
                        </a:rPr>
                        <a:t> </a:t>
                      </a:r>
                      <a:endParaRPr lang="en-US" sz="700" dirty="0">
                        <a:effectLst/>
                        <a:latin typeface="Arial" panose="020B0604020202020204" pitchFamily="34" charset="0"/>
                        <a:ea typeface="SimSun" panose="02010600030101010101" pitchFamily="2" charset="-122"/>
                        <a:cs typeface="Times New Roman" panose="02020603050405020304" pitchFamily="18" charset="0"/>
                      </a:endParaRPr>
                    </a:p>
                  </a:txBody>
                  <a:tcPr marL="44324" marR="44324" marT="11491" marB="11491" anchor="ctr"/>
                </a:tc>
                <a:extLst>
                  <a:ext uri="{0D108BD9-81ED-4DB2-BD59-A6C34878D82A}">
                    <a16:rowId xmlns:a16="http://schemas.microsoft.com/office/drawing/2014/main" val="3361625368"/>
                  </a:ext>
                </a:extLst>
              </a:tr>
            </a:tbl>
          </a:graphicData>
        </a:graphic>
      </p:graphicFrame>
      <p:sp>
        <p:nvSpPr>
          <p:cNvPr id="2" name="Rectangle 1"/>
          <p:cNvSpPr/>
          <p:nvPr/>
        </p:nvSpPr>
        <p:spPr>
          <a:xfrm>
            <a:off x="543185" y="5921067"/>
            <a:ext cx="7924800" cy="369332"/>
          </a:xfrm>
          <a:prstGeom prst="rect">
            <a:avLst/>
          </a:prstGeom>
        </p:spPr>
        <p:txBody>
          <a:bodyPr wrap="square">
            <a:spAutoFit/>
          </a:bodyPr>
          <a:lstStyle/>
          <a:p>
            <a:pPr marL="0" indent="0">
              <a:buNone/>
            </a:pPr>
            <a:r>
              <a:rPr lang="en-US" sz="1800" dirty="0"/>
              <a:t>External DB access guidance specified in </a:t>
            </a:r>
            <a:r>
              <a:rPr lang="en-US" sz="1800" u="sng" dirty="0">
                <a:hlinkClick r:id="rId3"/>
              </a:rPr>
              <a:t>EAB-14:043436</a:t>
            </a:r>
            <a:endParaRPr lang="sv-SE" sz="1800" dirty="0"/>
          </a:p>
        </p:txBody>
      </p:sp>
    </p:spTree>
    <p:extLst>
      <p:ext uri="{BB962C8B-B14F-4D97-AF65-F5344CB8AC3E}">
        <p14:creationId xmlns:p14="http://schemas.microsoft.com/office/powerpoint/2010/main" val="1874850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370390"/>
            <a:ext cx="8351839" cy="6215605"/>
          </a:xfrm>
        </p:spPr>
        <p:txBody>
          <a:bodyPr/>
          <a:lstStyle/>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endParaRPr lang="en-CA" altLang="en-US" sz="1200" dirty="0"/>
          </a:p>
          <a:p>
            <a:pPr marL="0" indent="0">
              <a:buNone/>
            </a:pPr>
            <a:endParaRPr lang="en-CA" altLang="en-US" sz="1200" dirty="0"/>
          </a:p>
          <a:p>
            <a:endParaRPr lang="en-CA" altLang="en-US" sz="1200" dirty="0"/>
          </a:p>
          <a:p>
            <a:r>
              <a:rPr lang="en-CA" altLang="en-US" sz="1600" dirty="0"/>
              <a:t>Software searches for base name and uses the key to select which particular parameter to use</a:t>
            </a:r>
          </a:p>
          <a:p>
            <a:r>
              <a:rPr lang="en-CA" altLang="en-US" sz="1600" dirty="0"/>
              <a:t>For Board Parameters, there are no keys.  Radio has one and only one database parameter for each base name</a:t>
            </a:r>
          </a:p>
          <a:p>
            <a:r>
              <a:rPr lang="en-CA" altLang="en-US" sz="1600" dirty="0"/>
              <a:t>More information on keys is available in the </a:t>
            </a:r>
            <a:r>
              <a:rPr lang="en-CA" altLang="en-US" sz="1600" dirty="0">
                <a:hlinkClick r:id="rId3"/>
              </a:rPr>
              <a:t>RU DB Design Rules </a:t>
            </a:r>
            <a:r>
              <a:rPr lang="en-CA" altLang="en-US" sz="1600" dirty="0"/>
              <a:t>document</a:t>
            </a:r>
          </a:p>
          <a:p>
            <a:r>
              <a:rPr lang="en-CA" altLang="en-US" sz="1600" dirty="0"/>
              <a:t>The same base name may exist in the Software design database and the Production database but could have different values. </a:t>
            </a:r>
          </a:p>
          <a:p>
            <a:endParaRPr lang="en-CA" altLang="en-US" sz="1600" dirty="0"/>
          </a:p>
          <a:p>
            <a:pPr marL="0" indent="0">
              <a:buNone/>
            </a:pPr>
            <a:r>
              <a:rPr lang="en-CA" altLang="en-US" sz="1600" b="1" dirty="0">
                <a:solidFill>
                  <a:srgbClr val="C00000"/>
                </a:solidFill>
              </a:rPr>
              <a:t> RULE NR.1 : Production DB always overwrite SW DB value if same base name used</a:t>
            </a:r>
            <a:r>
              <a:rPr lang="en-CA" altLang="en-US" sz="1600" dirty="0">
                <a:solidFill>
                  <a:srgbClr val="FF0000"/>
                </a:solidFill>
              </a:rPr>
              <a:t>.</a:t>
            </a:r>
          </a:p>
          <a:p>
            <a:pPr marL="0" indent="0">
              <a:buNone/>
            </a:pPr>
            <a:r>
              <a:rPr lang="en-US" sz="1600" b="1" dirty="0">
                <a:solidFill>
                  <a:srgbClr val="C00000"/>
                </a:solidFill>
              </a:rPr>
              <a:t>They cannot be changed after radio units are delivered to customers without a new revision of product.</a:t>
            </a:r>
            <a:endParaRPr lang="en-US" dirty="0"/>
          </a:p>
        </p:txBody>
      </p:sp>
      <p:sp>
        <p:nvSpPr>
          <p:cNvPr id="3" name="Title 2"/>
          <p:cNvSpPr>
            <a:spLocks noGrp="1"/>
          </p:cNvSpPr>
          <p:nvPr>
            <p:ph type="title"/>
          </p:nvPr>
        </p:nvSpPr>
        <p:spPr>
          <a:xfrm>
            <a:off x="396875" y="26119"/>
            <a:ext cx="7494588" cy="1085371"/>
          </a:xfrm>
        </p:spPr>
        <p:txBody>
          <a:bodyPr/>
          <a:lstStyle/>
          <a:p>
            <a:r>
              <a:rPr lang="en-US" dirty="0"/>
              <a:t>Db content</a:t>
            </a:r>
          </a:p>
        </p:txBody>
      </p:sp>
      <p:sp>
        <p:nvSpPr>
          <p:cNvPr id="20" name="Text Box 8"/>
          <p:cNvSpPr txBox="1">
            <a:spLocks noChangeArrowheads="1"/>
          </p:cNvSpPr>
          <p:nvPr/>
        </p:nvSpPr>
        <p:spPr bwMode="auto">
          <a:xfrm>
            <a:off x="3660775" y="1396523"/>
            <a:ext cx="4230688" cy="118494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buFont typeface="Arial" panose="020B0604020202020204" pitchFamily="34" charset="0"/>
              <a:buNone/>
            </a:pPr>
            <a:endParaRPr lang="en-CA" altLang="en-US" sz="1400" b="0" dirty="0">
              <a:latin typeface="Courier New" panose="02070309020205020404" pitchFamily="49" charset="0"/>
            </a:endParaRPr>
          </a:p>
          <a:p>
            <a:pPr eaLnBrk="1" hangingPunct="1">
              <a:buFont typeface="Arial" panose="020B0604020202020204" pitchFamily="34" charset="0"/>
              <a:buNone/>
            </a:pPr>
            <a:r>
              <a:rPr lang="en-CA" altLang="en-US" sz="1400" b="0" dirty="0">
                <a:solidFill>
                  <a:srgbClr val="00B050"/>
                </a:solidFill>
                <a:latin typeface="Courier New" panose="02070309020205020404" pitchFamily="49" charset="0"/>
              </a:rPr>
              <a:t>/set4/lte2/</a:t>
            </a:r>
            <a:r>
              <a:rPr lang="en-CA" altLang="en-US" sz="1400" b="0" dirty="0" err="1">
                <a:solidFill>
                  <a:srgbClr val="0070C0"/>
                </a:solidFill>
                <a:latin typeface="Courier New" panose="02070309020205020404" pitchFamily="49" charset="0"/>
              </a:rPr>
              <a:t>pcThreshold</a:t>
            </a:r>
            <a:r>
              <a:rPr lang="en-CA" altLang="en-US" sz="1400" b="0" dirty="0">
                <a:solidFill>
                  <a:srgbClr val="0070C0"/>
                </a:solidFill>
                <a:latin typeface="Courier New" panose="02070309020205020404" pitchFamily="49" charset="0"/>
              </a:rPr>
              <a:t>       </a:t>
            </a:r>
            <a:r>
              <a:rPr lang="en-CA" altLang="en-US" sz="1400" b="0" dirty="0">
                <a:latin typeface="Courier New" panose="02070309020205020404" pitchFamily="49" charset="0"/>
              </a:rPr>
              <a:t>U16  67    </a:t>
            </a:r>
          </a:p>
          <a:p>
            <a:pPr eaLnBrk="1" hangingPunct="1">
              <a:buFont typeface="Arial" panose="020B0604020202020204" pitchFamily="34" charset="0"/>
              <a:buNone/>
            </a:pPr>
            <a:r>
              <a:rPr lang="en-CA" altLang="en-US" sz="1400" dirty="0">
                <a:solidFill>
                  <a:srgbClr val="002060"/>
                </a:solidFill>
                <a:latin typeface="Courier New" panose="02070309020205020404" pitchFamily="49" charset="0"/>
              </a:rPr>
              <a:t>/set4/lte14/</a:t>
            </a:r>
            <a:r>
              <a:rPr lang="en-CA" altLang="en-US" sz="1400" dirty="0" err="1">
                <a:solidFill>
                  <a:srgbClr val="002060"/>
                </a:solidFill>
                <a:latin typeface="Courier New" panose="02070309020205020404" pitchFamily="49" charset="0"/>
              </a:rPr>
              <a:t>pcThreshold</a:t>
            </a:r>
            <a:r>
              <a:rPr lang="en-CA" altLang="en-US" sz="1400" b="0" dirty="0">
                <a:solidFill>
                  <a:srgbClr val="002060"/>
                </a:solidFill>
                <a:latin typeface="Courier New" panose="02070309020205020404" pitchFamily="49" charset="0"/>
              </a:rPr>
              <a:t>      </a:t>
            </a:r>
            <a:r>
              <a:rPr lang="en-CA" altLang="en-US" sz="1400" b="0" dirty="0">
                <a:latin typeface="Courier New" panose="02070309020205020404" pitchFamily="49" charset="0"/>
              </a:rPr>
              <a:t>U16  67    </a:t>
            </a:r>
          </a:p>
          <a:p>
            <a:pPr eaLnBrk="1" hangingPunct="1">
              <a:buFont typeface="Arial" panose="020B0604020202020204" pitchFamily="34" charset="0"/>
              <a:buNone/>
            </a:pPr>
            <a:endParaRPr lang="en-US" altLang="en-US" sz="1400" dirty="0">
              <a:latin typeface="Courier New" panose="02070309020205020404" pitchFamily="49" charset="0"/>
            </a:endParaRPr>
          </a:p>
        </p:txBody>
      </p:sp>
      <p:sp>
        <p:nvSpPr>
          <p:cNvPr id="23" name="Text Box 12"/>
          <p:cNvSpPr txBox="1">
            <a:spLocks noChangeArrowheads="1"/>
          </p:cNvSpPr>
          <p:nvPr/>
        </p:nvSpPr>
        <p:spPr bwMode="auto">
          <a:xfrm>
            <a:off x="3559904" y="1064105"/>
            <a:ext cx="1041485"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buFont typeface="Arial" panose="020B0604020202020204" pitchFamily="34" charset="0"/>
              <a:buNone/>
            </a:pPr>
            <a:r>
              <a:rPr lang="en-CA" altLang="en-US" sz="1400" dirty="0"/>
              <a:t> clipping.txt</a:t>
            </a:r>
            <a:endParaRPr lang="en-US" altLang="en-US" sz="1400" dirty="0"/>
          </a:p>
        </p:txBody>
      </p:sp>
      <p:sp>
        <p:nvSpPr>
          <p:cNvPr id="24" name="Line 13"/>
          <p:cNvSpPr>
            <a:spLocks noChangeShapeType="1"/>
          </p:cNvSpPr>
          <p:nvPr/>
        </p:nvSpPr>
        <p:spPr bwMode="auto">
          <a:xfrm flipH="1">
            <a:off x="6175374" y="1170135"/>
            <a:ext cx="711345" cy="6419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25" name="Text Box 14"/>
          <p:cNvSpPr txBox="1">
            <a:spLocks noChangeArrowheads="1"/>
          </p:cNvSpPr>
          <p:nvPr/>
        </p:nvSpPr>
        <p:spPr bwMode="auto">
          <a:xfrm>
            <a:off x="6403975" y="941128"/>
            <a:ext cx="1214438"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buFont typeface="Arial" panose="020B0604020202020204" pitchFamily="34" charset="0"/>
              <a:buNone/>
            </a:pPr>
            <a:r>
              <a:rPr lang="en-CA" altLang="en-US" sz="1600" dirty="0"/>
              <a:t>Base name</a:t>
            </a:r>
            <a:endParaRPr lang="en-US" altLang="en-US" sz="1600" dirty="0"/>
          </a:p>
        </p:txBody>
      </p:sp>
      <p:sp>
        <p:nvSpPr>
          <p:cNvPr id="26" name="Text Box 15"/>
          <p:cNvSpPr txBox="1">
            <a:spLocks noChangeArrowheads="1"/>
          </p:cNvSpPr>
          <p:nvPr/>
        </p:nvSpPr>
        <p:spPr bwMode="auto">
          <a:xfrm>
            <a:off x="4948745" y="941128"/>
            <a:ext cx="1376513"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buFont typeface="Arial" panose="020B0604020202020204" pitchFamily="34" charset="0"/>
              <a:buNone/>
            </a:pPr>
            <a:r>
              <a:rPr lang="en-CA" altLang="en-US" sz="1600" dirty="0"/>
              <a:t>Key Segment</a:t>
            </a:r>
            <a:endParaRPr lang="en-US" altLang="en-US" sz="1600" dirty="0"/>
          </a:p>
        </p:txBody>
      </p:sp>
      <p:sp>
        <p:nvSpPr>
          <p:cNvPr id="27" name="Line 16"/>
          <p:cNvSpPr>
            <a:spLocks noChangeShapeType="1"/>
          </p:cNvSpPr>
          <p:nvPr/>
        </p:nvSpPr>
        <p:spPr bwMode="auto">
          <a:xfrm flipH="1">
            <a:off x="4770119" y="1171827"/>
            <a:ext cx="777241" cy="5350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28" name="Text Box 17"/>
          <p:cNvSpPr txBox="1">
            <a:spLocks noChangeArrowheads="1"/>
          </p:cNvSpPr>
          <p:nvPr/>
        </p:nvSpPr>
        <p:spPr bwMode="auto">
          <a:xfrm>
            <a:off x="7921942" y="2185847"/>
            <a:ext cx="684212"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buFont typeface="Arial" panose="020B0604020202020204" pitchFamily="34" charset="0"/>
              <a:buNone/>
            </a:pPr>
            <a:r>
              <a:rPr lang="en-CA" altLang="en-US" sz="1600" dirty="0"/>
              <a:t>Value</a:t>
            </a:r>
            <a:endParaRPr lang="en-US" altLang="en-US" sz="1600" dirty="0"/>
          </a:p>
        </p:txBody>
      </p:sp>
      <p:sp>
        <p:nvSpPr>
          <p:cNvPr id="29" name="Line 18"/>
          <p:cNvSpPr>
            <a:spLocks noChangeShapeType="1"/>
          </p:cNvSpPr>
          <p:nvPr/>
        </p:nvSpPr>
        <p:spPr bwMode="auto">
          <a:xfrm flipH="1" flipV="1">
            <a:off x="7575550" y="1834215"/>
            <a:ext cx="379729" cy="4492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30" name="Text Box 20"/>
          <p:cNvSpPr txBox="1">
            <a:spLocks noChangeArrowheads="1"/>
          </p:cNvSpPr>
          <p:nvPr/>
        </p:nvSpPr>
        <p:spPr bwMode="auto">
          <a:xfrm>
            <a:off x="1981201" y="1913655"/>
            <a:ext cx="1136650"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buFont typeface="Arial" panose="020B0604020202020204" pitchFamily="34" charset="0"/>
              <a:buNone/>
            </a:pPr>
            <a:r>
              <a:rPr lang="en-CA" altLang="en-US" sz="1600" dirty="0"/>
              <a:t>Parameter</a:t>
            </a:r>
            <a:endParaRPr lang="en-US" altLang="en-US" sz="1600" dirty="0"/>
          </a:p>
        </p:txBody>
      </p:sp>
      <p:sp>
        <p:nvSpPr>
          <p:cNvPr id="31" name="Line 21"/>
          <p:cNvSpPr>
            <a:spLocks noChangeShapeType="1"/>
          </p:cNvSpPr>
          <p:nvPr/>
        </p:nvSpPr>
        <p:spPr bwMode="auto">
          <a:xfrm flipV="1">
            <a:off x="3073401" y="1812055"/>
            <a:ext cx="620712" cy="2139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32" name="Text Box 22"/>
          <p:cNvSpPr txBox="1">
            <a:spLocks noChangeArrowheads="1"/>
          </p:cNvSpPr>
          <p:nvPr/>
        </p:nvSpPr>
        <p:spPr bwMode="auto">
          <a:xfrm>
            <a:off x="7576191" y="976564"/>
            <a:ext cx="615950"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lgn="l" eaLnBrk="0" hangingPunct="0">
              <a:buChar char="›"/>
              <a:defRPr sz="2400">
                <a:solidFill>
                  <a:schemeClr val="tx1"/>
                </a:solidFill>
                <a:latin typeface="Arial" panose="020B0604020202020204" pitchFamily="34" charset="0"/>
              </a:defRPr>
            </a:lvl1pPr>
            <a:lvl2pPr marL="742950" indent="-28575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buFont typeface="Arial" panose="020B0604020202020204" pitchFamily="34" charset="0"/>
              <a:buNone/>
            </a:pPr>
            <a:r>
              <a:rPr lang="en-CA" altLang="en-US" sz="1600" dirty="0"/>
              <a:t>Type</a:t>
            </a:r>
            <a:endParaRPr lang="en-US" altLang="en-US" sz="1600" dirty="0"/>
          </a:p>
        </p:txBody>
      </p:sp>
      <p:sp>
        <p:nvSpPr>
          <p:cNvPr id="33" name="Line 23"/>
          <p:cNvSpPr>
            <a:spLocks noChangeShapeType="1"/>
          </p:cNvSpPr>
          <p:nvPr/>
        </p:nvSpPr>
        <p:spPr bwMode="auto">
          <a:xfrm flipH="1">
            <a:off x="7106921" y="1244112"/>
            <a:ext cx="511491" cy="54936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Tree>
    <p:extLst>
      <p:ext uri="{BB962C8B-B14F-4D97-AF65-F5344CB8AC3E}">
        <p14:creationId xmlns:p14="http://schemas.microsoft.com/office/powerpoint/2010/main" val="3808473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a:extLst>
              <a:ext uri="{FF2B5EF4-FFF2-40B4-BE49-F238E27FC236}">
                <a16:creationId xmlns:a16="http://schemas.microsoft.com/office/drawing/2014/main" id="{CDBE38CC-4387-4649-BD25-D968C7E13DBD}"/>
              </a:ext>
            </a:extLst>
          </p:cNvPr>
          <p:cNvSpPr>
            <a:spLocks noGrp="1" noChangeArrowheads="1"/>
          </p:cNvSpPr>
          <p:nvPr>
            <p:ph idx="1"/>
          </p:nvPr>
        </p:nvSpPr>
        <p:spPr>
          <a:xfrm>
            <a:off x="393700" y="4891088"/>
            <a:ext cx="8351838" cy="1203325"/>
          </a:xfrm>
        </p:spPr>
        <p:txBody>
          <a:bodyPr/>
          <a:lstStyle/>
          <a:p>
            <a:r>
              <a:rPr lang="en-CA" altLang="en-US" sz="1800" dirty="0"/>
              <a:t>Software uses the key to select which parameter to use</a:t>
            </a:r>
          </a:p>
          <a:p>
            <a:r>
              <a:rPr lang="en-US" altLang="en-US" sz="1800" dirty="0"/>
              <a:t>The value from the </a:t>
            </a:r>
            <a:r>
              <a:rPr lang="en-US" altLang="en-US" sz="1800" dirty="0">
                <a:solidFill>
                  <a:srgbClr val="FF0000"/>
                </a:solidFill>
              </a:rPr>
              <a:t>HW database overrides </a:t>
            </a:r>
            <a:r>
              <a:rPr lang="en-US" altLang="en-US" sz="1800" dirty="0"/>
              <a:t>the value from the SW database if the keys are equal</a:t>
            </a:r>
          </a:p>
          <a:p>
            <a:r>
              <a:rPr lang="en-CA" altLang="en-US" sz="1800" dirty="0"/>
              <a:t>For Board Parameters, there are no keys. Radio has one and only one database parameter for each base name</a:t>
            </a:r>
          </a:p>
          <a:p>
            <a:endParaRPr lang="en-CA" altLang="en-US" sz="1800" dirty="0"/>
          </a:p>
          <a:p>
            <a:endParaRPr lang="en-US" altLang="en-US" sz="1800" dirty="0"/>
          </a:p>
        </p:txBody>
      </p:sp>
      <p:sp>
        <p:nvSpPr>
          <p:cNvPr id="49155" name="Title 2">
            <a:extLst>
              <a:ext uri="{FF2B5EF4-FFF2-40B4-BE49-F238E27FC236}">
                <a16:creationId xmlns:a16="http://schemas.microsoft.com/office/drawing/2014/main" id="{5AF3AB76-EF77-4D35-A9B9-0CDBB31FEEC5}"/>
              </a:ext>
            </a:extLst>
          </p:cNvPr>
          <p:cNvSpPr>
            <a:spLocks noGrp="1" noChangeArrowheads="1"/>
          </p:cNvSpPr>
          <p:nvPr>
            <p:ph type="title"/>
          </p:nvPr>
        </p:nvSpPr>
        <p:spPr>
          <a:xfrm>
            <a:off x="393700" y="239713"/>
            <a:ext cx="7494588" cy="1085850"/>
          </a:xfrm>
        </p:spPr>
        <p:txBody>
          <a:bodyPr/>
          <a:lstStyle/>
          <a:p>
            <a:r>
              <a:rPr lang="en-US" altLang="en-US">
                <a:latin typeface="Ericsson Capital TT" panose="02000503000000020004" pitchFamily="2" charset="0"/>
              </a:rPr>
              <a:t>Database content</a:t>
            </a:r>
          </a:p>
        </p:txBody>
      </p:sp>
      <p:sp>
        <p:nvSpPr>
          <p:cNvPr id="48132" name="Text Box 8">
            <a:extLst>
              <a:ext uri="{FF2B5EF4-FFF2-40B4-BE49-F238E27FC236}">
                <a16:creationId xmlns:a16="http://schemas.microsoft.com/office/drawing/2014/main" id="{0C41A60F-DEFE-4395-B1B9-5DCC8DC9A908}"/>
              </a:ext>
            </a:extLst>
          </p:cNvPr>
          <p:cNvSpPr txBox="1">
            <a:spLocks noChangeArrowheads="1"/>
          </p:cNvSpPr>
          <p:nvPr/>
        </p:nvSpPr>
        <p:spPr bwMode="auto">
          <a:xfrm>
            <a:off x="3041650" y="1763713"/>
            <a:ext cx="4230688" cy="1723549"/>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defRPr/>
            </a:pPr>
            <a:endParaRPr lang="en-CA" altLang="en-US" sz="1400" b="1" dirty="0">
              <a:latin typeface="Courier New" panose="02070309020205020404" pitchFamily="49" charset="0"/>
            </a:endParaRPr>
          </a:p>
          <a:p>
            <a:pPr eaLnBrk="1" hangingPunct="1">
              <a:spcBef>
                <a:spcPct val="0"/>
              </a:spcBef>
              <a:buClrTx/>
              <a:buFontTx/>
              <a:buNone/>
              <a:defRPr/>
            </a:pPr>
            <a:r>
              <a:rPr lang="en-CA" altLang="en-US" sz="1200" dirty="0">
                <a:latin typeface="Courier New" panose="02070309020205020404" pitchFamily="49" charset="0"/>
              </a:rPr>
              <a:t>/set4/lte2/</a:t>
            </a:r>
            <a:r>
              <a:rPr lang="en-CA" altLang="en-US" sz="1200" dirty="0" err="1">
                <a:latin typeface="Courier New" panose="02070309020205020404" pitchFamily="49" charset="0"/>
              </a:rPr>
              <a:t>pcThreshold</a:t>
            </a:r>
            <a:r>
              <a:rPr lang="en-CA" altLang="en-US" sz="1200" dirty="0">
                <a:latin typeface="Courier New" panose="02070309020205020404" pitchFamily="49" charset="0"/>
              </a:rPr>
              <a:t>       U16  67    </a:t>
            </a:r>
          </a:p>
          <a:p>
            <a:pPr eaLnBrk="1" hangingPunct="1">
              <a:spcBef>
                <a:spcPct val="0"/>
              </a:spcBef>
              <a:buClrTx/>
              <a:buFontTx/>
              <a:buNone/>
              <a:defRPr/>
            </a:pPr>
            <a:r>
              <a:rPr lang="en-CA" altLang="en-US" sz="1200" b="1" dirty="0">
                <a:solidFill>
                  <a:schemeClr val="folHlink"/>
                </a:solidFill>
                <a:latin typeface="Courier New" panose="02070309020205020404" pitchFamily="49" charset="0"/>
              </a:rPr>
              <a:t>/set4/lte1</a:t>
            </a:r>
            <a:r>
              <a:rPr lang="en-CA" altLang="en-US" sz="1200" dirty="0">
                <a:solidFill>
                  <a:schemeClr val="folHlink"/>
                </a:solidFill>
                <a:latin typeface="Courier New" panose="02070309020205020404" pitchFamily="49" charset="0"/>
              </a:rPr>
              <a:t>4/</a:t>
            </a:r>
            <a:r>
              <a:rPr lang="en-CA" altLang="en-US" sz="1200" dirty="0" err="1">
                <a:solidFill>
                  <a:schemeClr val="folHlink"/>
                </a:solidFill>
                <a:latin typeface="Courier New" panose="02070309020205020404" pitchFamily="49" charset="0"/>
              </a:rPr>
              <a:t>pcThreshold</a:t>
            </a:r>
            <a:r>
              <a:rPr lang="en-CA" altLang="en-US" sz="1200" dirty="0">
                <a:latin typeface="Courier New" panose="02070309020205020404" pitchFamily="49" charset="0"/>
              </a:rPr>
              <a:t>      U16  67    </a:t>
            </a:r>
          </a:p>
          <a:p>
            <a:pPr eaLnBrk="1" hangingPunct="1">
              <a:spcBef>
                <a:spcPct val="0"/>
              </a:spcBef>
              <a:buClrTx/>
              <a:buFontTx/>
              <a:buNone/>
              <a:defRPr/>
            </a:pPr>
            <a:r>
              <a:rPr lang="en-CA" altLang="en-US" sz="1200" dirty="0">
                <a:highlight>
                  <a:srgbClr val="FFFF00"/>
                </a:highlight>
                <a:latin typeface="Courier New" panose="02070309020205020404" pitchFamily="49" charset="0"/>
              </a:rPr>
              <a:t>/set4/</a:t>
            </a:r>
            <a:r>
              <a:rPr lang="en-CA" altLang="en-US" sz="1200" b="1" dirty="0">
                <a:solidFill>
                  <a:schemeClr val="folHlink"/>
                </a:solidFill>
                <a:highlight>
                  <a:srgbClr val="FFFF00"/>
                </a:highlight>
                <a:latin typeface="Courier New" panose="02070309020205020404" pitchFamily="49" charset="0"/>
              </a:rPr>
              <a:t>lte30</a:t>
            </a:r>
            <a:r>
              <a:rPr lang="en-CA" altLang="en-US" sz="1200" dirty="0">
                <a:highlight>
                  <a:srgbClr val="FFFF00"/>
                </a:highlight>
                <a:latin typeface="Courier New" panose="02070309020205020404" pitchFamily="49" charset="0"/>
              </a:rPr>
              <a:t>/</a:t>
            </a:r>
            <a:r>
              <a:rPr lang="en-CA" altLang="en-US" sz="1200" dirty="0" err="1">
                <a:highlight>
                  <a:srgbClr val="FFFF00"/>
                </a:highlight>
                <a:latin typeface="Courier New" panose="02070309020205020404" pitchFamily="49" charset="0"/>
              </a:rPr>
              <a:t>pcThreshold</a:t>
            </a:r>
            <a:r>
              <a:rPr lang="en-CA" altLang="en-US" sz="1200" dirty="0">
                <a:highlight>
                  <a:srgbClr val="FFFF00"/>
                </a:highlight>
                <a:latin typeface="Courier New" panose="02070309020205020404" pitchFamily="49" charset="0"/>
              </a:rPr>
              <a:t>      </a:t>
            </a:r>
            <a:r>
              <a:rPr lang="en-CA" altLang="en-US" sz="1200" dirty="0">
                <a:latin typeface="Courier New" panose="02070309020205020404" pitchFamily="49" charset="0"/>
              </a:rPr>
              <a:t>U16  67    </a:t>
            </a:r>
          </a:p>
          <a:p>
            <a:pPr eaLnBrk="1" hangingPunct="1">
              <a:spcBef>
                <a:spcPct val="0"/>
              </a:spcBef>
              <a:buClrTx/>
              <a:buFontTx/>
              <a:buNone/>
              <a:defRPr/>
            </a:pPr>
            <a:r>
              <a:rPr lang="en-CA" altLang="en-US" sz="1200" b="1" dirty="0">
                <a:solidFill>
                  <a:schemeClr val="folHlink"/>
                </a:solidFill>
                <a:latin typeface="Courier New" panose="02070309020205020404" pitchFamily="49" charset="0"/>
              </a:rPr>
              <a:t>/set4/lte50_25/</a:t>
            </a:r>
            <a:r>
              <a:rPr lang="en-CA" altLang="en-US" sz="1200" b="1" dirty="0" err="1">
                <a:solidFill>
                  <a:schemeClr val="folHlink"/>
                </a:solidFill>
                <a:latin typeface="Courier New" panose="02070309020205020404" pitchFamily="49" charset="0"/>
              </a:rPr>
              <a:t>pcThreshold</a:t>
            </a:r>
            <a:r>
              <a:rPr lang="en-CA" altLang="en-US" sz="1200" b="1" dirty="0">
                <a:solidFill>
                  <a:schemeClr val="folHlink"/>
                </a:solidFill>
                <a:latin typeface="Courier New" panose="02070309020205020404" pitchFamily="49" charset="0"/>
              </a:rPr>
              <a:t>   U16  64</a:t>
            </a:r>
            <a:r>
              <a:rPr lang="en-CA" altLang="en-US" sz="1200" dirty="0">
                <a:latin typeface="Courier New" panose="02070309020205020404" pitchFamily="49" charset="0"/>
              </a:rPr>
              <a:t>    </a:t>
            </a:r>
          </a:p>
          <a:p>
            <a:pPr eaLnBrk="1" hangingPunct="1">
              <a:spcBef>
                <a:spcPct val="0"/>
              </a:spcBef>
              <a:buClrTx/>
              <a:buFontTx/>
              <a:buNone/>
              <a:defRPr/>
            </a:pPr>
            <a:r>
              <a:rPr lang="en-CA" altLang="en-US" sz="1200" dirty="0">
                <a:latin typeface="Courier New" panose="02070309020205020404" pitchFamily="49" charset="0"/>
              </a:rPr>
              <a:t>/set4/lte100_25/</a:t>
            </a:r>
            <a:r>
              <a:rPr lang="en-CA" altLang="en-US" sz="1200" dirty="0" err="1">
                <a:latin typeface="Courier New" panose="02070309020205020404" pitchFamily="49" charset="0"/>
              </a:rPr>
              <a:t>pcThreshold</a:t>
            </a:r>
            <a:r>
              <a:rPr lang="en-CA" altLang="en-US" sz="1200" dirty="0">
                <a:latin typeface="Courier New" panose="02070309020205020404" pitchFamily="49" charset="0"/>
              </a:rPr>
              <a:t>  U16  64    </a:t>
            </a:r>
          </a:p>
          <a:p>
            <a:pPr eaLnBrk="1" hangingPunct="1">
              <a:spcBef>
                <a:spcPct val="0"/>
              </a:spcBef>
              <a:buClrTx/>
              <a:buFontTx/>
              <a:buNone/>
              <a:defRPr/>
            </a:pPr>
            <a:r>
              <a:rPr lang="en-CA" altLang="en-US" sz="1200" dirty="0">
                <a:highlight>
                  <a:srgbClr val="00FFFF"/>
                </a:highlight>
                <a:latin typeface="Courier New" panose="02070309020205020404" pitchFamily="49" charset="0"/>
              </a:rPr>
              <a:t>/set4/lte50/</a:t>
            </a:r>
            <a:r>
              <a:rPr lang="en-CA" altLang="en-US" sz="1200" dirty="0" err="1">
                <a:highlight>
                  <a:srgbClr val="00FFFF"/>
                </a:highlight>
                <a:latin typeface="Courier New" panose="02070309020205020404" pitchFamily="49" charset="0"/>
              </a:rPr>
              <a:t>pcThreshold</a:t>
            </a:r>
            <a:r>
              <a:rPr lang="en-CA" altLang="en-US" sz="1200" dirty="0">
                <a:highlight>
                  <a:srgbClr val="00FFFF"/>
                </a:highlight>
                <a:latin typeface="Courier New" panose="02070309020205020404" pitchFamily="49" charset="0"/>
              </a:rPr>
              <a:t>      U16  64 </a:t>
            </a:r>
          </a:p>
          <a:p>
            <a:pPr eaLnBrk="1" hangingPunct="1">
              <a:spcBef>
                <a:spcPct val="0"/>
              </a:spcBef>
              <a:buClrTx/>
              <a:buFontTx/>
              <a:buNone/>
              <a:defRPr/>
            </a:pPr>
            <a:r>
              <a:rPr lang="en-CA" altLang="en-US" sz="1200" dirty="0">
                <a:latin typeface="Courier New" panose="02070309020205020404" pitchFamily="49" charset="0"/>
              </a:rPr>
              <a:t>/set4/lte100_50/</a:t>
            </a:r>
            <a:r>
              <a:rPr lang="en-CA" altLang="en-US" sz="1200" b="1" dirty="0" err="1">
                <a:solidFill>
                  <a:schemeClr val="folHlink"/>
                </a:solidFill>
                <a:latin typeface="Courier New" panose="02070309020205020404" pitchFamily="49" charset="0"/>
              </a:rPr>
              <a:t>pcThreshold</a:t>
            </a:r>
            <a:r>
              <a:rPr lang="en-CA" altLang="en-US" sz="1200" dirty="0">
                <a:latin typeface="Courier New" panose="02070309020205020404" pitchFamily="49" charset="0"/>
              </a:rPr>
              <a:t>  </a:t>
            </a:r>
            <a:r>
              <a:rPr lang="en-CA" altLang="en-US" sz="1200" b="1" dirty="0">
                <a:solidFill>
                  <a:schemeClr val="folHlink"/>
                </a:solidFill>
                <a:latin typeface="Courier New" panose="02070309020205020404" pitchFamily="49" charset="0"/>
              </a:rPr>
              <a:t>U16</a:t>
            </a:r>
            <a:r>
              <a:rPr lang="en-CA" altLang="en-US" sz="1200" dirty="0">
                <a:latin typeface="Courier New" panose="02070309020205020404" pitchFamily="49" charset="0"/>
              </a:rPr>
              <a:t>  </a:t>
            </a:r>
            <a:r>
              <a:rPr lang="en-CA" altLang="en-US" sz="1200" dirty="0">
                <a:solidFill>
                  <a:schemeClr val="folHlink"/>
                </a:solidFill>
                <a:latin typeface="Courier New" panose="02070309020205020404" pitchFamily="49" charset="0"/>
              </a:rPr>
              <a:t>64</a:t>
            </a:r>
          </a:p>
          <a:p>
            <a:pPr eaLnBrk="1" hangingPunct="1">
              <a:spcBef>
                <a:spcPct val="0"/>
              </a:spcBef>
              <a:buClrTx/>
              <a:buFontTx/>
              <a:buNone/>
              <a:defRPr/>
            </a:pPr>
            <a:endParaRPr lang="en-US" altLang="en-US" sz="1400" b="1" dirty="0">
              <a:latin typeface="Courier New" panose="02070309020205020404" pitchFamily="49" charset="0"/>
            </a:endParaRPr>
          </a:p>
        </p:txBody>
      </p:sp>
      <p:sp>
        <p:nvSpPr>
          <p:cNvPr id="49157" name="Text Box 9">
            <a:extLst>
              <a:ext uri="{FF2B5EF4-FFF2-40B4-BE49-F238E27FC236}">
                <a16:creationId xmlns:a16="http://schemas.microsoft.com/office/drawing/2014/main" id="{E7BA7A2F-B001-4332-A42B-694D6CE13D4B}"/>
              </a:ext>
            </a:extLst>
          </p:cNvPr>
          <p:cNvSpPr txBox="1">
            <a:spLocks noChangeArrowheads="1"/>
          </p:cNvSpPr>
          <p:nvPr/>
        </p:nvSpPr>
        <p:spPr bwMode="auto">
          <a:xfrm>
            <a:off x="1557338" y="998538"/>
            <a:ext cx="1452562"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b="1"/>
              <a:t>Database File</a:t>
            </a:r>
            <a:endParaRPr lang="en-US" altLang="en-US" sz="1600" b="1"/>
          </a:p>
        </p:txBody>
      </p:sp>
      <p:sp>
        <p:nvSpPr>
          <p:cNvPr id="49158" name="Line 10">
            <a:extLst>
              <a:ext uri="{FF2B5EF4-FFF2-40B4-BE49-F238E27FC236}">
                <a16:creationId xmlns:a16="http://schemas.microsoft.com/office/drawing/2014/main" id="{98F61D7E-D943-4287-9778-F47ABB292469}"/>
              </a:ext>
            </a:extLst>
          </p:cNvPr>
          <p:cNvSpPr>
            <a:spLocks noChangeShapeType="1"/>
          </p:cNvSpPr>
          <p:nvPr/>
        </p:nvSpPr>
        <p:spPr bwMode="auto">
          <a:xfrm>
            <a:off x="2951163" y="1225550"/>
            <a:ext cx="180975" cy="268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49159" name="Text Box 12">
            <a:extLst>
              <a:ext uri="{FF2B5EF4-FFF2-40B4-BE49-F238E27FC236}">
                <a16:creationId xmlns:a16="http://schemas.microsoft.com/office/drawing/2014/main" id="{C2D242F2-67C7-4630-9CB4-74B00F13BC60}"/>
              </a:ext>
            </a:extLst>
          </p:cNvPr>
          <p:cNvSpPr txBox="1">
            <a:spLocks noChangeArrowheads="1"/>
          </p:cNvSpPr>
          <p:nvPr/>
        </p:nvSpPr>
        <p:spPr bwMode="auto">
          <a:xfrm>
            <a:off x="2997200" y="1541463"/>
            <a:ext cx="1116013" cy="169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400" b="1"/>
              <a:t>Clipping.txt</a:t>
            </a:r>
            <a:endParaRPr lang="en-US" altLang="en-US" sz="1400" b="1"/>
          </a:p>
        </p:txBody>
      </p:sp>
      <p:sp>
        <p:nvSpPr>
          <p:cNvPr id="49160" name="Line 13">
            <a:extLst>
              <a:ext uri="{FF2B5EF4-FFF2-40B4-BE49-F238E27FC236}">
                <a16:creationId xmlns:a16="http://schemas.microsoft.com/office/drawing/2014/main" id="{322397F6-7890-410C-813F-2353495328D2}"/>
              </a:ext>
            </a:extLst>
          </p:cNvPr>
          <p:cNvSpPr>
            <a:spLocks noChangeShapeType="1"/>
          </p:cNvSpPr>
          <p:nvPr/>
        </p:nvSpPr>
        <p:spPr bwMode="auto">
          <a:xfrm flipV="1">
            <a:off x="4762500" y="3932238"/>
            <a:ext cx="246063" cy="4413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49161" name="Text Box 14">
            <a:extLst>
              <a:ext uri="{FF2B5EF4-FFF2-40B4-BE49-F238E27FC236}">
                <a16:creationId xmlns:a16="http://schemas.microsoft.com/office/drawing/2014/main" id="{7C409AE9-C068-4043-8B18-8A798482500A}"/>
              </a:ext>
            </a:extLst>
          </p:cNvPr>
          <p:cNvSpPr txBox="1">
            <a:spLocks noChangeArrowheads="1"/>
          </p:cNvSpPr>
          <p:nvPr/>
        </p:nvSpPr>
        <p:spPr bwMode="auto">
          <a:xfrm>
            <a:off x="3716338" y="4333875"/>
            <a:ext cx="1214437"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b="1"/>
              <a:t>Base name</a:t>
            </a:r>
            <a:endParaRPr lang="en-US" altLang="en-US" sz="1600" b="1"/>
          </a:p>
        </p:txBody>
      </p:sp>
      <p:sp>
        <p:nvSpPr>
          <p:cNvPr id="48138" name="Text Box 15">
            <a:extLst>
              <a:ext uri="{FF2B5EF4-FFF2-40B4-BE49-F238E27FC236}">
                <a16:creationId xmlns:a16="http://schemas.microsoft.com/office/drawing/2014/main" id="{36DAF8C8-DAFD-463A-AFAA-717A1BF51CB0}"/>
              </a:ext>
            </a:extLst>
          </p:cNvPr>
          <p:cNvSpPr txBox="1">
            <a:spLocks noChangeArrowheads="1"/>
          </p:cNvSpPr>
          <p:nvPr/>
        </p:nvSpPr>
        <p:spPr bwMode="auto">
          <a:xfrm>
            <a:off x="4932363" y="1090613"/>
            <a:ext cx="520509"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CA" altLang="en-US" sz="1600" b="1" dirty="0">
                <a:highlight>
                  <a:srgbClr val="FFFF00"/>
                </a:highlight>
              </a:rPr>
              <a:t>Key</a:t>
            </a:r>
            <a:endParaRPr lang="en-US" altLang="en-US" sz="1600" b="1" dirty="0">
              <a:highlight>
                <a:srgbClr val="FFFF00"/>
              </a:highlight>
            </a:endParaRPr>
          </a:p>
        </p:txBody>
      </p:sp>
      <p:sp>
        <p:nvSpPr>
          <p:cNvPr id="48139" name="Line 16">
            <a:extLst>
              <a:ext uri="{FF2B5EF4-FFF2-40B4-BE49-F238E27FC236}">
                <a16:creationId xmlns:a16="http://schemas.microsoft.com/office/drawing/2014/main" id="{EC26C4DD-92B7-4DAC-ADDE-B79E5CAF2C15}"/>
              </a:ext>
            </a:extLst>
          </p:cNvPr>
          <p:cNvSpPr>
            <a:spLocks noChangeShapeType="1"/>
          </p:cNvSpPr>
          <p:nvPr/>
        </p:nvSpPr>
        <p:spPr bwMode="auto">
          <a:xfrm flipH="1">
            <a:off x="3927475" y="1223963"/>
            <a:ext cx="1049338" cy="11112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pPr>
              <a:defRPr/>
            </a:pPr>
            <a:endParaRPr lang="en-US" dirty="0">
              <a:highlight>
                <a:srgbClr val="FFFF00"/>
              </a:highlight>
            </a:endParaRPr>
          </a:p>
        </p:txBody>
      </p:sp>
      <p:sp>
        <p:nvSpPr>
          <p:cNvPr id="49164" name="Text Box 17">
            <a:extLst>
              <a:ext uri="{FF2B5EF4-FFF2-40B4-BE49-F238E27FC236}">
                <a16:creationId xmlns:a16="http://schemas.microsoft.com/office/drawing/2014/main" id="{3719B359-01EE-4313-AB83-E3F5F9E37F00}"/>
              </a:ext>
            </a:extLst>
          </p:cNvPr>
          <p:cNvSpPr txBox="1">
            <a:spLocks noChangeArrowheads="1"/>
          </p:cNvSpPr>
          <p:nvPr/>
        </p:nvSpPr>
        <p:spPr bwMode="auto">
          <a:xfrm>
            <a:off x="7272338" y="4333875"/>
            <a:ext cx="684212"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b="1"/>
              <a:t>Value</a:t>
            </a:r>
            <a:endParaRPr lang="en-US" altLang="en-US" sz="1600" b="1"/>
          </a:p>
        </p:txBody>
      </p:sp>
      <p:sp>
        <p:nvSpPr>
          <p:cNvPr id="49165" name="Line 18">
            <a:extLst>
              <a:ext uri="{FF2B5EF4-FFF2-40B4-BE49-F238E27FC236}">
                <a16:creationId xmlns:a16="http://schemas.microsoft.com/office/drawing/2014/main" id="{7BF26C0C-DBCA-42F0-B389-4D78B6E7423E}"/>
              </a:ext>
            </a:extLst>
          </p:cNvPr>
          <p:cNvSpPr>
            <a:spLocks noChangeShapeType="1"/>
          </p:cNvSpPr>
          <p:nvPr/>
        </p:nvSpPr>
        <p:spPr bwMode="auto">
          <a:xfrm flipH="1" flipV="1">
            <a:off x="6507163" y="3833813"/>
            <a:ext cx="1106487" cy="5000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48142" name="Text Box 20">
            <a:extLst>
              <a:ext uri="{FF2B5EF4-FFF2-40B4-BE49-F238E27FC236}">
                <a16:creationId xmlns:a16="http://schemas.microsoft.com/office/drawing/2014/main" id="{A119B860-8731-4EC6-9E9B-6FB5BFF60B29}"/>
              </a:ext>
            </a:extLst>
          </p:cNvPr>
          <p:cNvSpPr txBox="1">
            <a:spLocks noChangeArrowheads="1"/>
          </p:cNvSpPr>
          <p:nvPr/>
        </p:nvSpPr>
        <p:spPr bwMode="auto">
          <a:xfrm>
            <a:off x="1365250" y="2619375"/>
            <a:ext cx="1148886"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CA" altLang="en-US" sz="1600" b="1" dirty="0">
                <a:highlight>
                  <a:srgbClr val="00FFFF"/>
                </a:highlight>
              </a:rPr>
              <a:t>Parameter</a:t>
            </a:r>
            <a:endParaRPr lang="en-US" altLang="en-US" sz="1600" b="1" dirty="0">
              <a:highlight>
                <a:srgbClr val="00FFFF"/>
              </a:highlight>
            </a:endParaRPr>
          </a:p>
        </p:txBody>
      </p:sp>
      <p:sp>
        <p:nvSpPr>
          <p:cNvPr id="49167" name="Line 21">
            <a:extLst>
              <a:ext uri="{FF2B5EF4-FFF2-40B4-BE49-F238E27FC236}">
                <a16:creationId xmlns:a16="http://schemas.microsoft.com/office/drawing/2014/main" id="{C0C3FAC1-253B-41A7-BAB7-F727C6962AEE}"/>
              </a:ext>
            </a:extLst>
          </p:cNvPr>
          <p:cNvSpPr>
            <a:spLocks noChangeShapeType="1"/>
          </p:cNvSpPr>
          <p:nvPr/>
        </p:nvSpPr>
        <p:spPr bwMode="auto">
          <a:xfrm>
            <a:off x="2457450" y="2754313"/>
            <a:ext cx="674688" cy="247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49168" name="Text Box 22">
            <a:extLst>
              <a:ext uri="{FF2B5EF4-FFF2-40B4-BE49-F238E27FC236}">
                <a16:creationId xmlns:a16="http://schemas.microsoft.com/office/drawing/2014/main" id="{2A1D7405-DC2E-4596-B5D1-1E2F888F8C26}"/>
              </a:ext>
            </a:extLst>
          </p:cNvPr>
          <p:cNvSpPr txBox="1">
            <a:spLocks noChangeArrowheads="1"/>
          </p:cNvSpPr>
          <p:nvPr/>
        </p:nvSpPr>
        <p:spPr bwMode="auto">
          <a:xfrm>
            <a:off x="6477000" y="4333875"/>
            <a:ext cx="615950"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b="1"/>
              <a:t>Type</a:t>
            </a:r>
            <a:endParaRPr lang="en-US" altLang="en-US" sz="1600" b="1"/>
          </a:p>
        </p:txBody>
      </p:sp>
      <p:sp>
        <p:nvSpPr>
          <p:cNvPr id="49169" name="Line 23">
            <a:extLst>
              <a:ext uri="{FF2B5EF4-FFF2-40B4-BE49-F238E27FC236}">
                <a16:creationId xmlns:a16="http://schemas.microsoft.com/office/drawing/2014/main" id="{42930511-5853-4012-A7A9-81E5B996D450}"/>
              </a:ext>
            </a:extLst>
          </p:cNvPr>
          <p:cNvSpPr>
            <a:spLocks noChangeShapeType="1"/>
          </p:cNvSpPr>
          <p:nvPr/>
        </p:nvSpPr>
        <p:spPr bwMode="auto">
          <a:xfrm flipH="1" flipV="1">
            <a:off x="5967413" y="3878263"/>
            <a:ext cx="760412" cy="4556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49170" name="Text Box 24">
            <a:extLst>
              <a:ext uri="{FF2B5EF4-FFF2-40B4-BE49-F238E27FC236}">
                <a16:creationId xmlns:a16="http://schemas.microsoft.com/office/drawing/2014/main" id="{4CC5EC19-1ED5-4914-BF88-ED197A26A754}"/>
              </a:ext>
            </a:extLst>
          </p:cNvPr>
          <p:cNvSpPr txBox="1">
            <a:spLocks noChangeArrowheads="1"/>
          </p:cNvSpPr>
          <p:nvPr/>
        </p:nvSpPr>
        <p:spPr bwMode="auto">
          <a:xfrm>
            <a:off x="5921375" y="1358900"/>
            <a:ext cx="1000125" cy="19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b="1"/>
              <a:t>Segment</a:t>
            </a:r>
            <a:endParaRPr lang="en-US" altLang="en-US" sz="1600" b="1"/>
          </a:p>
        </p:txBody>
      </p:sp>
      <p:sp>
        <p:nvSpPr>
          <p:cNvPr id="49171" name="Line 25">
            <a:extLst>
              <a:ext uri="{FF2B5EF4-FFF2-40B4-BE49-F238E27FC236}">
                <a16:creationId xmlns:a16="http://schemas.microsoft.com/office/drawing/2014/main" id="{74FD1A31-2E11-420B-A99D-1DA14F2AA4A5}"/>
              </a:ext>
            </a:extLst>
          </p:cNvPr>
          <p:cNvSpPr>
            <a:spLocks noChangeShapeType="1"/>
          </p:cNvSpPr>
          <p:nvPr/>
        </p:nvSpPr>
        <p:spPr bwMode="auto">
          <a:xfrm flipH="1">
            <a:off x="4049713" y="1538288"/>
            <a:ext cx="1917700" cy="1081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Tree>
    <p:extLst>
      <p:ext uri="{BB962C8B-B14F-4D97-AF65-F5344CB8AC3E}">
        <p14:creationId xmlns:p14="http://schemas.microsoft.com/office/powerpoint/2010/main" val="1480685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176401"/>
            <a:ext cx="8351839" cy="3852000"/>
          </a:xfrm>
        </p:spPr>
        <p:txBody>
          <a:bodyPr/>
          <a:lstStyle/>
          <a:p>
            <a:pPr>
              <a:lnSpc>
                <a:spcPct val="80000"/>
              </a:lnSpc>
            </a:pPr>
            <a:r>
              <a:rPr lang="en-US" altLang="en-US" sz="1600" dirty="0"/>
              <a:t>Only a number in production data base (A key to find correct info) </a:t>
            </a:r>
          </a:p>
          <a:p>
            <a:pPr lvl="1">
              <a:lnSpc>
                <a:spcPct val="80000"/>
              </a:lnSpc>
            </a:pPr>
            <a:r>
              <a:rPr lang="en-US" altLang="en-US" sz="1400" dirty="0"/>
              <a:t>What drivers that shall be loaded corresponds to driver set is within SW</a:t>
            </a:r>
          </a:p>
          <a:p>
            <a:pPr lvl="1">
              <a:lnSpc>
                <a:spcPct val="80000"/>
              </a:lnSpc>
            </a:pPr>
            <a:r>
              <a:rPr lang="en-US" altLang="en-US" sz="1400" dirty="0"/>
              <a:t>Two driver sets exists one for PA and one for TRX</a:t>
            </a:r>
          </a:p>
          <a:p>
            <a:pPr marL="357187" lvl="1" indent="0">
              <a:buNone/>
              <a:defRPr/>
            </a:pPr>
            <a:r>
              <a:rPr lang="en-US" altLang="en-US" sz="1400" dirty="0"/>
              <a:t>    </a:t>
            </a:r>
            <a:r>
              <a:rPr lang="en-US" altLang="en-US" sz="1100" dirty="0"/>
              <a:t>e.g.  </a:t>
            </a:r>
            <a:r>
              <a:rPr lang="en-CA" altLang="en-US" sz="1100" dirty="0"/>
              <a:t>/board/</a:t>
            </a:r>
            <a:r>
              <a:rPr lang="en-CA" altLang="en-US" sz="1100" dirty="0" err="1"/>
              <a:t>paDrivers</a:t>
            </a:r>
            <a:r>
              <a:rPr lang="en-CA" altLang="en-US" sz="1100" dirty="0"/>
              <a:t>/set		"600"</a:t>
            </a:r>
          </a:p>
          <a:p>
            <a:pPr marL="357187" lvl="1" indent="0">
              <a:spcAft>
                <a:spcPts val="600"/>
              </a:spcAft>
              <a:buNone/>
              <a:defRPr/>
            </a:pPr>
            <a:r>
              <a:rPr lang="en-CA" altLang="en-US" sz="1100" dirty="0"/>
              <a:t>             /board/</a:t>
            </a:r>
            <a:r>
              <a:rPr lang="en-CA" altLang="en-US" sz="1100" dirty="0" err="1"/>
              <a:t>trxDrivers</a:t>
            </a:r>
            <a:r>
              <a:rPr lang="en-CA" altLang="en-US" sz="1100" dirty="0"/>
              <a:t>/set		"601“</a:t>
            </a:r>
            <a:endParaRPr lang="en-US" altLang="en-US" sz="1400" dirty="0"/>
          </a:p>
          <a:p>
            <a:pPr>
              <a:lnSpc>
                <a:spcPct val="80000"/>
              </a:lnSpc>
            </a:pPr>
            <a:r>
              <a:rPr lang="en-US" altLang="en-US" sz="1600" dirty="0"/>
              <a:t>What parts of the SW database that shall be loaded also corresponds to a key in the production database</a:t>
            </a:r>
          </a:p>
          <a:p>
            <a:pPr lvl="1">
              <a:lnSpc>
                <a:spcPct val="80000"/>
              </a:lnSpc>
            </a:pPr>
            <a:r>
              <a:rPr lang="en-US" altLang="en-US" sz="1400" dirty="0"/>
              <a:t>Example /431/ </a:t>
            </a:r>
            <a:r>
              <a:rPr lang="en-US" altLang="en-US" sz="1400" dirty="0" err="1"/>
              <a:t>id_ruType_x.x.x</a:t>
            </a:r>
            <a:r>
              <a:rPr lang="en-US" altLang="en-US" sz="1400" dirty="0"/>
              <a:t> </a:t>
            </a:r>
          </a:p>
          <a:p>
            <a:pPr lvl="1">
              <a:lnSpc>
                <a:spcPct val="80000"/>
              </a:lnSpc>
            </a:pPr>
            <a:r>
              <a:rPr lang="en-US" altLang="en-US" sz="1400" dirty="0"/>
              <a:t>It as a function in SW that looks up all database values that have to be loaded on the particular HW. Based on driver set and band info.</a:t>
            </a:r>
          </a:p>
          <a:p>
            <a:pPr marL="355600" lvl="1" indent="0">
              <a:lnSpc>
                <a:spcPct val="80000"/>
              </a:lnSpc>
              <a:buNone/>
            </a:pPr>
            <a:endParaRPr lang="en-US" altLang="en-US" sz="1400" dirty="0"/>
          </a:p>
          <a:p>
            <a:pPr>
              <a:lnSpc>
                <a:spcPct val="80000"/>
              </a:lnSpc>
            </a:pPr>
            <a:r>
              <a:rPr lang="en-US" altLang="en-US" sz="1600" dirty="0"/>
              <a:t>In SW the Key can fit into following</a:t>
            </a:r>
          </a:p>
          <a:p>
            <a:pPr lvl="1">
              <a:lnSpc>
                <a:spcPct val="80000"/>
              </a:lnSpc>
            </a:pPr>
            <a:r>
              <a:rPr lang="en-US" altLang="en-US" sz="1400" dirty="0"/>
              <a:t>/4XX/</a:t>
            </a:r>
            <a:r>
              <a:rPr lang="en-US" altLang="en-US" sz="1400" dirty="0" err="1"/>
              <a:t>id_ruType_x.x.x</a:t>
            </a:r>
            <a:r>
              <a:rPr lang="en-US" altLang="en-US" sz="1400" dirty="0"/>
              <a:t>  This can be read as loading parameters for all driver sets that starts with 4 and is of one </a:t>
            </a:r>
            <a:r>
              <a:rPr lang="en-US" altLang="en-US" sz="1400" dirty="0" err="1"/>
              <a:t>ru</a:t>
            </a:r>
            <a:r>
              <a:rPr lang="en-US" altLang="en-US" sz="1400" dirty="0"/>
              <a:t> type</a:t>
            </a:r>
          </a:p>
          <a:p>
            <a:pPr lvl="1">
              <a:lnSpc>
                <a:spcPct val="80000"/>
              </a:lnSpc>
            </a:pPr>
            <a:r>
              <a:rPr lang="en-US" altLang="en-US" sz="1400" dirty="0"/>
              <a:t>/43X/ </a:t>
            </a:r>
            <a:r>
              <a:rPr lang="en-US" altLang="en-US" sz="1400" dirty="0" err="1"/>
              <a:t>id_ruType_x.x.x</a:t>
            </a:r>
            <a:r>
              <a:rPr lang="en-US" altLang="en-US" sz="1400" dirty="0"/>
              <a:t> This can be read as loading parameters for all driver sets that starts with 43 and is of one </a:t>
            </a:r>
            <a:r>
              <a:rPr lang="en-US" altLang="en-US" sz="1400" dirty="0" err="1"/>
              <a:t>ru</a:t>
            </a:r>
            <a:r>
              <a:rPr lang="en-US" altLang="en-US" sz="1400" dirty="0"/>
              <a:t> type (If this exists it is chosen higher </a:t>
            </a:r>
            <a:r>
              <a:rPr lang="en-US" altLang="en-US" sz="1400" dirty="0" err="1"/>
              <a:t>prio</a:t>
            </a:r>
            <a:r>
              <a:rPr lang="en-US" altLang="en-US" sz="1400" dirty="0"/>
              <a:t> than above)</a:t>
            </a:r>
          </a:p>
          <a:p>
            <a:pPr lvl="1">
              <a:lnSpc>
                <a:spcPct val="80000"/>
              </a:lnSpc>
            </a:pPr>
            <a:r>
              <a:rPr lang="en-US" altLang="en-US" sz="1400" dirty="0"/>
              <a:t>/431/ </a:t>
            </a:r>
            <a:r>
              <a:rPr lang="en-US" altLang="en-US" sz="1400" dirty="0" err="1"/>
              <a:t>id_ruType_x.x.x</a:t>
            </a:r>
            <a:r>
              <a:rPr lang="en-US" altLang="en-US" sz="1400" dirty="0"/>
              <a:t> The specific driver set 431 shall be used together </a:t>
            </a:r>
            <a:r>
              <a:rPr lang="en-US" altLang="en-US" sz="1400" dirty="0" err="1"/>
              <a:t>ruType</a:t>
            </a:r>
            <a:r>
              <a:rPr lang="en-US" altLang="en-US" sz="1400" dirty="0"/>
              <a:t> parameters (If this exists it is chosen higher </a:t>
            </a:r>
            <a:r>
              <a:rPr lang="en-US" altLang="en-US" sz="1400" dirty="0" err="1"/>
              <a:t>prio</a:t>
            </a:r>
            <a:r>
              <a:rPr lang="en-US" altLang="en-US" sz="1400" dirty="0"/>
              <a:t> than above)</a:t>
            </a:r>
          </a:p>
          <a:p>
            <a:pPr marL="355600" lvl="1" indent="0">
              <a:lnSpc>
                <a:spcPct val="80000"/>
              </a:lnSpc>
              <a:buNone/>
            </a:pPr>
            <a:endParaRPr lang="en-US" altLang="en-US" sz="1400" dirty="0"/>
          </a:p>
          <a:p>
            <a:pPr marL="355600" lvl="1" indent="0">
              <a:lnSpc>
                <a:spcPct val="80000"/>
              </a:lnSpc>
              <a:buNone/>
            </a:pPr>
            <a:r>
              <a:rPr lang="en-US" altLang="en-US" sz="1400" dirty="0" err="1"/>
              <a:t>Eg</a:t>
            </a:r>
            <a:r>
              <a:rPr lang="en-US" altLang="en-US" sz="1400" dirty="0"/>
              <a:t>. </a:t>
            </a:r>
            <a:r>
              <a:rPr lang="en-US" sz="1400" dirty="0"/>
              <a:t>In case that some database parameters need to be modified for bug fix or testing or trouble shooting, the wildcard x may take a specific value 0 or 1 or onwards; while the other database parameters are not concerned and still used the wildcard x.</a:t>
            </a:r>
          </a:p>
          <a:p>
            <a:pPr marL="355600" lvl="1" indent="0">
              <a:lnSpc>
                <a:spcPct val="80000"/>
              </a:lnSpc>
              <a:buNone/>
            </a:pPr>
            <a:endParaRPr lang="en-US" sz="1400" dirty="0"/>
          </a:p>
          <a:p>
            <a:r>
              <a:rPr lang="en-CA" altLang="en-US" sz="1600" b="1" dirty="0">
                <a:solidFill>
                  <a:srgbClr val="C00000"/>
                </a:solidFill>
              </a:rPr>
              <a:t>RULE NR.2 : Software chooses more specific applicable entry over more generic entries.</a:t>
            </a:r>
          </a:p>
          <a:p>
            <a:pPr marL="355600" lvl="1" indent="0">
              <a:lnSpc>
                <a:spcPct val="80000"/>
              </a:lnSpc>
              <a:buNone/>
            </a:pPr>
            <a:endParaRPr lang="en-US" sz="1400" dirty="0"/>
          </a:p>
          <a:p>
            <a:pPr marL="355600" lvl="1" indent="0">
              <a:lnSpc>
                <a:spcPct val="80000"/>
              </a:lnSpc>
              <a:buNone/>
            </a:pPr>
            <a:endParaRPr lang="en-US" altLang="en-US" sz="1400" dirty="0"/>
          </a:p>
        </p:txBody>
      </p:sp>
      <p:sp>
        <p:nvSpPr>
          <p:cNvPr id="3" name="Title 2"/>
          <p:cNvSpPr>
            <a:spLocks noGrp="1"/>
          </p:cNvSpPr>
          <p:nvPr>
            <p:ph type="title"/>
          </p:nvPr>
        </p:nvSpPr>
        <p:spPr/>
        <p:txBody>
          <a:bodyPr/>
          <a:lstStyle/>
          <a:p>
            <a:r>
              <a:rPr lang="en-US" altLang="en-US" dirty="0"/>
              <a:t>Driver set</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3637427138"/>
              </p:ext>
            </p:extLst>
          </p:nvPr>
        </p:nvGraphicFramePr>
        <p:xfrm>
          <a:off x="6701882" y="1176401"/>
          <a:ext cx="914400" cy="723900"/>
        </p:xfrm>
        <a:graphic>
          <a:graphicData uri="http://schemas.openxmlformats.org/presentationml/2006/ole">
            <mc:AlternateContent xmlns:mc="http://schemas.openxmlformats.org/markup-compatibility/2006">
              <mc:Choice xmlns:v="urn:schemas-microsoft-com:vml" Requires="v">
                <p:oleObj spid="_x0000_s177154" name="Worksheet" showAsIcon="1" r:id="rId4" imgW="914400" imgH="723960" progId="Excel.Sheet.8">
                  <p:embed/>
                </p:oleObj>
              </mc:Choice>
              <mc:Fallback>
                <p:oleObj name="Worksheet" showAsIcon="1" r:id="rId4" imgW="914400" imgH="723960" progId="Excel.Sheet.8">
                  <p:embed/>
                  <p:pic>
                    <p:nvPicPr>
                      <p:cNvPr id="8" name="Object 7"/>
                      <p:cNvPicPr/>
                      <p:nvPr/>
                    </p:nvPicPr>
                    <p:blipFill>
                      <a:blip r:embed="rId5"/>
                      <a:stretch>
                        <a:fillRect/>
                      </a:stretch>
                    </p:blipFill>
                    <p:spPr>
                      <a:xfrm>
                        <a:off x="6701882" y="1176401"/>
                        <a:ext cx="914400" cy="723900"/>
                      </a:xfrm>
                      <a:prstGeom prst="rect">
                        <a:avLst/>
                      </a:prstGeom>
                    </p:spPr>
                  </p:pic>
                </p:oleObj>
              </mc:Fallback>
            </mc:AlternateContent>
          </a:graphicData>
        </a:graphic>
      </p:graphicFrame>
    </p:spTree>
    <p:extLst>
      <p:ext uri="{BB962C8B-B14F-4D97-AF65-F5344CB8AC3E}">
        <p14:creationId xmlns:p14="http://schemas.microsoft.com/office/powerpoint/2010/main" val="1914790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sv-SE">
                <a:latin typeface="Ericsson Capital TT" panose="02000503000000020004" pitchFamily="2" charset="0"/>
              </a:rPr>
              <a:t>Driver Set</a:t>
            </a:r>
          </a:p>
        </p:txBody>
      </p:sp>
      <p:sp>
        <p:nvSpPr>
          <p:cNvPr id="8195" name="Rectangle 3"/>
          <p:cNvSpPr>
            <a:spLocks noGrp="1" noChangeArrowheads="1"/>
          </p:cNvSpPr>
          <p:nvPr>
            <p:ph type="body" idx="1"/>
          </p:nvPr>
        </p:nvSpPr>
        <p:spPr>
          <a:xfrm>
            <a:off x="396875" y="1524000"/>
            <a:ext cx="8686800" cy="4822825"/>
          </a:xfrm>
        </p:spPr>
        <p:txBody>
          <a:bodyPr/>
          <a:lstStyle/>
          <a:p>
            <a:pPr eaLnBrk="1" hangingPunct="1">
              <a:buFont typeface="Arial" charset="0"/>
              <a:buChar char="›"/>
              <a:defRPr/>
            </a:pPr>
            <a:r>
              <a:rPr lang="en-US" dirty="0"/>
              <a:t>Driver Set – a unique numerical identifier for a specific type </a:t>
            </a:r>
            <a:br>
              <a:rPr lang="en-US" dirty="0"/>
            </a:br>
            <a:r>
              <a:rPr lang="en-US" dirty="0"/>
              <a:t>of HW </a:t>
            </a:r>
            <a:r>
              <a:rPr lang="en-US" b="1" i="1" dirty="0"/>
              <a:t>from a SW point of view.</a:t>
            </a:r>
          </a:p>
          <a:p>
            <a:pPr eaLnBrk="1" hangingPunct="1">
              <a:buFont typeface="Arial" charset="0"/>
              <a:buChar char="›"/>
              <a:defRPr/>
            </a:pPr>
            <a:r>
              <a:rPr lang="en-US" dirty="0"/>
              <a:t>The same Driver Set can be used for many KRCs.</a:t>
            </a:r>
          </a:p>
          <a:p>
            <a:pPr eaLnBrk="1" hangingPunct="1">
              <a:buFont typeface="Arial" charset="0"/>
              <a:buChar char="›"/>
              <a:defRPr/>
            </a:pPr>
            <a:r>
              <a:rPr lang="en-US" dirty="0"/>
              <a:t>A 3 digit number:</a:t>
            </a:r>
          </a:p>
          <a:p>
            <a:pPr eaLnBrk="1" hangingPunct="1">
              <a:buFont typeface="Arial" charset="0"/>
              <a:buNone/>
              <a:defRPr/>
            </a:pPr>
            <a:endParaRPr lang="en-US" dirty="0"/>
          </a:p>
          <a:p>
            <a:pPr eaLnBrk="1" hangingPunct="1">
              <a:buFont typeface="Arial" charset="0"/>
              <a:buNone/>
              <a:defRPr/>
            </a:pPr>
            <a:endParaRPr lang="en-US" dirty="0"/>
          </a:p>
          <a:p>
            <a:pPr eaLnBrk="1" hangingPunct="1">
              <a:buFont typeface="Arial" charset="0"/>
              <a:buNone/>
              <a:defRPr/>
            </a:pPr>
            <a:endParaRPr lang="en-US" dirty="0"/>
          </a:p>
          <a:p>
            <a:pPr eaLnBrk="1" hangingPunct="1">
              <a:buFont typeface="Arial" charset="0"/>
              <a:buNone/>
              <a:defRPr/>
            </a:pPr>
            <a:endParaRPr lang="en-US" dirty="0"/>
          </a:p>
          <a:p>
            <a:pPr eaLnBrk="1" hangingPunct="1">
              <a:buFont typeface="Arial" charset="0"/>
              <a:buChar char="›"/>
              <a:defRPr/>
            </a:pPr>
            <a:r>
              <a:rPr lang="en-US" dirty="0"/>
              <a:t>Driver List – the drivers to start given a specific Driver Set</a:t>
            </a:r>
          </a:p>
          <a:p>
            <a:pPr marL="0" indent="0" eaLnBrk="1" hangingPunct="1">
              <a:buFont typeface="Arial" charset="0"/>
              <a:buNone/>
              <a:defRPr/>
            </a:pPr>
            <a:br>
              <a:rPr lang="en-US" sz="1600" dirty="0">
                <a:latin typeface="Courier New" pitchFamily="49" charset="0"/>
              </a:rPr>
            </a:br>
            <a:r>
              <a:rPr lang="en-US" sz="1800" dirty="0">
                <a:latin typeface="Courier New" pitchFamily="49" charset="0"/>
              </a:rPr>
              <a:t>/422/</a:t>
            </a:r>
            <a:r>
              <a:rPr lang="en-US" sz="1800" dirty="0" err="1">
                <a:latin typeface="Courier New" pitchFamily="49" charset="0"/>
              </a:rPr>
              <a:t>trxDrivers</a:t>
            </a:r>
            <a:r>
              <a:rPr lang="en-US" sz="1800" dirty="0">
                <a:latin typeface="Courier New" pitchFamily="49" charset="0"/>
              </a:rPr>
              <a:t>  char "... </a:t>
            </a:r>
            <a:r>
              <a:rPr lang="en-US" sz="1800" dirty="0" err="1">
                <a:latin typeface="Courier New" pitchFamily="49" charset="0"/>
              </a:rPr>
              <a:t>xppSpiMaster</a:t>
            </a:r>
            <a:r>
              <a:rPr lang="en-US" sz="1800" dirty="0">
                <a:latin typeface="Courier New" pitchFamily="49" charset="0"/>
              </a:rPr>
              <a:t> </a:t>
            </a:r>
            <a:r>
              <a:rPr lang="en-US" sz="1800" dirty="0" err="1">
                <a:latin typeface="Courier New" pitchFamily="49" charset="0"/>
              </a:rPr>
              <a:t>warpSpiHub</a:t>
            </a:r>
            <a:r>
              <a:rPr lang="en-US" sz="1800" dirty="0">
                <a:latin typeface="Courier New" pitchFamily="49" charset="0"/>
              </a:rPr>
              <a:t> </a:t>
            </a:r>
            <a:r>
              <a:rPr lang="en-US" sz="1800" dirty="0" err="1">
                <a:latin typeface="Courier New" pitchFamily="49" charset="0"/>
              </a:rPr>
              <a:t>lnaAdc</a:t>
            </a:r>
            <a:r>
              <a:rPr lang="en-US" sz="1800" dirty="0">
                <a:latin typeface="Courier New" pitchFamily="49" charset="0"/>
              </a:rPr>
              <a:t> ..."</a:t>
            </a:r>
            <a:endParaRPr lang="en-US" sz="1800" dirty="0"/>
          </a:p>
        </p:txBody>
      </p:sp>
      <p:grpSp>
        <p:nvGrpSpPr>
          <p:cNvPr id="7172" name="Group 1"/>
          <p:cNvGrpSpPr>
            <a:grpSpLocks/>
          </p:cNvGrpSpPr>
          <p:nvPr/>
        </p:nvGrpSpPr>
        <p:grpSpPr bwMode="auto">
          <a:xfrm>
            <a:off x="2093913" y="3173413"/>
            <a:ext cx="4260850" cy="1360487"/>
            <a:chOff x="1843088" y="2889250"/>
            <a:chExt cx="4260850" cy="1360488"/>
          </a:xfrm>
        </p:grpSpPr>
        <p:sp>
          <p:nvSpPr>
            <p:cNvPr id="7173" name="Text Box 4"/>
            <p:cNvSpPr txBox="1">
              <a:spLocks noChangeArrowheads="1"/>
            </p:cNvSpPr>
            <p:nvPr/>
          </p:nvSpPr>
          <p:spPr bwMode="auto">
            <a:xfrm>
              <a:off x="3535363" y="2889250"/>
              <a:ext cx="935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sz="2800" b="1" dirty="0">
                  <a:solidFill>
                    <a:schemeClr val="accent2"/>
                  </a:solidFill>
                </a:rPr>
                <a:t>4</a:t>
              </a:r>
              <a:r>
                <a:rPr lang="en-US" altLang="sv-SE" sz="2800" b="1" dirty="0"/>
                <a:t> </a:t>
              </a:r>
              <a:r>
                <a:rPr lang="en-US" altLang="sv-SE" sz="2800" b="1" dirty="0">
                  <a:solidFill>
                    <a:schemeClr val="hlink"/>
                  </a:solidFill>
                </a:rPr>
                <a:t>2</a:t>
              </a:r>
              <a:r>
                <a:rPr lang="en-US" altLang="sv-SE" sz="2800" b="1" dirty="0"/>
                <a:t> </a:t>
              </a:r>
              <a:r>
                <a:rPr lang="en-US" altLang="sv-SE" sz="2800" b="1" dirty="0">
                  <a:solidFill>
                    <a:schemeClr val="accent1"/>
                  </a:solidFill>
                </a:rPr>
                <a:t>2</a:t>
              </a:r>
            </a:p>
          </p:txBody>
        </p:sp>
        <p:sp>
          <p:nvSpPr>
            <p:cNvPr id="7174" name="Text Box 5"/>
            <p:cNvSpPr txBox="1">
              <a:spLocks noChangeArrowheads="1"/>
            </p:cNvSpPr>
            <p:nvPr/>
          </p:nvSpPr>
          <p:spPr bwMode="auto">
            <a:xfrm>
              <a:off x="1843088" y="3348038"/>
              <a:ext cx="1087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dirty="0">
                  <a:solidFill>
                    <a:schemeClr val="accent2"/>
                  </a:solidFill>
                </a:rPr>
                <a:t>Platform</a:t>
              </a:r>
            </a:p>
          </p:txBody>
        </p:sp>
        <p:sp>
          <p:nvSpPr>
            <p:cNvPr id="7175" name="Text Box 6"/>
            <p:cNvSpPr txBox="1">
              <a:spLocks noChangeArrowheads="1"/>
            </p:cNvSpPr>
            <p:nvPr/>
          </p:nvSpPr>
          <p:spPr bwMode="auto">
            <a:xfrm>
              <a:off x="3032125" y="3852863"/>
              <a:ext cx="203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a:solidFill>
                    <a:schemeClr val="hlink"/>
                  </a:solidFill>
                </a:rPr>
                <a:t>Product Platform</a:t>
              </a:r>
            </a:p>
          </p:txBody>
        </p:sp>
        <p:sp>
          <p:nvSpPr>
            <p:cNvPr id="7176" name="Text Box 7"/>
            <p:cNvSpPr txBox="1">
              <a:spLocks noChangeArrowheads="1"/>
            </p:cNvSpPr>
            <p:nvPr/>
          </p:nvSpPr>
          <p:spPr bwMode="auto">
            <a:xfrm>
              <a:off x="5156200" y="3348038"/>
              <a:ext cx="947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sv-SE">
                  <a:solidFill>
                    <a:schemeClr val="accent1"/>
                  </a:solidFill>
                </a:rPr>
                <a:t>Variant</a:t>
              </a:r>
            </a:p>
          </p:txBody>
        </p:sp>
        <p:sp>
          <p:nvSpPr>
            <p:cNvPr id="7177" name="Line 8"/>
            <p:cNvSpPr>
              <a:spLocks noChangeShapeType="1"/>
            </p:cNvSpPr>
            <p:nvPr/>
          </p:nvSpPr>
          <p:spPr bwMode="auto">
            <a:xfrm flipV="1">
              <a:off x="2930525" y="3192463"/>
              <a:ext cx="604838" cy="2159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7178" name="Line 9"/>
            <p:cNvSpPr>
              <a:spLocks noChangeShapeType="1"/>
            </p:cNvSpPr>
            <p:nvPr/>
          </p:nvSpPr>
          <p:spPr bwMode="auto">
            <a:xfrm flipV="1">
              <a:off x="3967163" y="3408363"/>
              <a:ext cx="0" cy="33655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sp>
          <p:nvSpPr>
            <p:cNvPr id="7179" name="Line 10"/>
            <p:cNvSpPr>
              <a:spLocks noChangeShapeType="1"/>
            </p:cNvSpPr>
            <p:nvPr/>
          </p:nvSpPr>
          <p:spPr bwMode="auto">
            <a:xfrm flipH="1" flipV="1">
              <a:off x="4470400" y="3192463"/>
              <a:ext cx="593725" cy="21590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p>
              <a:endParaRPr lang="en-US"/>
            </a:p>
          </p:txBody>
        </p:sp>
      </p:grpSp>
    </p:spTree>
    <p:extLst>
      <p:ext uri="{BB962C8B-B14F-4D97-AF65-F5344CB8AC3E}">
        <p14:creationId xmlns:p14="http://schemas.microsoft.com/office/powerpoint/2010/main" val="2192141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3A4BE1-D839-4232-9318-29E2076BCCA5}"/>
              </a:ext>
            </a:extLst>
          </p:cNvPr>
          <p:cNvSpPr>
            <a:spLocks noGrp="1"/>
          </p:cNvSpPr>
          <p:nvPr>
            <p:ph idx="1"/>
          </p:nvPr>
        </p:nvSpPr>
        <p:spPr>
          <a:xfrm>
            <a:off x="404813" y="1635125"/>
            <a:ext cx="8351837" cy="3852863"/>
          </a:xfrm>
        </p:spPr>
        <p:txBody>
          <a:bodyPr/>
          <a:lstStyle/>
          <a:p>
            <a:pPr marL="0" indent="0">
              <a:buFont typeface="Arial" charset="0"/>
              <a:buNone/>
              <a:defRPr/>
            </a:pPr>
            <a:r>
              <a:rPr lang="en-CA" altLang="en-US" dirty="0"/>
              <a:t>Type of RU specified in production database</a:t>
            </a:r>
          </a:p>
          <a:p>
            <a:pPr marL="0" indent="0">
              <a:buFont typeface="Arial" charset="0"/>
              <a:buNone/>
              <a:defRPr/>
            </a:pPr>
            <a:r>
              <a:rPr lang="en-CA" altLang="en-US" dirty="0"/>
              <a:t>Software chooses more specific applicable entry over more generic entries</a:t>
            </a:r>
          </a:p>
          <a:p>
            <a:pPr>
              <a:buFont typeface="Arial" charset="0"/>
              <a:buChar char="›"/>
              <a:defRPr/>
            </a:pPr>
            <a:endParaRPr lang="en-US" dirty="0"/>
          </a:p>
        </p:txBody>
      </p:sp>
      <p:sp>
        <p:nvSpPr>
          <p:cNvPr id="50179" name="Title 2">
            <a:extLst>
              <a:ext uri="{FF2B5EF4-FFF2-40B4-BE49-F238E27FC236}">
                <a16:creationId xmlns:a16="http://schemas.microsoft.com/office/drawing/2014/main" id="{A4325E5A-CEAE-4D03-9B06-6D38B65D710A}"/>
              </a:ext>
            </a:extLst>
          </p:cNvPr>
          <p:cNvSpPr>
            <a:spLocks noGrp="1" noChangeArrowheads="1"/>
          </p:cNvSpPr>
          <p:nvPr>
            <p:ph type="title"/>
          </p:nvPr>
        </p:nvSpPr>
        <p:spPr>
          <a:xfrm>
            <a:off x="393700" y="239713"/>
            <a:ext cx="7494588" cy="1085850"/>
          </a:xfrm>
        </p:spPr>
        <p:txBody>
          <a:bodyPr/>
          <a:lstStyle/>
          <a:p>
            <a:r>
              <a:rPr lang="en-US" altLang="en-US">
                <a:latin typeface="Ericsson Capital TT" panose="02000503000000020004" pitchFamily="2" charset="0"/>
              </a:rPr>
              <a:t>parameter priority</a:t>
            </a:r>
          </a:p>
        </p:txBody>
      </p:sp>
      <p:sp>
        <p:nvSpPr>
          <p:cNvPr id="50180" name="Text Box 4">
            <a:extLst>
              <a:ext uri="{FF2B5EF4-FFF2-40B4-BE49-F238E27FC236}">
                <a16:creationId xmlns:a16="http://schemas.microsoft.com/office/drawing/2014/main" id="{C8E96DCB-C7D8-4F31-8AC3-C9A20B7B1CEA}"/>
              </a:ext>
            </a:extLst>
          </p:cNvPr>
          <p:cNvSpPr txBox="1">
            <a:spLocks noChangeArrowheads="1"/>
          </p:cNvSpPr>
          <p:nvPr/>
        </p:nvSpPr>
        <p:spPr bwMode="auto">
          <a:xfrm>
            <a:off x="393700" y="3440113"/>
            <a:ext cx="3195638" cy="1924050"/>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endParaRPr lang="en-CA" altLang="en-US" sz="1400" b="1">
              <a:latin typeface="Courier New" panose="02070309020205020404" pitchFamily="49" charset="0"/>
            </a:endParaRPr>
          </a:p>
          <a:p>
            <a:pPr eaLnBrk="1" hangingPunct="1">
              <a:spcBef>
                <a:spcPct val="0"/>
              </a:spcBef>
              <a:buClrTx/>
              <a:buFontTx/>
              <a:buNone/>
            </a:pPr>
            <a:r>
              <a:rPr lang="en-CA" altLang="en-US" sz="1200">
                <a:latin typeface="Courier New" panose="02070309020205020404" pitchFamily="49" charset="0"/>
              </a:rPr>
              <a:t>/parameterX           U16 0    </a:t>
            </a:r>
          </a:p>
          <a:p>
            <a:pPr eaLnBrk="1" hangingPunct="1">
              <a:spcBef>
                <a:spcPct val="0"/>
              </a:spcBef>
              <a:buClrTx/>
              <a:buFontTx/>
              <a:buNone/>
            </a:pPr>
            <a:r>
              <a:rPr lang="en-CA" altLang="en-US" sz="1200" b="1">
                <a:latin typeface="Courier New" panose="02070309020205020404" pitchFamily="49" charset="0"/>
              </a:rPr>
              <a:t>/</a:t>
            </a:r>
            <a:r>
              <a:rPr lang="en-CA" altLang="en-US" sz="1200">
                <a:latin typeface="Courier New" panose="02070309020205020404" pitchFamily="49" charset="0"/>
              </a:rPr>
              <a:t>4xx/parameterX       U16 2    </a:t>
            </a:r>
          </a:p>
          <a:p>
            <a:pPr eaLnBrk="1" hangingPunct="1">
              <a:spcBef>
                <a:spcPct val="0"/>
              </a:spcBef>
              <a:buClrTx/>
              <a:buFontTx/>
              <a:buNone/>
            </a:pPr>
            <a:r>
              <a:rPr lang="en-CA" altLang="en-US" sz="1200">
                <a:latin typeface="Courier New" panose="02070309020205020404" pitchFamily="49" charset="0"/>
              </a:rPr>
              <a:t>/5xx/parameterX       U16 4    </a:t>
            </a:r>
          </a:p>
          <a:p>
            <a:pPr eaLnBrk="1" hangingPunct="1">
              <a:spcBef>
                <a:spcPct val="0"/>
              </a:spcBef>
              <a:buClrTx/>
              <a:buFontTx/>
              <a:buNone/>
            </a:pPr>
            <a:r>
              <a:rPr lang="en-CA" altLang="en-US" sz="1200">
                <a:latin typeface="Courier New" panose="02070309020205020404" pitchFamily="49" charset="0"/>
              </a:rPr>
              <a:t>/501/parameterX       U16 6   </a:t>
            </a:r>
          </a:p>
          <a:p>
            <a:pPr eaLnBrk="1" hangingPunct="1">
              <a:spcBef>
                <a:spcPct val="0"/>
              </a:spcBef>
              <a:buClrTx/>
              <a:buFontTx/>
              <a:buNone/>
            </a:pPr>
            <a:r>
              <a:rPr lang="en-CA" altLang="en-US" sz="1200">
                <a:latin typeface="Courier New" panose="02070309020205020404" pitchFamily="49" charset="0"/>
              </a:rPr>
              <a:t>/501/BandV/parameterX U16 8 </a:t>
            </a:r>
          </a:p>
          <a:p>
            <a:pPr eaLnBrk="1" hangingPunct="1">
              <a:spcBef>
                <a:spcPct val="0"/>
              </a:spcBef>
              <a:buClrTx/>
              <a:buFontTx/>
              <a:buNone/>
            </a:pPr>
            <a:endParaRPr lang="en-US" altLang="en-US" sz="1400" b="1">
              <a:latin typeface="Courier New" panose="02070309020205020404" pitchFamily="49" charset="0"/>
            </a:endParaRPr>
          </a:p>
        </p:txBody>
      </p:sp>
      <p:sp>
        <p:nvSpPr>
          <p:cNvPr id="50181" name="Line 5">
            <a:extLst>
              <a:ext uri="{FF2B5EF4-FFF2-40B4-BE49-F238E27FC236}">
                <a16:creationId xmlns:a16="http://schemas.microsoft.com/office/drawing/2014/main" id="{057C5BFF-5E5A-4DAD-871E-DF819FAD3C9D}"/>
              </a:ext>
            </a:extLst>
          </p:cNvPr>
          <p:cNvSpPr>
            <a:spLocks noChangeShapeType="1"/>
          </p:cNvSpPr>
          <p:nvPr/>
        </p:nvSpPr>
        <p:spPr bwMode="auto">
          <a:xfrm flipH="1">
            <a:off x="2960688" y="4264025"/>
            <a:ext cx="995362"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50182" name="Text Box 6">
            <a:extLst>
              <a:ext uri="{FF2B5EF4-FFF2-40B4-BE49-F238E27FC236}">
                <a16:creationId xmlns:a16="http://schemas.microsoft.com/office/drawing/2014/main" id="{C9CFF44F-D7EB-4D8E-B0AB-6817664A4CC3}"/>
              </a:ext>
            </a:extLst>
          </p:cNvPr>
          <p:cNvSpPr txBox="1">
            <a:spLocks noChangeArrowheads="1"/>
          </p:cNvSpPr>
          <p:nvPr/>
        </p:nvSpPr>
        <p:spPr bwMode="auto">
          <a:xfrm>
            <a:off x="3817938" y="2900363"/>
            <a:ext cx="50419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dirty="0"/>
              <a:t>Default value of 0 will be used if none of the other entries are applicable</a:t>
            </a:r>
            <a:endParaRPr lang="en-US" altLang="en-US" sz="1600" dirty="0"/>
          </a:p>
        </p:txBody>
      </p:sp>
      <p:sp>
        <p:nvSpPr>
          <p:cNvPr id="50183" name="Line 7">
            <a:extLst>
              <a:ext uri="{FF2B5EF4-FFF2-40B4-BE49-F238E27FC236}">
                <a16:creationId xmlns:a16="http://schemas.microsoft.com/office/drawing/2014/main" id="{DB29FCF5-8346-4C44-A2C4-085319BDCBC5}"/>
              </a:ext>
            </a:extLst>
          </p:cNvPr>
          <p:cNvSpPr>
            <a:spLocks noChangeShapeType="1"/>
          </p:cNvSpPr>
          <p:nvPr/>
        </p:nvSpPr>
        <p:spPr bwMode="auto">
          <a:xfrm flipH="1">
            <a:off x="2960688" y="2990850"/>
            <a:ext cx="901700" cy="763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50184" name="Line 8">
            <a:extLst>
              <a:ext uri="{FF2B5EF4-FFF2-40B4-BE49-F238E27FC236}">
                <a16:creationId xmlns:a16="http://schemas.microsoft.com/office/drawing/2014/main" id="{301A4197-635F-44FD-B3AB-E85FDE3CE915}"/>
              </a:ext>
            </a:extLst>
          </p:cNvPr>
          <p:cNvSpPr>
            <a:spLocks noChangeShapeType="1"/>
          </p:cNvSpPr>
          <p:nvPr/>
        </p:nvSpPr>
        <p:spPr bwMode="auto">
          <a:xfrm flipH="1">
            <a:off x="2960688" y="3754438"/>
            <a:ext cx="901700"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50185" name="Text Box 10">
            <a:extLst>
              <a:ext uri="{FF2B5EF4-FFF2-40B4-BE49-F238E27FC236}">
                <a16:creationId xmlns:a16="http://schemas.microsoft.com/office/drawing/2014/main" id="{6810D58C-B81F-456F-834A-2EE9DF77767E}"/>
              </a:ext>
            </a:extLst>
          </p:cNvPr>
          <p:cNvSpPr txBox="1">
            <a:spLocks noChangeArrowheads="1"/>
          </p:cNvSpPr>
          <p:nvPr/>
        </p:nvSpPr>
        <p:spPr bwMode="auto">
          <a:xfrm>
            <a:off x="3832225" y="3614738"/>
            <a:ext cx="4378325"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a:t>Value of 2 will be used for all platform IV radios</a:t>
            </a:r>
            <a:endParaRPr lang="en-US" altLang="en-US" sz="1600"/>
          </a:p>
        </p:txBody>
      </p:sp>
      <p:sp>
        <p:nvSpPr>
          <p:cNvPr id="50186" name="Text Box 11">
            <a:extLst>
              <a:ext uri="{FF2B5EF4-FFF2-40B4-BE49-F238E27FC236}">
                <a16:creationId xmlns:a16="http://schemas.microsoft.com/office/drawing/2014/main" id="{5E39E807-C508-4885-ABA0-8805856CE26F}"/>
              </a:ext>
            </a:extLst>
          </p:cNvPr>
          <p:cNvSpPr txBox="1">
            <a:spLocks noChangeArrowheads="1"/>
          </p:cNvSpPr>
          <p:nvPr/>
        </p:nvSpPr>
        <p:spPr bwMode="auto">
          <a:xfrm>
            <a:off x="3862388" y="4017963"/>
            <a:ext cx="5160962"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a:t>Value of 4 will be used for all platform V radios that are </a:t>
            </a:r>
            <a:br>
              <a:rPr lang="en-CA" altLang="en-US" sz="1600"/>
            </a:br>
            <a:r>
              <a:rPr lang="en-CA" altLang="en-US" sz="1600"/>
              <a:t>not using TRX driver set 501</a:t>
            </a:r>
            <a:endParaRPr lang="en-US" altLang="en-US" sz="1600"/>
          </a:p>
        </p:txBody>
      </p:sp>
      <p:sp>
        <p:nvSpPr>
          <p:cNvPr id="50187" name="Text Box 12">
            <a:extLst>
              <a:ext uri="{FF2B5EF4-FFF2-40B4-BE49-F238E27FC236}">
                <a16:creationId xmlns:a16="http://schemas.microsoft.com/office/drawing/2014/main" id="{CE2FB594-E962-46D4-BA90-44AF9F72D483}"/>
              </a:ext>
            </a:extLst>
          </p:cNvPr>
          <p:cNvSpPr txBox="1">
            <a:spLocks noChangeArrowheads="1"/>
          </p:cNvSpPr>
          <p:nvPr/>
        </p:nvSpPr>
        <p:spPr bwMode="auto">
          <a:xfrm>
            <a:off x="3817938" y="4702175"/>
            <a:ext cx="44069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a:t>Value of 6 will be used for all platform V radios </a:t>
            </a:r>
            <a:br>
              <a:rPr lang="en-CA" altLang="en-US" sz="1600"/>
            </a:br>
            <a:r>
              <a:rPr lang="en-CA" altLang="en-US" sz="1600"/>
              <a:t>using TRX driver set 501 that are not Band V</a:t>
            </a:r>
            <a:endParaRPr lang="en-US" altLang="en-US" sz="1600"/>
          </a:p>
        </p:txBody>
      </p:sp>
      <p:sp>
        <p:nvSpPr>
          <p:cNvPr id="50188" name="Line 13">
            <a:extLst>
              <a:ext uri="{FF2B5EF4-FFF2-40B4-BE49-F238E27FC236}">
                <a16:creationId xmlns:a16="http://schemas.microsoft.com/office/drawing/2014/main" id="{9F0526E0-E9D6-43A7-A0F8-68D68EB0601E}"/>
              </a:ext>
            </a:extLst>
          </p:cNvPr>
          <p:cNvSpPr>
            <a:spLocks noChangeShapeType="1"/>
          </p:cNvSpPr>
          <p:nvPr/>
        </p:nvSpPr>
        <p:spPr bwMode="auto">
          <a:xfrm flipH="1" flipV="1">
            <a:off x="2960688" y="4926013"/>
            <a:ext cx="995362" cy="687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
        <p:nvSpPr>
          <p:cNvPr id="50189" name="Text Box 14">
            <a:extLst>
              <a:ext uri="{FF2B5EF4-FFF2-40B4-BE49-F238E27FC236}">
                <a16:creationId xmlns:a16="http://schemas.microsoft.com/office/drawing/2014/main" id="{BEFAFB53-BB35-4221-B7DF-D49DFB3107E2}"/>
              </a:ext>
            </a:extLst>
          </p:cNvPr>
          <p:cNvSpPr txBox="1">
            <a:spLocks noChangeArrowheads="1"/>
          </p:cNvSpPr>
          <p:nvPr/>
        </p:nvSpPr>
        <p:spPr bwMode="auto">
          <a:xfrm>
            <a:off x="3862388" y="5367338"/>
            <a:ext cx="44069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spAutoFit/>
          </a:bodyPr>
          <a:lstStyle>
            <a:lvl1pPr marL="176213" indent="-176213">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0"/>
              </a:spcBef>
              <a:buClrTx/>
              <a:buFontTx/>
              <a:buNone/>
            </a:pPr>
            <a:r>
              <a:rPr lang="en-CA" altLang="en-US" sz="1600"/>
              <a:t>Value of 8 will be used for all platform V radios </a:t>
            </a:r>
            <a:br>
              <a:rPr lang="en-CA" altLang="en-US" sz="1600"/>
            </a:br>
            <a:r>
              <a:rPr lang="en-CA" altLang="en-US" sz="1600"/>
              <a:t>using TRX driver set 501 that are Band V</a:t>
            </a:r>
            <a:endParaRPr lang="en-US" altLang="en-US" sz="1600"/>
          </a:p>
        </p:txBody>
      </p:sp>
      <p:sp>
        <p:nvSpPr>
          <p:cNvPr id="50190" name="Line 15">
            <a:extLst>
              <a:ext uri="{FF2B5EF4-FFF2-40B4-BE49-F238E27FC236}">
                <a16:creationId xmlns:a16="http://schemas.microsoft.com/office/drawing/2014/main" id="{EDD6113E-7085-4051-9A6A-07B3D9EFD4EE}"/>
              </a:ext>
            </a:extLst>
          </p:cNvPr>
          <p:cNvSpPr>
            <a:spLocks noChangeShapeType="1"/>
          </p:cNvSpPr>
          <p:nvPr/>
        </p:nvSpPr>
        <p:spPr bwMode="auto">
          <a:xfrm flipH="1" flipV="1">
            <a:off x="2960688" y="4610100"/>
            <a:ext cx="90170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p>
            <a:endParaRPr lang="en-US"/>
          </a:p>
        </p:txBody>
      </p:sp>
    </p:spTree>
    <p:extLst>
      <p:ext uri="{BB962C8B-B14F-4D97-AF65-F5344CB8AC3E}">
        <p14:creationId xmlns:p14="http://schemas.microsoft.com/office/powerpoint/2010/main" val="3440896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76213" lvl="1" indent="-176213">
              <a:buClr>
                <a:srgbClr val="00A9D4"/>
              </a:buClr>
              <a:buFont typeface="Arial" charset="0"/>
              <a:buChar char="›"/>
              <a:defRPr/>
            </a:pPr>
            <a:r>
              <a:rPr lang="en-US" sz="1800" dirty="0"/>
              <a:t>Driver set tag has limitation and cannot fully be used to identify the product capabilities</a:t>
            </a:r>
          </a:p>
          <a:p>
            <a:pPr marL="895351" lvl="3" indent="-176213">
              <a:buClr>
                <a:srgbClr val="00A9D4"/>
              </a:buClr>
              <a:buFont typeface="Arial" charset="0"/>
              <a:buChar char="›"/>
              <a:defRPr/>
            </a:pPr>
            <a:r>
              <a:rPr lang="en-US" sz="1800" dirty="0"/>
              <a:t>Same </a:t>
            </a:r>
            <a:r>
              <a:rPr lang="en-US" sz="1800" dirty="0" err="1"/>
              <a:t>trx</a:t>
            </a:r>
            <a:r>
              <a:rPr lang="en-US" sz="1800" dirty="0"/>
              <a:t> board in both RUS and AIR</a:t>
            </a:r>
          </a:p>
          <a:p>
            <a:pPr marL="719138" lvl="3" indent="0">
              <a:buClr>
                <a:srgbClr val="00A9D4"/>
              </a:buClr>
              <a:buNone/>
              <a:defRPr/>
            </a:pPr>
            <a:endParaRPr lang="en-US" sz="1800" dirty="0"/>
          </a:p>
          <a:p>
            <a:pPr marL="176213" lvl="1" indent="-176213">
              <a:buClr>
                <a:srgbClr val="00A9D4"/>
              </a:buClr>
              <a:buFont typeface="Arial" charset="0"/>
              <a:buChar char="›"/>
              <a:defRPr/>
            </a:pPr>
            <a:r>
              <a:rPr lang="en-US" sz="1800" dirty="0"/>
              <a:t>Identify product DB </a:t>
            </a:r>
            <a:r>
              <a:rPr lang="en-US" sz="1800" dirty="0" err="1"/>
              <a:t>param</a:t>
            </a:r>
            <a:r>
              <a:rPr lang="en-US" sz="1800" dirty="0"/>
              <a:t> by using </a:t>
            </a:r>
            <a:r>
              <a:rPr lang="en-US" sz="1800" dirty="0" err="1"/>
              <a:t>ruType</a:t>
            </a:r>
            <a:r>
              <a:rPr lang="en-US" sz="1800" dirty="0"/>
              <a:t> tag, new struct introduced in G1.</a:t>
            </a:r>
          </a:p>
          <a:p>
            <a:pPr marL="534988" lvl="2" indent="-176213">
              <a:buClr>
                <a:srgbClr val="00A9D4"/>
              </a:buClr>
              <a:buFont typeface="Arial" charset="0"/>
              <a:buChar char="›"/>
              <a:defRPr/>
            </a:pPr>
            <a:r>
              <a:rPr lang="en-US" sz="1800" dirty="0"/>
              <a:t>For product specific parameters complement </a:t>
            </a:r>
            <a:r>
              <a:rPr lang="en-US" sz="1800" dirty="0" err="1"/>
              <a:t>driverSet</a:t>
            </a:r>
            <a:r>
              <a:rPr lang="en-US" sz="1800" dirty="0"/>
              <a:t> by </a:t>
            </a:r>
            <a:r>
              <a:rPr lang="en-US" sz="1800" dirty="0" err="1"/>
              <a:t>ruType</a:t>
            </a:r>
            <a:endParaRPr lang="en-US" sz="1800" dirty="0"/>
          </a:p>
          <a:p>
            <a:pPr marL="534988" lvl="2" indent="-176213">
              <a:buClr>
                <a:srgbClr val="00A9D4"/>
              </a:buClr>
              <a:buFont typeface="Arial" charset="0"/>
              <a:buChar char="›"/>
              <a:defRPr/>
            </a:pPr>
            <a:r>
              <a:rPr lang="en-US" sz="1800" dirty="0"/>
              <a:t>Product specific parameters includes;</a:t>
            </a:r>
          </a:p>
          <a:p>
            <a:pPr marL="895351" lvl="3" indent="-176213">
              <a:buClr>
                <a:srgbClr val="00A9D4"/>
              </a:buClr>
              <a:buFont typeface="Arial" charset="0"/>
              <a:buChar char="›"/>
              <a:defRPr/>
            </a:pPr>
            <a:r>
              <a:rPr lang="en-US" sz="1800" dirty="0"/>
              <a:t>Capabilities (</a:t>
            </a:r>
            <a:r>
              <a:rPr lang="en-US" sz="1600" i="1" dirty="0" err="1"/>
              <a:t>eg</a:t>
            </a:r>
            <a:r>
              <a:rPr lang="en-US" sz="1600" i="1" dirty="0"/>
              <a:t>. /7xx/id_ruType_1.7.x/</a:t>
            </a:r>
            <a:r>
              <a:rPr lang="en-US" sz="1600" i="1" dirty="0" err="1"/>
              <a:t>capabilityDlBw</a:t>
            </a:r>
            <a:r>
              <a:rPr lang="en-US" sz="1600" i="1" dirty="0"/>
              <a:t>       S32  75000</a:t>
            </a:r>
            <a:r>
              <a:rPr lang="en-US" sz="1800" dirty="0"/>
              <a:t>)</a:t>
            </a:r>
          </a:p>
          <a:p>
            <a:pPr marL="895351" lvl="3" indent="-176213">
              <a:buClr>
                <a:srgbClr val="00A9D4"/>
              </a:buClr>
              <a:buFont typeface="Arial" charset="0"/>
              <a:buChar char="›"/>
              <a:defRPr/>
            </a:pPr>
            <a:r>
              <a:rPr lang="en-US" sz="1800" dirty="0"/>
              <a:t>Design parameters</a:t>
            </a:r>
          </a:p>
          <a:p>
            <a:pPr marL="895351" lvl="3" indent="-176213">
              <a:buClr>
                <a:srgbClr val="00A9D4"/>
              </a:buClr>
              <a:buFont typeface="Arial" charset="0"/>
              <a:buChar char="›"/>
              <a:defRPr/>
            </a:pPr>
            <a:r>
              <a:rPr lang="en-US" sz="1800" dirty="0"/>
              <a:t>Supervision limits</a:t>
            </a:r>
          </a:p>
          <a:p>
            <a:pPr marL="895351" lvl="3" indent="-176213">
              <a:buClr>
                <a:srgbClr val="00A9D4"/>
              </a:buClr>
              <a:buFont typeface="Arial" charset="0"/>
              <a:buChar char="›"/>
              <a:defRPr/>
            </a:pPr>
            <a:r>
              <a:rPr lang="en-US" sz="1800" dirty="0"/>
              <a:t>Temperature compensations parameters</a:t>
            </a:r>
          </a:p>
          <a:p>
            <a:pPr marL="895351" lvl="3" indent="-176213">
              <a:buClr>
                <a:srgbClr val="00A9D4"/>
              </a:buClr>
              <a:buFont typeface="Arial" charset="0"/>
              <a:buChar char="›"/>
              <a:defRPr/>
            </a:pPr>
            <a:endParaRPr lang="en-US" sz="1800" dirty="0"/>
          </a:p>
          <a:p>
            <a:endParaRPr lang="en-US" dirty="0"/>
          </a:p>
        </p:txBody>
      </p:sp>
      <p:sp>
        <p:nvSpPr>
          <p:cNvPr id="3" name="Title 2"/>
          <p:cNvSpPr>
            <a:spLocks noGrp="1"/>
          </p:cNvSpPr>
          <p:nvPr>
            <p:ph type="title"/>
          </p:nvPr>
        </p:nvSpPr>
        <p:spPr/>
        <p:txBody>
          <a:bodyPr/>
          <a:lstStyle/>
          <a:p>
            <a:r>
              <a:rPr lang="en-US" dirty="0"/>
              <a:t>New DB struct</a:t>
            </a:r>
          </a:p>
        </p:txBody>
      </p:sp>
    </p:spTree>
    <p:extLst>
      <p:ext uri="{BB962C8B-B14F-4D97-AF65-F5344CB8AC3E}">
        <p14:creationId xmlns:p14="http://schemas.microsoft.com/office/powerpoint/2010/main" val="301832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Radio application, middleware and OS </a:t>
            </a:r>
            <a:endParaRPr 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3258" y="2197291"/>
            <a:ext cx="5076191" cy="305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ular Callout 3"/>
          <p:cNvSpPr/>
          <p:nvPr/>
        </p:nvSpPr>
        <p:spPr bwMode="auto">
          <a:xfrm>
            <a:off x="182880" y="2570671"/>
            <a:ext cx="1630680" cy="306324"/>
          </a:xfrm>
          <a:prstGeom prst="wedgeRoundRectCallout">
            <a:avLst>
              <a:gd name="adj1" fmla="val 69289"/>
              <a:gd name="adj2" fmla="val 32649"/>
              <a:gd name="adj3" fmla="val 16667"/>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lvl="0"/>
            <a:r>
              <a:rPr lang="en-US" sz="1400" dirty="0">
                <a:solidFill>
                  <a:srgbClr val="58585A"/>
                </a:solidFill>
              </a:rPr>
              <a:t>…/</a:t>
            </a:r>
            <a:r>
              <a:rPr lang="en-US" sz="1400" dirty="0" err="1">
                <a:solidFill>
                  <a:srgbClr val="58585A"/>
                </a:solidFill>
              </a:rPr>
              <a:t>radiosw</a:t>
            </a:r>
            <a:r>
              <a:rPr lang="en-US" sz="1400" dirty="0">
                <a:solidFill>
                  <a:srgbClr val="58585A"/>
                </a:solidFill>
              </a:rPr>
              <a:t>/</a:t>
            </a:r>
            <a:r>
              <a:rPr lang="en-US" sz="1400" dirty="0" err="1">
                <a:solidFill>
                  <a:srgbClr val="58585A"/>
                </a:solidFill>
              </a:rPr>
              <a:t>sw</a:t>
            </a:r>
            <a:r>
              <a:rPr lang="en-US" sz="1400" dirty="0">
                <a:solidFill>
                  <a:srgbClr val="58585A"/>
                </a:solidFill>
              </a:rPr>
              <a:t>/app</a:t>
            </a:r>
          </a:p>
        </p:txBody>
      </p:sp>
      <p:sp>
        <p:nvSpPr>
          <p:cNvPr id="7" name="Rounded Rectangular Callout 6"/>
          <p:cNvSpPr/>
          <p:nvPr/>
        </p:nvSpPr>
        <p:spPr bwMode="auto">
          <a:xfrm>
            <a:off x="274320" y="5603748"/>
            <a:ext cx="2750662" cy="368808"/>
          </a:xfrm>
          <a:prstGeom prst="wedgeRoundRectCallout">
            <a:avLst>
              <a:gd name="adj1" fmla="val 61997"/>
              <a:gd name="adj2" fmla="val -590391"/>
              <a:gd name="adj3" fmla="val 16667"/>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r>
              <a:rPr lang="en-US" sz="1600" dirty="0"/>
              <a:t>/</a:t>
            </a:r>
            <a:r>
              <a:rPr lang="en-US" sz="1400" dirty="0" err="1"/>
              <a:t>proj</a:t>
            </a:r>
            <a:r>
              <a:rPr lang="en-US" sz="1400" dirty="0"/>
              <a:t>/</a:t>
            </a:r>
            <a:r>
              <a:rPr lang="en-US" sz="1400" dirty="0" err="1"/>
              <a:t>crbs</a:t>
            </a:r>
            <a:r>
              <a:rPr lang="en-US" sz="1400" dirty="0"/>
              <a:t>/</a:t>
            </a:r>
            <a:r>
              <a:rPr lang="en-US" sz="1400" dirty="0" err="1"/>
              <a:t>radiosw</a:t>
            </a:r>
            <a:r>
              <a:rPr lang="en-US" sz="1400" dirty="0"/>
              <a:t>/</a:t>
            </a:r>
            <a:r>
              <a:rPr lang="en-US" sz="1400" dirty="0" err="1"/>
              <a:t>twh</a:t>
            </a:r>
            <a:r>
              <a:rPr lang="en-US" sz="1400" dirty="0"/>
              <a:t>/tools/</a:t>
            </a:r>
            <a:r>
              <a:rPr lang="en-US" sz="1400" dirty="0" err="1"/>
              <a:t>ose</a:t>
            </a:r>
            <a:r>
              <a:rPr lang="en-US" sz="1600" dirty="0"/>
              <a:t>*</a:t>
            </a:r>
          </a:p>
        </p:txBody>
      </p:sp>
      <p:sp>
        <p:nvSpPr>
          <p:cNvPr id="8" name="Rounded Rectangular Callout 7"/>
          <p:cNvSpPr/>
          <p:nvPr/>
        </p:nvSpPr>
        <p:spPr bwMode="auto">
          <a:xfrm>
            <a:off x="4411980" y="1316668"/>
            <a:ext cx="2529840" cy="739936"/>
          </a:xfrm>
          <a:prstGeom prst="wedgeRoundRectCallout">
            <a:avLst>
              <a:gd name="adj1" fmla="val -33182"/>
              <a:gd name="adj2" fmla="val 174997"/>
              <a:gd name="adj3" fmla="val 16667"/>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r>
              <a:rPr lang="en-US" sz="1400" dirty="0"/>
              <a:t>/</a:t>
            </a:r>
            <a:r>
              <a:rPr lang="en-US" sz="1400" dirty="0" err="1"/>
              <a:t>proj</a:t>
            </a:r>
            <a:r>
              <a:rPr lang="en-US" sz="1400" dirty="0"/>
              <a:t>/</a:t>
            </a:r>
            <a:r>
              <a:rPr lang="en-US" sz="1400" dirty="0" err="1"/>
              <a:t>crbs</a:t>
            </a:r>
            <a:r>
              <a:rPr lang="en-US" sz="1400" dirty="0"/>
              <a:t>/</a:t>
            </a:r>
            <a:r>
              <a:rPr lang="en-US" sz="1400" dirty="0" err="1"/>
              <a:t>radiosw</a:t>
            </a:r>
            <a:r>
              <a:rPr lang="en-US" sz="1400" dirty="0"/>
              <a:t>/</a:t>
            </a:r>
            <a:r>
              <a:rPr lang="en-US" sz="1400" dirty="0" err="1"/>
              <a:t>twh</a:t>
            </a:r>
            <a:r>
              <a:rPr lang="en-US" sz="1400" dirty="0"/>
              <a:t>/tools/</a:t>
            </a:r>
            <a:r>
              <a:rPr lang="en-US" sz="1400" dirty="0" err="1"/>
              <a:t>xp</a:t>
            </a:r>
            <a:endParaRPr lang="en-US" sz="1400" dirty="0"/>
          </a:p>
          <a:p>
            <a:r>
              <a:rPr lang="en-US" sz="1400" dirty="0"/>
              <a:t>…/</a:t>
            </a:r>
            <a:r>
              <a:rPr lang="en-US" sz="1400" dirty="0" err="1"/>
              <a:t>radiosw</a:t>
            </a:r>
            <a:r>
              <a:rPr lang="en-US" sz="1400" dirty="0"/>
              <a:t>/external</a:t>
            </a:r>
          </a:p>
          <a:p>
            <a:endParaRPr kumimoji="0" lang="en-US" sz="1400" b="0" i="0" u="none" strike="noStrike" cap="none" normalizeH="0" baseline="0" dirty="0">
              <a:ln>
                <a:noFill/>
              </a:ln>
              <a:solidFill>
                <a:schemeClr val="tx1"/>
              </a:solidFill>
              <a:effectLst/>
            </a:endParaRPr>
          </a:p>
        </p:txBody>
      </p:sp>
      <p:sp>
        <p:nvSpPr>
          <p:cNvPr id="10" name="Rounded Rectangular Callout 9"/>
          <p:cNvSpPr/>
          <p:nvPr/>
        </p:nvSpPr>
        <p:spPr bwMode="auto">
          <a:xfrm>
            <a:off x="6585269" y="5542470"/>
            <a:ext cx="2529840" cy="660209"/>
          </a:xfrm>
          <a:prstGeom prst="wedgeRoundRectCallout">
            <a:avLst>
              <a:gd name="adj1" fmla="val -41014"/>
              <a:gd name="adj2" fmla="val -331386"/>
              <a:gd name="adj3" fmla="val 16667"/>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r>
              <a:rPr lang="en-US" sz="1400" dirty="0"/>
              <a:t>/</a:t>
            </a:r>
            <a:r>
              <a:rPr lang="en-US" sz="1400" dirty="0" err="1"/>
              <a:t>proj</a:t>
            </a:r>
            <a:r>
              <a:rPr lang="en-US" sz="1400" dirty="0"/>
              <a:t>/</a:t>
            </a:r>
            <a:r>
              <a:rPr lang="en-US" sz="1400" dirty="0" err="1"/>
              <a:t>crbs</a:t>
            </a:r>
            <a:r>
              <a:rPr lang="en-US" sz="1400" dirty="0"/>
              <a:t>/</a:t>
            </a:r>
            <a:r>
              <a:rPr lang="en-US" sz="1400" dirty="0" err="1"/>
              <a:t>radiosw</a:t>
            </a:r>
            <a:r>
              <a:rPr lang="en-US" sz="1400" dirty="0"/>
              <a:t>/</a:t>
            </a:r>
            <a:r>
              <a:rPr lang="en-US" sz="1400" dirty="0" err="1"/>
              <a:t>twh</a:t>
            </a:r>
            <a:r>
              <a:rPr lang="en-US" sz="1400" dirty="0"/>
              <a:t>/tools/</a:t>
            </a:r>
            <a:r>
              <a:rPr lang="en-US" sz="1400" dirty="0" err="1"/>
              <a:t>ricr</a:t>
            </a:r>
            <a:endParaRPr lang="en-US" sz="1400" dirty="0"/>
          </a:p>
          <a:p>
            <a:r>
              <a:rPr lang="en-US" sz="1400" dirty="0"/>
              <a:t>…/</a:t>
            </a:r>
            <a:r>
              <a:rPr lang="en-US" sz="1400" dirty="0" err="1"/>
              <a:t>radiosw</a:t>
            </a:r>
            <a:r>
              <a:rPr lang="en-US" sz="1400" dirty="0"/>
              <a:t>/external</a:t>
            </a:r>
          </a:p>
          <a:p>
            <a:endParaRPr kumimoji="0" lang="en-US" sz="1400" b="0" i="0" u="none" strike="noStrike" cap="none" normalizeH="0" baseline="0" dirty="0">
              <a:ln>
                <a:noFill/>
              </a:ln>
              <a:solidFill>
                <a:schemeClr val="tx1"/>
              </a:solidFill>
              <a:effectLst/>
            </a:endParaRPr>
          </a:p>
        </p:txBody>
      </p:sp>
      <p:sp>
        <p:nvSpPr>
          <p:cNvPr id="11" name="Rounded Rectangular Callout 10"/>
          <p:cNvSpPr/>
          <p:nvPr/>
        </p:nvSpPr>
        <p:spPr bwMode="auto">
          <a:xfrm>
            <a:off x="1424940" y="1347943"/>
            <a:ext cx="2529840" cy="635987"/>
          </a:xfrm>
          <a:prstGeom prst="wedgeRoundRectCallout">
            <a:avLst>
              <a:gd name="adj1" fmla="val -4267"/>
              <a:gd name="adj2" fmla="val 104281"/>
              <a:gd name="adj3" fmla="val 16667"/>
            </a:avLst>
          </a:prstGeom>
          <a:no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r>
              <a:rPr lang="en-US" sz="1400" dirty="0"/>
              <a:t>/</a:t>
            </a:r>
            <a:r>
              <a:rPr lang="en-US" sz="1400" dirty="0" err="1"/>
              <a:t>proj</a:t>
            </a:r>
            <a:r>
              <a:rPr lang="en-US" sz="1400" dirty="0"/>
              <a:t>/</a:t>
            </a:r>
            <a:r>
              <a:rPr lang="en-US" sz="1400" dirty="0" err="1"/>
              <a:t>crbs</a:t>
            </a:r>
            <a:r>
              <a:rPr lang="en-US" sz="1400" dirty="0"/>
              <a:t>/</a:t>
            </a:r>
            <a:r>
              <a:rPr lang="en-US" sz="1400" dirty="0" err="1"/>
              <a:t>radiosw</a:t>
            </a:r>
            <a:r>
              <a:rPr lang="en-US" sz="1400" dirty="0"/>
              <a:t>/</a:t>
            </a:r>
            <a:r>
              <a:rPr lang="en-US" sz="1400" dirty="0" err="1"/>
              <a:t>twh</a:t>
            </a:r>
            <a:r>
              <a:rPr lang="en-US" sz="1400" dirty="0"/>
              <a:t>/tools</a:t>
            </a:r>
          </a:p>
          <a:p>
            <a:r>
              <a:rPr lang="en-US" sz="1400" dirty="0"/>
              <a:t>…/</a:t>
            </a:r>
            <a:r>
              <a:rPr lang="en-US" sz="1400" dirty="0" err="1"/>
              <a:t>radiosw</a:t>
            </a:r>
            <a:r>
              <a:rPr lang="en-US" sz="1400" dirty="0"/>
              <a:t>/external</a:t>
            </a:r>
            <a:endParaRPr kumimoji="0" 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1636166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190400"/>
            <a:ext cx="8351839" cy="3852000"/>
          </a:xfrm>
        </p:spPr>
        <p:txBody>
          <a:bodyPr/>
          <a:lstStyle/>
          <a:p>
            <a:r>
              <a:rPr lang="en-US" dirty="0" err="1"/>
              <a:t>ruType_x.y.z</a:t>
            </a:r>
            <a:endParaRPr lang="en-US" dirty="0"/>
          </a:p>
          <a:p>
            <a:pPr marL="355600" lvl="1" indent="0">
              <a:buNone/>
            </a:pPr>
            <a:r>
              <a:rPr lang="en-US" dirty="0"/>
              <a:t>x:  is defined as the variant of RUS, AIR, RRU/</a:t>
            </a:r>
            <a:r>
              <a:rPr lang="en-US" dirty="0" err="1"/>
              <a:t>mRRU</a:t>
            </a:r>
            <a:r>
              <a:rPr lang="en-US" dirty="0"/>
              <a:t> etc.</a:t>
            </a:r>
          </a:p>
          <a:p>
            <a:pPr marL="355600" lvl="1" indent="0">
              <a:buNone/>
            </a:pPr>
            <a:r>
              <a:rPr lang="en-US" dirty="0"/>
              <a:t>y: is defined as Product Specific as shown in the IPP. </a:t>
            </a:r>
          </a:p>
          <a:p>
            <a:pPr marL="355600" lvl="1" indent="0">
              <a:buNone/>
            </a:pPr>
            <a:r>
              <a:rPr lang="en-US" dirty="0"/>
              <a:t>z: is defined as version of product Specific RU.</a:t>
            </a:r>
          </a:p>
          <a:p>
            <a:pPr marL="355600" lvl="1" indent="0">
              <a:buNone/>
            </a:pPr>
            <a:endParaRPr lang="en-US" dirty="0"/>
          </a:p>
        </p:txBody>
      </p:sp>
      <p:sp>
        <p:nvSpPr>
          <p:cNvPr id="3" name="Title 2"/>
          <p:cNvSpPr>
            <a:spLocks noGrp="1"/>
          </p:cNvSpPr>
          <p:nvPr>
            <p:ph type="title"/>
          </p:nvPr>
        </p:nvSpPr>
        <p:spPr/>
        <p:txBody>
          <a:bodyPr/>
          <a:lstStyle/>
          <a:p>
            <a:r>
              <a:rPr lang="en-US" dirty="0"/>
              <a:t>Definition of RU Type</a:t>
            </a:r>
          </a:p>
        </p:txBody>
      </p:sp>
      <p:sp>
        <p:nvSpPr>
          <p:cNvPr id="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210" y="2795451"/>
            <a:ext cx="5798820" cy="3688080"/>
          </a:xfrm>
          <a:prstGeom prst="rect">
            <a:avLst/>
          </a:prstGeom>
        </p:spPr>
      </p:pic>
    </p:spTree>
    <p:extLst>
      <p:ext uri="{BB962C8B-B14F-4D97-AF65-F5344CB8AC3E}">
        <p14:creationId xmlns:p14="http://schemas.microsoft.com/office/powerpoint/2010/main" val="856232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450" y="1325084"/>
            <a:ext cx="4276725" cy="3852000"/>
          </a:xfrm>
        </p:spPr>
        <p:txBody>
          <a:bodyPr/>
          <a:lstStyle/>
          <a:p>
            <a:pPr marL="0" indent="0">
              <a:buNone/>
            </a:pPr>
            <a:r>
              <a:rPr lang="sv-SE" sz="1200" dirty="0"/>
              <a:t> RU </a:t>
            </a:r>
            <a:r>
              <a:rPr lang="sv-SE" sz="1200" dirty="0" err="1"/>
              <a:t>Types</a:t>
            </a:r>
            <a:r>
              <a:rPr lang="sv-SE" sz="1200" dirty="0"/>
              <a:t>:                                                                                   </a:t>
            </a:r>
            <a:r>
              <a:rPr lang="sv-SE" sz="1200" dirty="0" err="1"/>
              <a:t>Example</a:t>
            </a:r>
            <a:r>
              <a:rPr lang="sv-SE" sz="1200" dirty="0"/>
              <a:t>: </a:t>
            </a:r>
          </a:p>
          <a:p>
            <a:pPr marL="0" indent="0">
              <a:buNone/>
            </a:pPr>
            <a:r>
              <a:rPr lang="it-IT" sz="1200" dirty="0"/>
              <a:t> 0      RU                  Macro Radio Unit                                     </a:t>
            </a:r>
          </a:p>
          <a:p>
            <a:pPr marL="0" indent="0">
              <a:buNone/>
            </a:pPr>
            <a:r>
              <a:rPr lang="sv-SE" sz="1200" dirty="0"/>
              <a:t> 1      RRU                </a:t>
            </a:r>
            <a:r>
              <a:rPr lang="sv-SE" sz="1200" dirty="0" err="1"/>
              <a:t>Remote</a:t>
            </a:r>
            <a:r>
              <a:rPr lang="sv-SE" sz="1200" dirty="0"/>
              <a:t> Radio </a:t>
            </a:r>
            <a:r>
              <a:rPr lang="sv-SE" sz="1200" dirty="0" err="1"/>
              <a:t>Unit</a:t>
            </a:r>
            <a:r>
              <a:rPr lang="sv-SE" sz="1200" dirty="0"/>
              <a:t>                      </a:t>
            </a:r>
          </a:p>
          <a:p>
            <a:pPr marL="0" indent="0">
              <a:buNone/>
            </a:pPr>
            <a:r>
              <a:rPr lang="en-US" sz="1200" dirty="0"/>
              <a:t> 2      AIR                  Antenna Integrated Radio               </a:t>
            </a:r>
          </a:p>
          <a:p>
            <a:pPr marL="0" indent="0">
              <a:buNone/>
            </a:pPr>
            <a:r>
              <a:rPr lang="sv-SE" sz="1200" dirty="0"/>
              <a:t> 3      RIR                 </a:t>
            </a:r>
            <a:r>
              <a:rPr lang="sv-SE" sz="1200" dirty="0" err="1"/>
              <a:t>Repeater</a:t>
            </a:r>
            <a:r>
              <a:rPr lang="sv-SE" sz="1200" dirty="0"/>
              <a:t> Interface Radio               </a:t>
            </a:r>
          </a:p>
          <a:p>
            <a:pPr marL="0" indent="0">
              <a:buNone/>
            </a:pPr>
            <a:r>
              <a:rPr lang="en-US" sz="1200" dirty="0"/>
              <a:t> 4      RRUS A2        RX only unit, Remote Radio Unit </a:t>
            </a:r>
          </a:p>
          <a:p>
            <a:pPr marL="0" indent="0">
              <a:buNone/>
            </a:pPr>
            <a:r>
              <a:rPr lang="sv-SE" sz="1200" dirty="0"/>
              <a:t> 5      </a:t>
            </a:r>
            <a:r>
              <a:rPr lang="sv-SE" sz="1200" dirty="0" err="1"/>
              <a:t>mRRUS</a:t>
            </a:r>
            <a:r>
              <a:rPr lang="sv-SE" sz="1200" dirty="0"/>
              <a:t>          </a:t>
            </a:r>
            <a:r>
              <a:rPr lang="sv-SE" sz="1200" dirty="0" err="1"/>
              <a:t>micro</a:t>
            </a:r>
            <a:r>
              <a:rPr lang="sv-SE" sz="1200" dirty="0"/>
              <a:t> </a:t>
            </a:r>
            <a:r>
              <a:rPr lang="sv-SE" sz="1200" dirty="0" err="1"/>
              <a:t>Remote</a:t>
            </a:r>
            <a:r>
              <a:rPr lang="sv-SE" sz="1200" dirty="0"/>
              <a:t> Radio </a:t>
            </a:r>
            <a:r>
              <a:rPr lang="sv-SE" sz="1200" dirty="0" err="1"/>
              <a:t>Unit</a:t>
            </a:r>
            <a:r>
              <a:rPr lang="sv-SE" sz="1200" dirty="0"/>
              <a:t> SDR            </a:t>
            </a:r>
          </a:p>
          <a:p>
            <a:pPr marL="0" indent="0">
              <a:buNone/>
            </a:pPr>
            <a:r>
              <a:rPr lang="sv-SE" sz="1200" dirty="0"/>
              <a:t> 6      </a:t>
            </a:r>
            <a:r>
              <a:rPr lang="sv-SE" sz="1200" dirty="0" err="1"/>
              <a:t>mRBS</a:t>
            </a:r>
            <a:r>
              <a:rPr lang="sv-SE" sz="1200" dirty="0"/>
              <a:t>             </a:t>
            </a:r>
            <a:r>
              <a:rPr lang="sv-SE" sz="1200" dirty="0" err="1"/>
              <a:t>micro</a:t>
            </a:r>
            <a:r>
              <a:rPr lang="sv-SE" sz="1200" dirty="0"/>
              <a:t> RBS                              </a:t>
            </a:r>
          </a:p>
          <a:p>
            <a:pPr marL="0" indent="0">
              <a:buNone/>
            </a:pPr>
            <a:r>
              <a:rPr lang="en-US" sz="1200" dirty="0"/>
              <a:t> 7      RRUS E2        TX only unit                           </a:t>
            </a:r>
          </a:p>
          <a:p>
            <a:pPr marL="0" indent="0">
              <a:buNone/>
            </a:pPr>
            <a:r>
              <a:rPr lang="en-US" sz="1200" dirty="0"/>
              <a:t> 8      IRU                  Indoor Radio Unit                      </a:t>
            </a:r>
          </a:p>
          <a:p>
            <a:pPr marL="0" indent="0">
              <a:buNone/>
            </a:pPr>
            <a:r>
              <a:rPr lang="sv-SE" sz="1200" dirty="0"/>
              <a:t> 9      AAS                 Active </a:t>
            </a:r>
            <a:r>
              <a:rPr lang="sv-SE" sz="1200" dirty="0" err="1"/>
              <a:t>Antenna</a:t>
            </a:r>
            <a:r>
              <a:rPr lang="sv-SE" sz="1200" dirty="0"/>
              <a:t> System, analog &amp; digital</a:t>
            </a:r>
          </a:p>
          <a:p>
            <a:pPr marL="0" indent="0">
              <a:buNone/>
            </a:pPr>
            <a:endParaRPr lang="sv-SE" sz="1200" dirty="0"/>
          </a:p>
          <a:p>
            <a:pPr marL="0" indent="0">
              <a:buNone/>
            </a:pPr>
            <a:endParaRPr lang="sv-SE" sz="1200" dirty="0"/>
          </a:p>
          <a:p>
            <a:pPr marL="0" indent="0">
              <a:buNone/>
            </a:pPr>
            <a:endParaRPr lang="sv-SE" sz="1200" dirty="0"/>
          </a:p>
          <a:p>
            <a:pPr marL="0" indent="0">
              <a:buNone/>
            </a:pPr>
            <a:endParaRPr lang="sv-SE" sz="1200" dirty="0"/>
          </a:p>
        </p:txBody>
      </p:sp>
      <p:sp>
        <p:nvSpPr>
          <p:cNvPr id="3" name="Title 2"/>
          <p:cNvSpPr>
            <a:spLocks noGrp="1"/>
          </p:cNvSpPr>
          <p:nvPr>
            <p:ph type="title"/>
          </p:nvPr>
        </p:nvSpPr>
        <p:spPr/>
        <p:txBody>
          <a:bodyPr/>
          <a:lstStyle/>
          <a:p>
            <a:r>
              <a:rPr lang="en-US" dirty="0"/>
              <a:t>RU Type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6175" y="1968952"/>
            <a:ext cx="4519323" cy="3077181"/>
          </a:xfrm>
          <a:prstGeom prst="rect">
            <a:avLst/>
          </a:prstGeom>
        </p:spPr>
      </p:pic>
    </p:spTree>
    <p:extLst>
      <p:ext uri="{BB962C8B-B14F-4D97-AF65-F5344CB8AC3E}">
        <p14:creationId xmlns:p14="http://schemas.microsoft.com/office/powerpoint/2010/main" val="3816370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538742"/>
            <a:ext cx="8351839" cy="4792610"/>
          </a:xfrm>
        </p:spPr>
        <p:txBody>
          <a:bodyPr/>
          <a:lstStyle/>
          <a:p>
            <a:r>
              <a:rPr lang="en-US" sz="2000" dirty="0"/>
              <a:t>Include all product specific files into the existing repository to the related common file.</a:t>
            </a:r>
          </a:p>
          <a:p>
            <a:r>
              <a:rPr lang="en-US" sz="2000" dirty="0"/>
              <a:t> </a:t>
            </a:r>
            <a:r>
              <a:rPr lang="en-US" sz="2000" dirty="0" err="1"/>
              <a:t>e.g</a:t>
            </a:r>
            <a:r>
              <a:rPr lang="en-US" sz="2000" dirty="0"/>
              <a:t> all product specific files for timing function will be placed in the same repository as TimingParam.txt</a:t>
            </a:r>
          </a:p>
          <a:p>
            <a:endParaRPr lang="en-US" dirty="0"/>
          </a:p>
        </p:txBody>
      </p:sp>
      <p:sp>
        <p:nvSpPr>
          <p:cNvPr id="3" name="Title 2"/>
          <p:cNvSpPr>
            <a:spLocks noGrp="1"/>
          </p:cNvSpPr>
          <p:nvPr>
            <p:ph type="title"/>
          </p:nvPr>
        </p:nvSpPr>
        <p:spPr/>
        <p:txBody>
          <a:bodyPr/>
          <a:lstStyle/>
          <a:p>
            <a:r>
              <a:rPr lang="en-US" dirty="0"/>
              <a:t>FILE REPO</a:t>
            </a:r>
          </a:p>
        </p:txBody>
      </p:sp>
      <p:graphicFrame>
        <p:nvGraphicFramePr>
          <p:cNvPr id="4" name="Object 3"/>
          <p:cNvGraphicFramePr>
            <a:graphicFrameLocks noChangeAspect="1"/>
          </p:cNvGraphicFramePr>
          <p:nvPr/>
        </p:nvGraphicFramePr>
        <p:xfrm>
          <a:off x="908958" y="2676162"/>
          <a:ext cx="7054850" cy="3762375"/>
        </p:xfrm>
        <a:graphic>
          <a:graphicData uri="http://schemas.openxmlformats.org/presentationml/2006/ole">
            <mc:AlternateContent xmlns:mc="http://schemas.openxmlformats.org/markup-compatibility/2006">
              <mc:Choice xmlns:v="urn:schemas-microsoft-com:vml" Requires="v">
                <p:oleObj spid="_x0000_s189442" name="Visio" r:id="rId4" imgW="4704635" imgH="2510190" progId="Visio.Drawing.11">
                  <p:embed/>
                </p:oleObj>
              </mc:Choice>
              <mc:Fallback>
                <p:oleObj name="Visio" r:id="rId4" imgW="4704635" imgH="2510190" progId="Visio.Drawing.11">
                  <p:embed/>
                  <p:pic>
                    <p:nvPicPr>
                      <p:cNvPr id="4" name="Object 3"/>
                      <p:cNvPicPr>
                        <a:picLocks noChangeAspect="1" noChangeArrowheads="1"/>
                      </p:cNvPicPr>
                      <p:nvPr/>
                    </p:nvPicPr>
                    <p:blipFill>
                      <a:blip r:embed="rId5"/>
                      <a:srcRect/>
                      <a:stretch>
                        <a:fillRect/>
                      </a:stretch>
                    </p:blipFill>
                    <p:spPr bwMode="auto">
                      <a:xfrm>
                        <a:off x="908958" y="2676162"/>
                        <a:ext cx="7054850" cy="376237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46701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325084"/>
            <a:ext cx="8351839" cy="3852000"/>
          </a:xfrm>
        </p:spPr>
        <p:txBody>
          <a:bodyPr/>
          <a:lstStyle/>
          <a:p>
            <a:r>
              <a:rPr lang="en-US" sz="1600" b="1" i="1" dirty="0"/>
              <a:t>clipping</a:t>
            </a:r>
            <a:r>
              <a:rPr lang="en-US" sz="1600" dirty="0"/>
              <a:t> contains </a:t>
            </a:r>
          </a:p>
          <a:p>
            <a:pPr lvl="1"/>
            <a:r>
              <a:rPr lang="en-US" sz="1600" dirty="0"/>
              <a:t>Peak-clipping thresholds for radio units of different RATs and power classes</a:t>
            </a:r>
          </a:p>
          <a:p>
            <a:pPr lvl="1"/>
            <a:r>
              <a:rPr lang="en-US" sz="1600" dirty="0"/>
              <a:t>Parameters for the rules specified in downlink performance control</a:t>
            </a:r>
          </a:p>
          <a:p>
            <a:r>
              <a:rPr lang="en-US" sz="1600" b="1" i="1" dirty="0" err="1"/>
              <a:t>dlFilterCoef</a:t>
            </a:r>
            <a:r>
              <a:rPr lang="en-US" sz="1600" dirty="0"/>
              <a:t> contains</a:t>
            </a:r>
          </a:p>
          <a:p>
            <a:pPr lvl="1"/>
            <a:r>
              <a:rPr lang="en-US" sz="1600" dirty="0"/>
              <a:t>DL filter coefficients for various carrier types. The values are measured for various numbers of filter taps depending valid sample rates. There is no product-specific parameter file</a:t>
            </a:r>
          </a:p>
          <a:p>
            <a:r>
              <a:rPr lang="en-US" sz="1600" b="1" i="1" dirty="0" err="1"/>
              <a:t>dlPcFilterCoef</a:t>
            </a:r>
            <a:r>
              <a:rPr lang="en-US" sz="1600" dirty="0"/>
              <a:t> contains</a:t>
            </a:r>
          </a:p>
          <a:p>
            <a:pPr lvl="1"/>
            <a:r>
              <a:rPr lang="en-US" sz="1600" dirty="0"/>
              <a:t>Filter coefficients of peak filters of clipping functions in CFR (Crest Factor Reduction) in the downlink. The values are measured for various numbers of filter taps depending valid sample rates. There is no product-specific parameter file</a:t>
            </a:r>
          </a:p>
          <a:p>
            <a:r>
              <a:rPr lang="en-US" sz="1600" b="1" i="1" dirty="0" err="1"/>
              <a:t>paSwDb</a:t>
            </a:r>
            <a:r>
              <a:rPr lang="en-US" sz="1600" dirty="0"/>
              <a:t> contains</a:t>
            </a:r>
          </a:p>
          <a:p>
            <a:pPr lvl="1"/>
            <a:r>
              <a:rPr lang="en-US" sz="1600" dirty="0"/>
              <a:t>Data about supervision limits of currents, voltages and temperatures for PA control</a:t>
            </a:r>
          </a:p>
          <a:p>
            <a:pPr lvl="1"/>
            <a:r>
              <a:rPr lang="en-US" sz="1600" dirty="0"/>
              <a:t>The values have to be updated before connecting PA and TRX</a:t>
            </a:r>
          </a:p>
          <a:p>
            <a:pPr marL="355600" lvl="1" indent="0">
              <a:buNone/>
            </a:pPr>
            <a:endParaRPr lang="en-US" sz="1200" dirty="0"/>
          </a:p>
          <a:p>
            <a:endParaRPr lang="en-US" dirty="0"/>
          </a:p>
        </p:txBody>
      </p:sp>
      <p:sp>
        <p:nvSpPr>
          <p:cNvPr id="3" name="Title 2"/>
          <p:cNvSpPr>
            <a:spLocks noGrp="1"/>
          </p:cNvSpPr>
          <p:nvPr>
            <p:ph type="title"/>
          </p:nvPr>
        </p:nvSpPr>
        <p:spPr/>
        <p:txBody>
          <a:bodyPr/>
          <a:lstStyle/>
          <a:p>
            <a:r>
              <a:rPr lang="en-US" dirty="0"/>
              <a:t>DL </a:t>
            </a:r>
            <a:r>
              <a:rPr lang="en-US" dirty="0" err="1"/>
              <a:t>db</a:t>
            </a:r>
            <a:endParaRPr lang="en-US" dirty="0"/>
          </a:p>
        </p:txBody>
      </p:sp>
    </p:spTree>
    <p:extLst>
      <p:ext uri="{BB962C8B-B14F-4D97-AF65-F5344CB8AC3E}">
        <p14:creationId xmlns:p14="http://schemas.microsoft.com/office/powerpoint/2010/main" val="990022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3701" y="1379085"/>
            <a:ext cx="8351839" cy="4431406"/>
          </a:xfrm>
        </p:spPr>
        <p:txBody>
          <a:bodyPr/>
          <a:lstStyle/>
          <a:p>
            <a:r>
              <a:rPr lang="en-US" sz="1600" b="1" i="1" dirty="0" err="1"/>
              <a:t>rxCalib</a:t>
            </a:r>
            <a:r>
              <a:rPr lang="en-US" sz="1600" dirty="0"/>
              <a:t> contains</a:t>
            </a:r>
          </a:p>
          <a:p>
            <a:pPr lvl="1"/>
            <a:r>
              <a:rPr lang="en-US" sz="1600" dirty="0"/>
              <a:t>Data for the receiver part about AGC-related parameters, spectrum rotation, configuration parameters.</a:t>
            </a:r>
          </a:p>
          <a:p>
            <a:pPr lvl="1"/>
            <a:r>
              <a:rPr lang="en-US" sz="1600" dirty="0"/>
              <a:t>The values have to be updated after necessary measurements before connecting PA and TRX.</a:t>
            </a:r>
          </a:p>
          <a:p>
            <a:pPr marL="0" indent="0">
              <a:buNone/>
            </a:pPr>
            <a:endParaRPr lang="en-US" sz="1600" dirty="0"/>
          </a:p>
          <a:p>
            <a:r>
              <a:rPr lang="en-US" sz="1600" b="1" i="1" dirty="0" err="1"/>
              <a:t>rxFrontEnd</a:t>
            </a:r>
            <a:r>
              <a:rPr lang="en-US" sz="1600" dirty="0"/>
              <a:t> contains</a:t>
            </a:r>
          </a:p>
          <a:p>
            <a:pPr lvl="1"/>
            <a:r>
              <a:rPr lang="en-US" sz="1600" dirty="0"/>
              <a:t>Data for supervision limits of LNAs in different frequency band variants and also TDD mode.</a:t>
            </a:r>
          </a:p>
          <a:p>
            <a:pPr lvl="1"/>
            <a:r>
              <a:rPr lang="en-US" sz="1600" dirty="0"/>
              <a:t>The values have to be updated after necessary measurements before connecting PA and TRX.</a:t>
            </a:r>
          </a:p>
          <a:p>
            <a:pPr marL="355600" lvl="1" indent="0">
              <a:buNone/>
            </a:pPr>
            <a:endParaRPr lang="en-US" sz="1600" dirty="0"/>
          </a:p>
          <a:p>
            <a:r>
              <a:rPr lang="en-US" sz="1600" b="1" i="1" dirty="0" err="1"/>
              <a:t>ulFilterCoef</a:t>
            </a:r>
            <a:r>
              <a:rPr lang="en-US" sz="1600" dirty="0"/>
              <a:t> contains</a:t>
            </a:r>
          </a:p>
          <a:p>
            <a:pPr lvl="1"/>
            <a:r>
              <a:rPr lang="en-US" sz="1600" dirty="0"/>
              <a:t>UL filter coefficients for various carrier types. The values are measured for various numbers of filter taps depending valid sample rates. There is no product-specific parameter file</a:t>
            </a:r>
          </a:p>
          <a:p>
            <a:pPr lvl="1"/>
            <a:endParaRPr lang="en-US" dirty="0"/>
          </a:p>
          <a:p>
            <a:endParaRPr lang="en-US" dirty="0"/>
          </a:p>
        </p:txBody>
      </p:sp>
      <p:sp>
        <p:nvSpPr>
          <p:cNvPr id="3" name="Title 2"/>
          <p:cNvSpPr>
            <a:spLocks noGrp="1"/>
          </p:cNvSpPr>
          <p:nvPr>
            <p:ph type="title"/>
          </p:nvPr>
        </p:nvSpPr>
        <p:spPr/>
        <p:txBody>
          <a:bodyPr/>
          <a:lstStyle/>
          <a:p>
            <a:r>
              <a:rPr lang="en-US" dirty="0" err="1"/>
              <a:t>Ul</a:t>
            </a:r>
            <a:r>
              <a:rPr lang="en-US" dirty="0"/>
              <a:t> </a:t>
            </a:r>
            <a:r>
              <a:rPr lang="en-US" dirty="0" err="1"/>
              <a:t>db</a:t>
            </a:r>
            <a:endParaRPr lang="en-US" dirty="0"/>
          </a:p>
        </p:txBody>
      </p:sp>
    </p:spTree>
    <p:extLst>
      <p:ext uri="{BB962C8B-B14F-4D97-AF65-F5344CB8AC3E}">
        <p14:creationId xmlns:p14="http://schemas.microsoft.com/office/powerpoint/2010/main" val="3462289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875" y="1612669"/>
            <a:ext cx="8351839" cy="4693787"/>
          </a:xfrm>
        </p:spPr>
        <p:txBody>
          <a:bodyPr/>
          <a:lstStyle/>
          <a:p>
            <a:r>
              <a:rPr lang="en-US" sz="1600" b="1" i="1" dirty="0" err="1"/>
              <a:t>sysDataParam</a:t>
            </a:r>
            <a:r>
              <a:rPr lang="en-US" sz="1600" dirty="0"/>
              <a:t> is the most extensively used file containing parameters in</a:t>
            </a:r>
          </a:p>
          <a:p>
            <a:pPr lvl="1"/>
            <a:r>
              <a:rPr lang="en-US" sz="1600" dirty="0"/>
              <a:t>Capability parameters</a:t>
            </a:r>
          </a:p>
          <a:p>
            <a:pPr lvl="1"/>
            <a:r>
              <a:rPr lang="en-US" sz="1600" dirty="0"/>
              <a:t>Configuration and compensation parameters</a:t>
            </a:r>
          </a:p>
          <a:p>
            <a:pPr marL="0" indent="0">
              <a:buNone/>
            </a:pPr>
            <a:r>
              <a:rPr lang="en-US" altLang="en-US" sz="1600" dirty="0"/>
              <a:t>   Owned by system, shall be updated by system</a:t>
            </a:r>
          </a:p>
          <a:p>
            <a:pPr marL="0" lvl="0" indent="0">
              <a:buNone/>
            </a:pPr>
            <a:endParaRPr lang="en-US" sz="1600" dirty="0"/>
          </a:p>
          <a:p>
            <a:r>
              <a:rPr lang="en-US" sz="1600" b="1" i="1" dirty="0" err="1"/>
              <a:t>timingParam</a:t>
            </a:r>
            <a:r>
              <a:rPr lang="en-US" sz="1600" dirty="0"/>
              <a:t> contains</a:t>
            </a:r>
          </a:p>
          <a:p>
            <a:pPr lvl="1"/>
            <a:r>
              <a:rPr lang="en-US" sz="1600" dirty="0"/>
              <a:t>Parameters used for the whole system to get a correct timing in the radio signaling, such as various delays, sub delays and fine delays in the downlink and uplink chains and for frequency bands.</a:t>
            </a:r>
          </a:p>
          <a:p>
            <a:pPr lvl="1"/>
            <a:r>
              <a:rPr lang="en-US" sz="1600" dirty="0">
                <a:highlight>
                  <a:srgbClr val="00FF00"/>
                </a:highlight>
              </a:rPr>
              <a:t>The values is updated after necessary measurements before RPV (radio performance verification)</a:t>
            </a:r>
          </a:p>
          <a:p>
            <a:pPr lvl="1"/>
            <a:endParaRPr lang="en-US" sz="1600" dirty="0">
              <a:highlight>
                <a:srgbClr val="00FF00"/>
              </a:highlight>
            </a:endParaRPr>
          </a:p>
          <a:p>
            <a:pPr marL="0" lvl="0" indent="0" eaLnBrk="0" hangingPunct="0">
              <a:spcBef>
                <a:spcPct val="0"/>
              </a:spcBef>
              <a:buClrTx/>
              <a:buNone/>
              <a:tabLst>
                <a:tab pos="792163" algn="l"/>
                <a:tab pos="1620838" algn="l"/>
                <a:tab pos="2447925" algn="l"/>
                <a:tab pos="3311525" algn="l"/>
                <a:tab pos="4105275" algn="l"/>
                <a:tab pos="4932363" algn="l"/>
              </a:tabLst>
            </a:pPr>
            <a:r>
              <a:rPr lang="en-US" altLang="en-US" sz="1600" dirty="0"/>
              <a:t>The design of database parameters follows </a:t>
            </a:r>
          </a:p>
          <a:p>
            <a:pPr marL="0" lvl="0" indent="0" eaLnBrk="0" hangingPunct="0">
              <a:spcBef>
                <a:spcPct val="0"/>
              </a:spcBef>
              <a:buClrTx/>
              <a:buNone/>
              <a:tabLst>
                <a:tab pos="792163" algn="l"/>
                <a:tab pos="1620838" algn="l"/>
                <a:tab pos="2447925" algn="l"/>
                <a:tab pos="3311525" algn="l"/>
                <a:tab pos="4105275" algn="l"/>
                <a:tab pos="4932363" algn="l"/>
              </a:tabLst>
            </a:pPr>
            <a:r>
              <a:rPr lang="en-US" altLang="en-US" sz="1600" dirty="0"/>
              <a:t>certain rules including the modification of existing database parameters or adding new database parameters. These rules are specified in the design rule document </a:t>
            </a:r>
            <a:r>
              <a:rPr lang="de-DE" altLang="en-US" sz="1600" dirty="0">
                <a:hlinkClick r:id="rId3"/>
              </a:rPr>
              <a:t>[RU DB DR]</a:t>
            </a:r>
            <a:r>
              <a:rPr lang="en-US" altLang="en-US" sz="1600" dirty="0"/>
              <a:t>.</a:t>
            </a:r>
          </a:p>
          <a:p>
            <a:endParaRPr lang="en-US" sz="1600" dirty="0"/>
          </a:p>
        </p:txBody>
      </p:sp>
      <p:sp>
        <p:nvSpPr>
          <p:cNvPr id="3" name="Title 2"/>
          <p:cNvSpPr>
            <a:spLocks noGrp="1"/>
          </p:cNvSpPr>
          <p:nvPr>
            <p:ph type="title"/>
          </p:nvPr>
        </p:nvSpPr>
        <p:spPr/>
        <p:txBody>
          <a:bodyPr/>
          <a:lstStyle/>
          <a:p>
            <a:r>
              <a:rPr lang="en-US" dirty="0" err="1"/>
              <a:t>Comm</a:t>
            </a:r>
            <a:r>
              <a:rPr lang="en-US" dirty="0"/>
              <a:t> </a:t>
            </a:r>
            <a:r>
              <a:rPr lang="en-US" dirty="0" err="1"/>
              <a:t>db</a:t>
            </a:r>
            <a:r>
              <a:rPr lang="en-US" dirty="0"/>
              <a:t>	</a:t>
            </a:r>
          </a:p>
        </p:txBody>
      </p:sp>
    </p:spTree>
    <p:extLst>
      <p:ext uri="{BB962C8B-B14F-4D97-AF65-F5344CB8AC3E}">
        <p14:creationId xmlns:p14="http://schemas.microsoft.com/office/powerpoint/2010/main" val="35202270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stub</a:t>
            </a:r>
          </a:p>
        </p:txBody>
      </p:sp>
      <p:sp>
        <p:nvSpPr>
          <p:cNvPr id="5" name="Rectangle 4"/>
          <p:cNvSpPr/>
          <p:nvPr/>
        </p:nvSpPr>
        <p:spPr>
          <a:xfrm>
            <a:off x="640080" y="1503858"/>
            <a:ext cx="8290560" cy="2283702"/>
          </a:xfrm>
          <a:prstGeom prst="rect">
            <a:avLst/>
          </a:prstGeom>
        </p:spPr>
        <p:txBody>
          <a:bodyPr wrap="square">
            <a:spAutoFit/>
          </a:bodyPr>
          <a:lstStyle/>
          <a:p>
            <a:pPr eaLnBrk="1" hangingPunct="1">
              <a:lnSpc>
                <a:spcPct val="90000"/>
              </a:lnSpc>
            </a:pPr>
            <a:r>
              <a:rPr lang="en-US" altLang="en-US" dirty="0"/>
              <a:t>Often seen in temporary </a:t>
            </a:r>
            <a:r>
              <a:rPr lang="en-US" altLang="en-US" dirty="0" err="1"/>
              <a:t>db</a:t>
            </a:r>
            <a:r>
              <a:rPr lang="en-US" altLang="en-US" dirty="0"/>
              <a:t> files used in early phase dev when real </a:t>
            </a:r>
            <a:r>
              <a:rPr lang="en-US" altLang="en-US" dirty="0" err="1"/>
              <a:t>db</a:t>
            </a:r>
            <a:r>
              <a:rPr lang="en-US" altLang="en-US" dirty="0"/>
              <a:t> is not ready or exist</a:t>
            </a:r>
          </a:p>
          <a:p>
            <a:pPr eaLnBrk="1" hangingPunct="1">
              <a:lnSpc>
                <a:spcPct val="90000"/>
              </a:lnSpc>
            </a:pPr>
            <a:endParaRPr lang="en-US" altLang="en-US" dirty="0"/>
          </a:p>
          <a:p>
            <a:pPr eaLnBrk="1" hangingPunct="1">
              <a:lnSpc>
                <a:spcPct val="90000"/>
              </a:lnSpc>
            </a:pPr>
            <a:r>
              <a:rPr lang="en-US" altLang="en-US" dirty="0"/>
              <a:t>With Key 431/B20</a:t>
            </a:r>
          </a:p>
          <a:p>
            <a:pPr eaLnBrk="1" hangingPunct="1">
              <a:lnSpc>
                <a:spcPct val="90000"/>
              </a:lnSpc>
            </a:pPr>
            <a:r>
              <a:rPr lang="en-US" altLang="en-US" sz="1800" dirty="0"/>
              <a:t>stub/431/B20 will be chosen before values such as 43x/B20 or 4xx/20</a:t>
            </a:r>
          </a:p>
          <a:p>
            <a:pPr eaLnBrk="1" hangingPunct="1">
              <a:lnSpc>
                <a:spcPct val="90000"/>
              </a:lnSpc>
            </a:pPr>
            <a:r>
              <a:rPr lang="en-US" altLang="en-US" sz="1800" dirty="0"/>
              <a:t>stub/4xx/B20 will never be used if 431/B20 or 43x/B20 exists</a:t>
            </a:r>
          </a:p>
        </p:txBody>
      </p:sp>
    </p:spTree>
    <p:extLst>
      <p:ext uri="{BB962C8B-B14F-4D97-AF65-F5344CB8AC3E}">
        <p14:creationId xmlns:p14="http://schemas.microsoft.com/office/powerpoint/2010/main" val="1111861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7317" y="1219200"/>
            <a:ext cx="8679888" cy="5535561"/>
          </a:xfrm>
        </p:spPr>
        <p:txBody>
          <a:bodyPr/>
          <a:lstStyle/>
          <a:p>
            <a:r>
              <a:rPr lang="en-US" altLang="en-US" dirty="0"/>
              <a:t>Modify prod </a:t>
            </a:r>
            <a:r>
              <a:rPr lang="en-US" altLang="en-US" dirty="0" err="1"/>
              <a:t>db</a:t>
            </a:r>
            <a:r>
              <a:rPr lang="en-US" altLang="en-US" dirty="0"/>
              <a:t> value:</a:t>
            </a:r>
          </a:p>
          <a:p>
            <a:pPr>
              <a:buFont typeface="Wingdings" panose="05000000000000000000" pitchFamily="2" charset="2"/>
              <a:buChar char="§"/>
            </a:pPr>
            <a:r>
              <a:rPr lang="en-US" altLang="en-US" dirty="0"/>
              <a:t>   $ </a:t>
            </a:r>
            <a:r>
              <a:rPr lang="en-US" dirty="0" err="1"/>
              <a:t>db</a:t>
            </a:r>
            <a:r>
              <a:rPr lang="en-US" dirty="0"/>
              <a:t> write /board/</a:t>
            </a:r>
            <a:r>
              <a:rPr lang="en-US" dirty="0" err="1"/>
              <a:t>trxDrivers</a:t>
            </a:r>
            <a:r>
              <a:rPr lang="en-US" dirty="0"/>
              <a:t>/set -c 551</a:t>
            </a:r>
          </a:p>
          <a:p>
            <a:pPr>
              <a:buFont typeface="Wingdings" panose="05000000000000000000" pitchFamily="2" charset="2"/>
              <a:buChar char="§"/>
            </a:pPr>
            <a:r>
              <a:rPr lang="en-US" altLang="en-US" dirty="0"/>
              <a:t>   $ </a:t>
            </a:r>
            <a:r>
              <a:rPr lang="en-US" dirty="0" err="1"/>
              <a:t>db</a:t>
            </a:r>
            <a:r>
              <a:rPr lang="en-US" dirty="0"/>
              <a:t> write /board/</a:t>
            </a:r>
            <a:r>
              <a:rPr lang="en-US" dirty="0" err="1"/>
              <a:t>paDrivers</a:t>
            </a:r>
            <a:r>
              <a:rPr lang="en-US" dirty="0"/>
              <a:t>/set –c 701</a:t>
            </a:r>
          </a:p>
          <a:p>
            <a:pPr>
              <a:buFont typeface="Wingdings" panose="05000000000000000000" pitchFamily="2" charset="2"/>
              <a:buChar char="§"/>
            </a:pPr>
            <a:r>
              <a:rPr lang="en-US" altLang="en-US" dirty="0"/>
              <a:t>   $ </a:t>
            </a:r>
            <a:r>
              <a:rPr lang="en-US" dirty="0" err="1"/>
              <a:t>db</a:t>
            </a:r>
            <a:r>
              <a:rPr lang="en-US" dirty="0"/>
              <a:t> prod copy </a:t>
            </a:r>
          </a:p>
          <a:p>
            <a:pPr>
              <a:buFont typeface="Wingdings" panose="05000000000000000000" pitchFamily="2" charset="2"/>
              <a:buChar char="§"/>
            </a:pPr>
            <a:r>
              <a:rPr lang="en-US" altLang="en-US" dirty="0"/>
              <a:t>   $ </a:t>
            </a:r>
            <a:r>
              <a:rPr lang="en-US" dirty="0" err="1"/>
              <a:t>db</a:t>
            </a:r>
            <a:r>
              <a:rPr lang="en-US" dirty="0"/>
              <a:t> prod save /board/</a:t>
            </a:r>
            <a:r>
              <a:rPr lang="en-US" dirty="0" err="1"/>
              <a:t>paDrivers</a:t>
            </a:r>
            <a:r>
              <a:rPr lang="en-US" dirty="0"/>
              <a:t>/set</a:t>
            </a:r>
          </a:p>
          <a:p>
            <a:r>
              <a:rPr lang="en-US" dirty="0"/>
              <a:t>Adding new DB entry</a:t>
            </a:r>
          </a:p>
          <a:p>
            <a:pPr>
              <a:buFont typeface="Wingdings" panose="05000000000000000000" pitchFamily="2" charset="2"/>
              <a:buChar char="§"/>
            </a:pPr>
            <a:r>
              <a:rPr lang="sv-SE" dirty="0"/>
              <a:t>   </a:t>
            </a:r>
            <a:r>
              <a:rPr lang="en-US" altLang="en-US" dirty="0"/>
              <a:t>$ </a:t>
            </a:r>
            <a:r>
              <a:rPr lang="sv-SE" dirty="0" err="1"/>
              <a:t>db</a:t>
            </a:r>
            <a:r>
              <a:rPr lang="sv-SE" dirty="0"/>
              <a:t> </a:t>
            </a:r>
            <a:r>
              <a:rPr lang="sv-SE" dirty="0" err="1"/>
              <a:t>add</a:t>
            </a:r>
            <a:r>
              <a:rPr lang="sv-SE" dirty="0"/>
              <a:t> </a:t>
            </a:r>
          </a:p>
          <a:p>
            <a:pPr>
              <a:buFont typeface="Wingdings" panose="05000000000000000000" pitchFamily="2" charset="2"/>
              <a:buChar char="§"/>
            </a:pPr>
            <a:r>
              <a:rPr lang="sv-SE" dirty="0"/>
              <a:t>   </a:t>
            </a:r>
            <a:r>
              <a:rPr lang="en-US" altLang="en-US" dirty="0"/>
              <a:t>$ </a:t>
            </a:r>
            <a:r>
              <a:rPr lang="sv-SE" dirty="0" err="1"/>
              <a:t>db</a:t>
            </a:r>
            <a:r>
              <a:rPr lang="sv-SE" dirty="0"/>
              <a:t> </a:t>
            </a:r>
            <a:r>
              <a:rPr lang="sv-SE" dirty="0" err="1"/>
              <a:t>resize</a:t>
            </a:r>
            <a:endParaRPr lang="sv-SE" dirty="0"/>
          </a:p>
          <a:p>
            <a:pPr>
              <a:buFont typeface="Wingdings" panose="05000000000000000000" pitchFamily="2" charset="2"/>
              <a:buChar char="§"/>
            </a:pPr>
            <a:r>
              <a:rPr lang="sv-SE" dirty="0"/>
              <a:t>   </a:t>
            </a:r>
            <a:r>
              <a:rPr lang="en-US" altLang="en-US" dirty="0"/>
              <a:t>$</a:t>
            </a:r>
            <a:r>
              <a:rPr lang="sv-SE" dirty="0"/>
              <a:t> </a:t>
            </a:r>
            <a:r>
              <a:rPr lang="sv-SE" dirty="0" err="1"/>
              <a:t>db</a:t>
            </a:r>
            <a:r>
              <a:rPr lang="sv-SE" dirty="0"/>
              <a:t> </a:t>
            </a:r>
            <a:r>
              <a:rPr lang="sv-SE" dirty="0" err="1"/>
              <a:t>write</a:t>
            </a:r>
            <a:endParaRPr lang="en-US" dirty="0"/>
          </a:p>
          <a:p>
            <a:r>
              <a:rPr lang="en-US" dirty="0"/>
              <a:t>Delete DB enter</a:t>
            </a:r>
          </a:p>
          <a:p>
            <a:pPr>
              <a:buFont typeface="Wingdings" panose="05000000000000000000" pitchFamily="2" charset="2"/>
              <a:buChar char="§"/>
            </a:pPr>
            <a:r>
              <a:rPr lang="en-US" altLang="en-US" dirty="0"/>
              <a:t>   $ </a:t>
            </a:r>
            <a:r>
              <a:rPr lang="en-US" dirty="0" err="1"/>
              <a:t>db</a:t>
            </a:r>
            <a:r>
              <a:rPr lang="en-US" dirty="0"/>
              <a:t> prod del /tor/</a:t>
            </a:r>
            <a:r>
              <a:rPr lang="en-US" dirty="0" err="1"/>
              <a:t>txA</a:t>
            </a:r>
            <a:r>
              <a:rPr lang="en-US" dirty="0"/>
              <a:t>/10W/</a:t>
            </a:r>
            <a:r>
              <a:rPr lang="en-US" dirty="0" err="1"/>
              <a:t>freqCorTabNoFilter</a:t>
            </a:r>
            <a:r>
              <a:rPr lang="en-US" dirty="0"/>
              <a:t> save</a:t>
            </a:r>
          </a:p>
          <a:p>
            <a:endParaRPr lang="en-US" dirty="0"/>
          </a:p>
        </p:txBody>
      </p:sp>
      <p:sp>
        <p:nvSpPr>
          <p:cNvPr id="3" name="Title 2"/>
          <p:cNvSpPr>
            <a:spLocks noGrp="1"/>
          </p:cNvSpPr>
          <p:nvPr>
            <p:ph type="title"/>
          </p:nvPr>
        </p:nvSpPr>
        <p:spPr/>
        <p:txBody>
          <a:bodyPr/>
          <a:lstStyle/>
          <a:p>
            <a:r>
              <a:rPr lang="en-US" altLang="en-US" dirty="0"/>
              <a:t>DB Coli</a:t>
            </a:r>
            <a:endParaRPr lang="en-US" dirty="0"/>
          </a:p>
        </p:txBody>
      </p:sp>
    </p:spTree>
    <p:extLst>
      <p:ext uri="{BB962C8B-B14F-4D97-AF65-F5344CB8AC3E}">
        <p14:creationId xmlns:p14="http://schemas.microsoft.com/office/powerpoint/2010/main" val="2257325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7317" y="1219200"/>
            <a:ext cx="8679888" cy="5535561"/>
          </a:xfrm>
        </p:spPr>
        <p:txBody>
          <a:bodyPr/>
          <a:lstStyle/>
          <a:p>
            <a:pPr marL="0" indent="0">
              <a:buNone/>
              <a:defRPr/>
            </a:pPr>
            <a:r>
              <a:rPr lang="en-CA" altLang="en-US" sz="1600" b="1" dirty="0"/>
              <a:t>   Useful commands</a:t>
            </a:r>
            <a:endParaRPr lang="en-CA" altLang="en-US" sz="1600" dirty="0"/>
          </a:p>
          <a:p>
            <a:pPr marL="0" indent="0">
              <a:buNone/>
              <a:defRPr/>
            </a:pPr>
            <a:endParaRPr lang="en-CA" altLang="en-US" sz="1600" b="1" dirty="0"/>
          </a:p>
          <a:p>
            <a:pPr>
              <a:defRPr/>
            </a:pPr>
            <a:r>
              <a:rPr lang="en-CA" altLang="en-US" sz="1600" dirty="0"/>
              <a:t>Listing Board Parameters  (whole </a:t>
            </a:r>
            <a:r>
              <a:rPr lang="en-CA" altLang="en-US" sz="1600" dirty="0" err="1"/>
              <a:t>db</a:t>
            </a:r>
            <a:r>
              <a:rPr lang="en-CA" altLang="en-US" sz="1600" dirty="0"/>
              <a:t> txt will be printed here)</a:t>
            </a:r>
          </a:p>
          <a:p>
            <a:pPr marL="357187" lvl="1" indent="0">
              <a:buNone/>
              <a:defRPr/>
            </a:pPr>
            <a:r>
              <a:rPr lang="en-US" altLang="en-US" sz="1400" dirty="0"/>
              <a:t>$ </a:t>
            </a:r>
            <a:r>
              <a:rPr lang="en-CA" altLang="en-US" sz="1600" dirty="0">
                <a:ea typeface="+mn-ea"/>
                <a:cs typeface="+mn-cs"/>
              </a:rPr>
              <a:t>par get</a:t>
            </a:r>
          </a:p>
          <a:p>
            <a:pPr>
              <a:defRPr/>
            </a:pPr>
            <a:r>
              <a:rPr lang="en-CA" altLang="en-US" sz="1600" dirty="0"/>
              <a:t>Listing Production Database</a:t>
            </a:r>
          </a:p>
          <a:p>
            <a:pPr marL="357187" lvl="1" indent="0">
              <a:buNone/>
              <a:defRPr/>
            </a:pPr>
            <a:r>
              <a:rPr lang="en-US" altLang="en-US" sz="1600" dirty="0"/>
              <a:t>$ </a:t>
            </a:r>
            <a:r>
              <a:rPr lang="en-CA" altLang="en-US" sz="1600" dirty="0" err="1">
                <a:ea typeface="+mn-ea"/>
                <a:cs typeface="+mn-cs"/>
              </a:rPr>
              <a:t>db</a:t>
            </a:r>
            <a:r>
              <a:rPr lang="en-CA" altLang="en-US" sz="1600" dirty="0">
                <a:ea typeface="+mn-ea"/>
                <a:cs typeface="+mn-cs"/>
              </a:rPr>
              <a:t> list prod</a:t>
            </a:r>
          </a:p>
          <a:p>
            <a:pPr>
              <a:defRPr/>
            </a:pPr>
            <a:r>
              <a:rPr lang="en-CA" altLang="en-US" sz="1600" dirty="0" err="1">
                <a:cs typeface="Courier New" panose="02070309020205020404" pitchFamily="49" charset="0"/>
              </a:rPr>
              <a:t>Lisitng</a:t>
            </a:r>
            <a:r>
              <a:rPr lang="en-CA" altLang="en-US" sz="1600" dirty="0">
                <a:cs typeface="Courier New" panose="02070309020205020404" pitchFamily="49" charset="0"/>
              </a:rPr>
              <a:t> PA database</a:t>
            </a:r>
          </a:p>
          <a:p>
            <a:pPr marL="357187" lvl="1" indent="0">
              <a:buNone/>
              <a:defRPr/>
            </a:pPr>
            <a:r>
              <a:rPr lang="en-US" altLang="en-US" sz="1600" dirty="0"/>
              <a:t>$ </a:t>
            </a:r>
            <a:r>
              <a:rPr lang="en-CA" altLang="en-US" sz="1600" dirty="0" err="1">
                <a:ea typeface="+mn-ea"/>
                <a:cs typeface="+mn-cs"/>
              </a:rPr>
              <a:t>db</a:t>
            </a:r>
            <a:r>
              <a:rPr lang="en-CA" altLang="en-US" sz="1600" dirty="0">
                <a:ea typeface="+mn-ea"/>
                <a:cs typeface="+mn-cs"/>
              </a:rPr>
              <a:t> list pa</a:t>
            </a:r>
          </a:p>
          <a:p>
            <a:pPr marL="284163" indent="-285750">
              <a:defRPr/>
            </a:pPr>
            <a:r>
              <a:rPr lang="en-CA" altLang="en-US" sz="1600" dirty="0">
                <a:cs typeface="Courier New" panose="02070309020205020404" pitchFamily="49" charset="0"/>
              </a:rPr>
              <a:t>Listing all used databases</a:t>
            </a:r>
          </a:p>
          <a:p>
            <a:pPr marL="357187" lvl="1" indent="0">
              <a:buNone/>
              <a:defRPr/>
            </a:pPr>
            <a:r>
              <a:rPr lang="en-US" altLang="en-US" sz="1600" dirty="0"/>
              <a:t>$ </a:t>
            </a:r>
            <a:r>
              <a:rPr lang="en-CA" altLang="en-US" sz="1600" dirty="0" err="1">
                <a:ea typeface="+mn-ea"/>
                <a:cs typeface="+mn-cs"/>
              </a:rPr>
              <a:t>db</a:t>
            </a:r>
            <a:r>
              <a:rPr lang="en-CA" altLang="en-US" sz="1600" dirty="0">
                <a:ea typeface="+mn-ea"/>
                <a:cs typeface="+mn-cs"/>
              </a:rPr>
              <a:t> list * used</a:t>
            </a:r>
          </a:p>
          <a:p>
            <a:r>
              <a:rPr lang="en-US" altLang="en-US" sz="1600" dirty="0"/>
              <a:t> </a:t>
            </a:r>
            <a:r>
              <a:rPr lang="en-CA" altLang="en-US" sz="1600" dirty="0">
                <a:cs typeface="Courier New" panose="02070309020205020404" pitchFamily="49" charset="0"/>
              </a:rPr>
              <a:t>Using wildcarding check which </a:t>
            </a:r>
            <a:r>
              <a:rPr lang="en-CA" altLang="en-US" sz="1600" dirty="0" err="1">
                <a:cs typeface="Courier New" panose="02070309020205020404" pitchFamily="49" charset="0"/>
              </a:rPr>
              <a:t>trxDriver</a:t>
            </a:r>
            <a:r>
              <a:rPr lang="en-CA" altLang="en-US" sz="1600" dirty="0">
                <a:cs typeface="Courier New" panose="02070309020205020404" pitchFamily="49" charset="0"/>
              </a:rPr>
              <a:t> set used</a:t>
            </a:r>
            <a:endParaRPr lang="en-US" altLang="en-US" sz="1600" dirty="0"/>
          </a:p>
          <a:p>
            <a:r>
              <a:rPr lang="en-US" altLang="en-US" sz="1600" dirty="0"/>
              <a:t>  $ </a:t>
            </a:r>
            <a:r>
              <a:rPr lang="en-US" sz="1600" dirty="0" err="1"/>
              <a:t>db</a:t>
            </a:r>
            <a:r>
              <a:rPr lang="en-US" sz="1600" dirty="0"/>
              <a:t> list *rivers* used</a:t>
            </a:r>
          </a:p>
          <a:p>
            <a:endParaRPr lang="en-US" sz="1600" dirty="0"/>
          </a:p>
        </p:txBody>
      </p:sp>
      <p:sp>
        <p:nvSpPr>
          <p:cNvPr id="3" name="Title 2"/>
          <p:cNvSpPr>
            <a:spLocks noGrp="1"/>
          </p:cNvSpPr>
          <p:nvPr>
            <p:ph type="title"/>
          </p:nvPr>
        </p:nvSpPr>
        <p:spPr/>
        <p:txBody>
          <a:bodyPr/>
          <a:lstStyle/>
          <a:p>
            <a:r>
              <a:rPr lang="en-US" altLang="en-US" dirty="0"/>
              <a:t>DB Coli</a:t>
            </a:r>
            <a:endParaRPr lang="en-US" dirty="0"/>
          </a:p>
        </p:txBody>
      </p:sp>
    </p:spTree>
    <p:extLst>
      <p:ext uri="{BB962C8B-B14F-4D97-AF65-F5344CB8AC3E}">
        <p14:creationId xmlns:p14="http://schemas.microsoft.com/office/powerpoint/2010/main" val="2842348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a:xfrm>
            <a:off x="393700" y="239713"/>
            <a:ext cx="7494588" cy="1085850"/>
          </a:xfrm>
        </p:spPr>
        <p:txBody>
          <a:bodyPr/>
          <a:lstStyle/>
          <a:p>
            <a:pPr eaLnBrk="1" hangingPunct="1"/>
            <a:r>
              <a:rPr lang="en-US" dirty="0">
                <a:latin typeface="Ericsson Capital TT" pitchFamily="2" charset="0"/>
              </a:rPr>
              <a:t>Resource Names</a:t>
            </a:r>
          </a:p>
        </p:txBody>
      </p:sp>
      <p:sp>
        <p:nvSpPr>
          <p:cNvPr id="6" name="Freeform 5"/>
          <p:cNvSpPr/>
          <p:nvPr/>
        </p:nvSpPr>
        <p:spPr bwMode="auto">
          <a:xfrm>
            <a:off x="3552786" y="1639768"/>
            <a:ext cx="1887538" cy="471488"/>
          </a:xfrm>
          <a:custGeom>
            <a:avLst/>
            <a:gdLst>
              <a:gd name="connsiteX0" fmla="*/ 0 w 1888027"/>
              <a:gd name="connsiteY0" fmla="*/ 47201 h 472006"/>
              <a:gd name="connsiteX1" fmla="*/ 47201 w 1888027"/>
              <a:gd name="connsiteY1" fmla="*/ 0 h 472006"/>
              <a:gd name="connsiteX2" fmla="*/ 1840826 w 1888027"/>
              <a:gd name="connsiteY2" fmla="*/ 0 h 472006"/>
              <a:gd name="connsiteX3" fmla="*/ 1888027 w 1888027"/>
              <a:gd name="connsiteY3" fmla="*/ 47201 h 472006"/>
              <a:gd name="connsiteX4" fmla="*/ 1888027 w 1888027"/>
              <a:gd name="connsiteY4" fmla="*/ 424805 h 472006"/>
              <a:gd name="connsiteX5" fmla="*/ 1840826 w 1888027"/>
              <a:gd name="connsiteY5" fmla="*/ 472006 h 472006"/>
              <a:gd name="connsiteX6" fmla="*/ 47201 w 1888027"/>
              <a:gd name="connsiteY6" fmla="*/ 472006 h 472006"/>
              <a:gd name="connsiteX7" fmla="*/ 0 w 1888027"/>
              <a:gd name="connsiteY7" fmla="*/ 424805 h 472006"/>
              <a:gd name="connsiteX8" fmla="*/ 0 w 1888027"/>
              <a:gd name="connsiteY8" fmla="*/ 47201 h 47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8027" h="472006">
                <a:moveTo>
                  <a:pt x="0" y="47201"/>
                </a:moveTo>
                <a:cubicBezTo>
                  <a:pt x="0" y="21133"/>
                  <a:pt x="21133" y="0"/>
                  <a:pt x="47201" y="0"/>
                </a:cubicBezTo>
                <a:lnTo>
                  <a:pt x="1840826" y="0"/>
                </a:lnTo>
                <a:cubicBezTo>
                  <a:pt x="1866894" y="0"/>
                  <a:pt x="1888027" y="21133"/>
                  <a:pt x="1888027" y="47201"/>
                </a:cubicBezTo>
                <a:lnTo>
                  <a:pt x="1888027" y="424805"/>
                </a:lnTo>
                <a:cubicBezTo>
                  <a:pt x="1888027" y="450873"/>
                  <a:pt x="1866894" y="472006"/>
                  <a:pt x="1840826" y="472006"/>
                </a:cubicBezTo>
                <a:lnTo>
                  <a:pt x="47201" y="472006"/>
                </a:lnTo>
                <a:cubicBezTo>
                  <a:pt x="21133" y="472006"/>
                  <a:pt x="0" y="450873"/>
                  <a:pt x="0" y="424805"/>
                </a:cubicBezTo>
                <a:lnTo>
                  <a:pt x="0" y="472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34145" tIns="34145" rIns="34145" bIns="34145" spcCol="1270" anchor="ctr"/>
          <a:lstStyle/>
          <a:p>
            <a:pPr algn="ctr" defTabSz="711200">
              <a:lnSpc>
                <a:spcPct val="90000"/>
              </a:lnSpc>
              <a:spcAft>
                <a:spcPct val="35000"/>
              </a:spcAft>
              <a:defRPr/>
            </a:pPr>
            <a:r>
              <a:rPr lang="en-US" sz="1600" dirty="0"/>
              <a:t>“</a:t>
            </a:r>
            <a:r>
              <a:rPr lang="en-US" sz="1600" dirty="0" err="1"/>
              <a:t>TxTempA</a:t>
            </a:r>
            <a:r>
              <a:rPr lang="en-US" sz="1600" dirty="0"/>
              <a:t>”</a:t>
            </a:r>
          </a:p>
        </p:txBody>
      </p:sp>
      <p:sp>
        <p:nvSpPr>
          <p:cNvPr id="12" name="Freeform 11"/>
          <p:cNvSpPr/>
          <p:nvPr/>
        </p:nvSpPr>
        <p:spPr bwMode="auto">
          <a:xfrm>
            <a:off x="1403311" y="3522543"/>
            <a:ext cx="1887538" cy="471488"/>
          </a:xfrm>
          <a:custGeom>
            <a:avLst/>
            <a:gdLst>
              <a:gd name="connsiteX0" fmla="*/ 0 w 1888027"/>
              <a:gd name="connsiteY0" fmla="*/ 47201 h 472006"/>
              <a:gd name="connsiteX1" fmla="*/ 47201 w 1888027"/>
              <a:gd name="connsiteY1" fmla="*/ 0 h 472006"/>
              <a:gd name="connsiteX2" fmla="*/ 1840826 w 1888027"/>
              <a:gd name="connsiteY2" fmla="*/ 0 h 472006"/>
              <a:gd name="connsiteX3" fmla="*/ 1888027 w 1888027"/>
              <a:gd name="connsiteY3" fmla="*/ 47201 h 472006"/>
              <a:gd name="connsiteX4" fmla="*/ 1888027 w 1888027"/>
              <a:gd name="connsiteY4" fmla="*/ 424805 h 472006"/>
              <a:gd name="connsiteX5" fmla="*/ 1840826 w 1888027"/>
              <a:gd name="connsiteY5" fmla="*/ 472006 h 472006"/>
              <a:gd name="connsiteX6" fmla="*/ 47201 w 1888027"/>
              <a:gd name="connsiteY6" fmla="*/ 472006 h 472006"/>
              <a:gd name="connsiteX7" fmla="*/ 0 w 1888027"/>
              <a:gd name="connsiteY7" fmla="*/ 424805 h 472006"/>
              <a:gd name="connsiteX8" fmla="*/ 0 w 1888027"/>
              <a:gd name="connsiteY8" fmla="*/ 47201 h 47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8027" h="472006">
                <a:moveTo>
                  <a:pt x="0" y="47201"/>
                </a:moveTo>
                <a:cubicBezTo>
                  <a:pt x="0" y="21133"/>
                  <a:pt x="21133" y="0"/>
                  <a:pt x="47201" y="0"/>
                </a:cubicBezTo>
                <a:lnTo>
                  <a:pt x="1840826" y="0"/>
                </a:lnTo>
                <a:cubicBezTo>
                  <a:pt x="1866894" y="0"/>
                  <a:pt x="1888027" y="21133"/>
                  <a:pt x="1888027" y="47201"/>
                </a:cubicBezTo>
                <a:lnTo>
                  <a:pt x="1888027" y="424805"/>
                </a:lnTo>
                <a:cubicBezTo>
                  <a:pt x="1888027" y="450873"/>
                  <a:pt x="1866894" y="472006"/>
                  <a:pt x="1840826" y="472006"/>
                </a:cubicBezTo>
                <a:lnTo>
                  <a:pt x="47201" y="472006"/>
                </a:lnTo>
                <a:cubicBezTo>
                  <a:pt x="21133" y="472006"/>
                  <a:pt x="0" y="450873"/>
                  <a:pt x="0" y="424805"/>
                </a:cubicBezTo>
                <a:lnTo>
                  <a:pt x="0" y="47201"/>
                </a:lnTo>
                <a:close/>
              </a:path>
            </a:pathLst>
          </a:custGeom>
          <a:solidFill>
            <a:schemeClr val="accent1"/>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lIns="34145" tIns="34145" rIns="34145" bIns="34145" spcCol="1270" anchor="ctr"/>
          <a:lstStyle/>
          <a:p>
            <a:pPr algn="ctr" defTabSz="711200">
              <a:lnSpc>
                <a:spcPct val="90000"/>
              </a:lnSpc>
              <a:spcAft>
                <a:spcPct val="35000"/>
              </a:spcAft>
              <a:defRPr/>
            </a:pPr>
            <a:r>
              <a:rPr lang="en-US" sz="1600" dirty="0" err="1"/>
              <a:t>TemperatureSensor</a:t>
            </a:r>
            <a:endParaRPr lang="en-US" sz="1600" dirty="0"/>
          </a:p>
        </p:txBody>
      </p:sp>
      <p:sp>
        <p:nvSpPr>
          <p:cNvPr id="13" name="Freeform 12"/>
          <p:cNvSpPr/>
          <p:nvPr/>
        </p:nvSpPr>
        <p:spPr bwMode="auto">
          <a:xfrm>
            <a:off x="3552786" y="3522543"/>
            <a:ext cx="1887538" cy="471488"/>
          </a:xfrm>
          <a:custGeom>
            <a:avLst/>
            <a:gdLst>
              <a:gd name="connsiteX0" fmla="*/ 0 w 1888027"/>
              <a:gd name="connsiteY0" fmla="*/ 47201 h 472006"/>
              <a:gd name="connsiteX1" fmla="*/ 47201 w 1888027"/>
              <a:gd name="connsiteY1" fmla="*/ 0 h 472006"/>
              <a:gd name="connsiteX2" fmla="*/ 1840826 w 1888027"/>
              <a:gd name="connsiteY2" fmla="*/ 0 h 472006"/>
              <a:gd name="connsiteX3" fmla="*/ 1888027 w 1888027"/>
              <a:gd name="connsiteY3" fmla="*/ 47201 h 472006"/>
              <a:gd name="connsiteX4" fmla="*/ 1888027 w 1888027"/>
              <a:gd name="connsiteY4" fmla="*/ 424805 h 472006"/>
              <a:gd name="connsiteX5" fmla="*/ 1840826 w 1888027"/>
              <a:gd name="connsiteY5" fmla="*/ 472006 h 472006"/>
              <a:gd name="connsiteX6" fmla="*/ 47201 w 1888027"/>
              <a:gd name="connsiteY6" fmla="*/ 472006 h 472006"/>
              <a:gd name="connsiteX7" fmla="*/ 0 w 1888027"/>
              <a:gd name="connsiteY7" fmla="*/ 424805 h 472006"/>
              <a:gd name="connsiteX8" fmla="*/ 0 w 1888027"/>
              <a:gd name="connsiteY8" fmla="*/ 47201 h 47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8027" h="472006">
                <a:moveTo>
                  <a:pt x="0" y="47201"/>
                </a:moveTo>
                <a:cubicBezTo>
                  <a:pt x="0" y="21133"/>
                  <a:pt x="21133" y="0"/>
                  <a:pt x="47201" y="0"/>
                </a:cubicBezTo>
                <a:lnTo>
                  <a:pt x="1840826" y="0"/>
                </a:lnTo>
                <a:cubicBezTo>
                  <a:pt x="1866894" y="0"/>
                  <a:pt x="1888027" y="21133"/>
                  <a:pt x="1888027" y="47201"/>
                </a:cubicBezTo>
                <a:lnTo>
                  <a:pt x="1888027" y="424805"/>
                </a:lnTo>
                <a:cubicBezTo>
                  <a:pt x="1888027" y="450873"/>
                  <a:pt x="1866894" y="472006"/>
                  <a:pt x="1840826" y="472006"/>
                </a:cubicBezTo>
                <a:lnTo>
                  <a:pt x="47201" y="472006"/>
                </a:lnTo>
                <a:cubicBezTo>
                  <a:pt x="21133" y="472006"/>
                  <a:pt x="0" y="450873"/>
                  <a:pt x="0" y="424805"/>
                </a:cubicBezTo>
                <a:lnTo>
                  <a:pt x="0" y="47201"/>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lIns="34145" tIns="34145" rIns="34145" bIns="34145" spcCol="1270" anchor="ctr"/>
          <a:lstStyle/>
          <a:p>
            <a:pPr algn="ctr" defTabSz="711200">
              <a:lnSpc>
                <a:spcPct val="90000"/>
              </a:lnSpc>
              <a:spcAft>
                <a:spcPct val="35000"/>
              </a:spcAft>
              <a:defRPr/>
            </a:pPr>
            <a:r>
              <a:rPr lang="en-US" sz="1600" dirty="0"/>
              <a:t>“</a:t>
            </a:r>
            <a:r>
              <a:rPr lang="en-US" sz="1600" dirty="0" err="1"/>
              <a:t>Tx</a:t>
            </a:r>
            <a:r>
              <a:rPr lang="en-US" sz="1600" dirty="0"/>
              <a:t>”</a:t>
            </a:r>
          </a:p>
        </p:txBody>
      </p:sp>
      <p:sp>
        <p:nvSpPr>
          <p:cNvPr id="14" name="Freeform 13"/>
          <p:cNvSpPr/>
          <p:nvPr/>
        </p:nvSpPr>
        <p:spPr bwMode="auto">
          <a:xfrm>
            <a:off x="5708611" y="3522543"/>
            <a:ext cx="1887538" cy="471488"/>
          </a:xfrm>
          <a:custGeom>
            <a:avLst/>
            <a:gdLst>
              <a:gd name="connsiteX0" fmla="*/ 0 w 1888027"/>
              <a:gd name="connsiteY0" fmla="*/ 47201 h 472006"/>
              <a:gd name="connsiteX1" fmla="*/ 47201 w 1888027"/>
              <a:gd name="connsiteY1" fmla="*/ 0 h 472006"/>
              <a:gd name="connsiteX2" fmla="*/ 1840826 w 1888027"/>
              <a:gd name="connsiteY2" fmla="*/ 0 h 472006"/>
              <a:gd name="connsiteX3" fmla="*/ 1888027 w 1888027"/>
              <a:gd name="connsiteY3" fmla="*/ 47201 h 472006"/>
              <a:gd name="connsiteX4" fmla="*/ 1888027 w 1888027"/>
              <a:gd name="connsiteY4" fmla="*/ 424805 h 472006"/>
              <a:gd name="connsiteX5" fmla="*/ 1840826 w 1888027"/>
              <a:gd name="connsiteY5" fmla="*/ 472006 h 472006"/>
              <a:gd name="connsiteX6" fmla="*/ 47201 w 1888027"/>
              <a:gd name="connsiteY6" fmla="*/ 472006 h 472006"/>
              <a:gd name="connsiteX7" fmla="*/ 0 w 1888027"/>
              <a:gd name="connsiteY7" fmla="*/ 424805 h 472006"/>
              <a:gd name="connsiteX8" fmla="*/ 0 w 1888027"/>
              <a:gd name="connsiteY8" fmla="*/ 47201 h 47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8027" h="472006">
                <a:moveTo>
                  <a:pt x="0" y="47201"/>
                </a:moveTo>
                <a:cubicBezTo>
                  <a:pt x="0" y="21133"/>
                  <a:pt x="21133" y="0"/>
                  <a:pt x="47201" y="0"/>
                </a:cubicBezTo>
                <a:lnTo>
                  <a:pt x="1840826" y="0"/>
                </a:lnTo>
                <a:cubicBezTo>
                  <a:pt x="1866894" y="0"/>
                  <a:pt x="1888027" y="21133"/>
                  <a:pt x="1888027" y="47201"/>
                </a:cubicBezTo>
                <a:lnTo>
                  <a:pt x="1888027" y="424805"/>
                </a:lnTo>
                <a:cubicBezTo>
                  <a:pt x="1888027" y="450873"/>
                  <a:pt x="1866894" y="472006"/>
                  <a:pt x="1840826" y="472006"/>
                </a:cubicBezTo>
                <a:lnTo>
                  <a:pt x="47201" y="472006"/>
                </a:lnTo>
                <a:cubicBezTo>
                  <a:pt x="21133" y="472006"/>
                  <a:pt x="0" y="450873"/>
                  <a:pt x="0" y="424805"/>
                </a:cubicBezTo>
                <a:lnTo>
                  <a:pt x="0" y="47201"/>
                </a:lnTo>
                <a:close/>
              </a:path>
            </a:pathLst>
          </a:custGeom>
          <a:solidFill>
            <a:schemeClr val="accent2"/>
          </a:solid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txBody>
          <a:bodyPr lIns="34145" tIns="34145" rIns="34145" bIns="34145" spcCol="1270" anchor="ctr"/>
          <a:lstStyle/>
          <a:p>
            <a:pPr algn="ctr" defTabSz="711200">
              <a:lnSpc>
                <a:spcPct val="90000"/>
              </a:lnSpc>
              <a:spcAft>
                <a:spcPct val="35000"/>
              </a:spcAft>
              <a:defRPr/>
            </a:pPr>
            <a:r>
              <a:rPr lang="en-US" sz="1600" dirty="0" err="1"/>
              <a:t>InstanceToken</a:t>
            </a:r>
            <a:endParaRPr lang="en-US" sz="1600" dirty="0"/>
          </a:p>
        </p:txBody>
      </p:sp>
      <p:sp>
        <p:nvSpPr>
          <p:cNvPr id="12296" name="Down Arrow 3"/>
          <p:cNvSpPr>
            <a:spLocks noChangeArrowheads="1"/>
          </p:cNvSpPr>
          <p:nvPr/>
        </p:nvSpPr>
        <p:spPr bwMode="auto">
          <a:xfrm>
            <a:off x="4279044" y="2500974"/>
            <a:ext cx="434348" cy="716315"/>
          </a:xfrm>
          <a:prstGeom prst="downArrow">
            <a:avLst>
              <a:gd name="adj1" fmla="val 50000"/>
              <a:gd name="adj2" fmla="val 50000"/>
            </a:avLst>
          </a:prstGeom>
          <a:solidFill>
            <a:schemeClr val="tx2"/>
          </a:solidFill>
          <a:ln w="12700" algn="ctr">
            <a:solidFill>
              <a:schemeClr val="tx1"/>
            </a:solidFill>
            <a:round/>
            <a:headEnd/>
            <a:tailEnd/>
          </a:ln>
        </p:spPr>
        <p:txBody>
          <a:bodyPr wrap="none" lIns="72000" rIns="72000"/>
          <a:lstStyle/>
          <a:p>
            <a:pPr>
              <a:spcBef>
                <a:spcPct val="50000"/>
              </a:spcBef>
            </a:pPr>
            <a:endParaRPr lang="en-US"/>
          </a:p>
        </p:txBody>
      </p:sp>
      <p:sp>
        <p:nvSpPr>
          <p:cNvPr id="12297" name="Down Arrow 9"/>
          <p:cNvSpPr>
            <a:spLocks noChangeArrowheads="1"/>
          </p:cNvSpPr>
          <p:nvPr/>
        </p:nvSpPr>
        <p:spPr bwMode="auto">
          <a:xfrm rot="2797274">
            <a:off x="2828360" y="2455298"/>
            <a:ext cx="434361" cy="716292"/>
          </a:xfrm>
          <a:prstGeom prst="downArrow">
            <a:avLst>
              <a:gd name="adj1" fmla="val 50000"/>
              <a:gd name="adj2" fmla="val 50000"/>
            </a:avLst>
          </a:prstGeom>
          <a:solidFill>
            <a:schemeClr val="accent1"/>
          </a:solidFill>
          <a:ln w="12700" algn="ctr">
            <a:solidFill>
              <a:schemeClr val="tx1"/>
            </a:solidFill>
            <a:round/>
            <a:headEnd/>
            <a:tailEnd/>
          </a:ln>
        </p:spPr>
        <p:txBody>
          <a:bodyPr wrap="none" lIns="72000" rIns="72000"/>
          <a:lstStyle/>
          <a:p>
            <a:pPr>
              <a:spcBef>
                <a:spcPct val="50000"/>
              </a:spcBef>
            </a:pPr>
            <a:endParaRPr lang="en-US"/>
          </a:p>
        </p:txBody>
      </p:sp>
      <p:sp>
        <p:nvSpPr>
          <p:cNvPr id="12298" name="Down Arrow 10"/>
          <p:cNvSpPr>
            <a:spLocks noChangeArrowheads="1"/>
          </p:cNvSpPr>
          <p:nvPr/>
        </p:nvSpPr>
        <p:spPr bwMode="auto">
          <a:xfrm rot="18802726" flipH="1">
            <a:off x="5731630" y="2455297"/>
            <a:ext cx="434361" cy="716292"/>
          </a:xfrm>
          <a:prstGeom prst="downArrow">
            <a:avLst>
              <a:gd name="adj1" fmla="val 50000"/>
              <a:gd name="adj2" fmla="val 50000"/>
            </a:avLst>
          </a:prstGeom>
          <a:solidFill>
            <a:schemeClr val="accent2"/>
          </a:solidFill>
          <a:ln w="12700" algn="ctr">
            <a:solidFill>
              <a:schemeClr val="tx1"/>
            </a:solidFill>
            <a:round/>
            <a:headEnd/>
            <a:tailEnd/>
          </a:ln>
        </p:spPr>
        <p:txBody>
          <a:bodyPr wrap="none" lIns="72000" rIns="72000"/>
          <a:lstStyle/>
          <a:p>
            <a:pPr>
              <a:spcBef>
                <a:spcPct val="50000"/>
              </a:spcBef>
            </a:pPr>
            <a:endParaRPr lang="en-US"/>
          </a:p>
        </p:txBody>
      </p:sp>
      <p:sp>
        <p:nvSpPr>
          <p:cNvPr id="2" name="TextBox 1"/>
          <p:cNvSpPr txBox="1"/>
          <p:nvPr/>
        </p:nvSpPr>
        <p:spPr>
          <a:xfrm>
            <a:off x="3352652" y="1099383"/>
            <a:ext cx="2287806" cy="369332"/>
          </a:xfrm>
          <a:prstGeom prst="rect">
            <a:avLst/>
          </a:prstGeom>
          <a:noFill/>
        </p:spPr>
        <p:txBody>
          <a:bodyPr wrap="none" rtlCol="0">
            <a:spAutoFit/>
          </a:bodyPr>
          <a:lstStyle/>
          <a:p>
            <a:r>
              <a:rPr lang="en-US" sz="1800" dirty="0"/>
              <a:t>Legacy Driver Name</a:t>
            </a:r>
          </a:p>
        </p:txBody>
      </p:sp>
      <p:sp>
        <p:nvSpPr>
          <p:cNvPr id="3" name="TextBox 2"/>
          <p:cNvSpPr txBox="1"/>
          <p:nvPr/>
        </p:nvSpPr>
        <p:spPr>
          <a:xfrm>
            <a:off x="1480945" y="4193103"/>
            <a:ext cx="1732269" cy="369332"/>
          </a:xfrm>
          <a:prstGeom prst="rect">
            <a:avLst/>
          </a:prstGeom>
          <a:noFill/>
        </p:spPr>
        <p:txBody>
          <a:bodyPr wrap="none" rtlCol="0">
            <a:spAutoFit/>
          </a:bodyPr>
          <a:lstStyle/>
          <a:p>
            <a:r>
              <a:rPr lang="en-US" sz="1800" dirty="0"/>
              <a:t>Resource Type</a:t>
            </a:r>
          </a:p>
        </p:txBody>
      </p:sp>
      <p:sp>
        <p:nvSpPr>
          <p:cNvPr id="4" name="TextBox 3"/>
          <p:cNvSpPr txBox="1"/>
          <p:nvPr/>
        </p:nvSpPr>
        <p:spPr>
          <a:xfrm>
            <a:off x="3570660" y="4193103"/>
            <a:ext cx="1851789" cy="369332"/>
          </a:xfrm>
          <a:prstGeom prst="rect">
            <a:avLst/>
          </a:prstGeom>
          <a:noFill/>
        </p:spPr>
        <p:txBody>
          <a:bodyPr wrap="none" rtlCol="0">
            <a:spAutoFit/>
          </a:bodyPr>
          <a:lstStyle/>
          <a:p>
            <a:r>
              <a:rPr lang="en-US" sz="1800" dirty="0"/>
              <a:t>Resource Name</a:t>
            </a:r>
          </a:p>
        </p:txBody>
      </p:sp>
      <p:sp>
        <p:nvSpPr>
          <p:cNvPr id="5" name="TextBox 4"/>
          <p:cNvSpPr txBox="1"/>
          <p:nvPr/>
        </p:nvSpPr>
        <p:spPr>
          <a:xfrm>
            <a:off x="6124030" y="4193103"/>
            <a:ext cx="1056700" cy="369332"/>
          </a:xfrm>
          <a:prstGeom prst="rect">
            <a:avLst/>
          </a:prstGeom>
          <a:noFill/>
        </p:spPr>
        <p:txBody>
          <a:bodyPr wrap="none" rtlCol="0">
            <a:spAutoFit/>
          </a:bodyPr>
          <a:lstStyle/>
          <a:p>
            <a:r>
              <a:rPr lang="en-US" sz="1800" dirty="0"/>
              <a:t>Instance</a:t>
            </a:r>
          </a:p>
        </p:txBody>
      </p:sp>
      <p:sp>
        <p:nvSpPr>
          <p:cNvPr id="7" name="TextBox 6"/>
          <p:cNvSpPr txBox="1"/>
          <p:nvPr/>
        </p:nvSpPr>
        <p:spPr>
          <a:xfrm>
            <a:off x="5948810" y="2300919"/>
            <a:ext cx="532518" cy="400110"/>
          </a:xfrm>
          <a:prstGeom prst="rect">
            <a:avLst/>
          </a:prstGeom>
          <a:noFill/>
        </p:spPr>
        <p:txBody>
          <a:bodyPr wrap="none" rtlCol="0">
            <a:spAutoFit/>
          </a:bodyPr>
          <a:lstStyle/>
          <a:p>
            <a:r>
              <a:rPr lang="en-US" dirty="0"/>
              <a:t>“A”</a:t>
            </a:r>
          </a:p>
        </p:txBody>
      </p:sp>
      <p:sp>
        <p:nvSpPr>
          <p:cNvPr id="8" name="TextBox 7"/>
          <p:cNvSpPr txBox="1"/>
          <p:nvPr/>
        </p:nvSpPr>
        <p:spPr>
          <a:xfrm>
            <a:off x="2141955" y="2313003"/>
            <a:ext cx="988219" cy="400110"/>
          </a:xfrm>
          <a:prstGeom prst="rect">
            <a:avLst/>
          </a:prstGeom>
          <a:noFill/>
        </p:spPr>
        <p:txBody>
          <a:bodyPr wrap="none" rtlCol="0">
            <a:spAutoFit/>
          </a:bodyPr>
          <a:lstStyle/>
          <a:p>
            <a:r>
              <a:rPr lang="en-US" dirty="0"/>
              <a:t>“Temp”</a:t>
            </a:r>
          </a:p>
        </p:txBody>
      </p:sp>
      <p:sp>
        <p:nvSpPr>
          <p:cNvPr id="20" name="Content Placeholder 1"/>
          <p:cNvSpPr>
            <a:spLocks noGrp="1"/>
          </p:cNvSpPr>
          <p:nvPr>
            <p:ph idx="1"/>
          </p:nvPr>
        </p:nvSpPr>
        <p:spPr>
          <a:xfrm>
            <a:off x="393700" y="4628565"/>
            <a:ext cx="8351838" cy="1036320"/>
          </a:xfrm>
        </p:spPr>
        <p:txBody>
          <a:bodyPr/>
          <a:lstStyle/>
          <a:p>
            <a:pPr eaLnBrk="1" hangingPunct="1"/>
            <a:r>
              <a:rPr lang="en-US" sz="2000" dirty="0"/>
              <a:t>Instead of embedding the type and instance in the name, we keep them separated.</a:t>
            </a:r>
          </a:p>
          <a:p>
            <a:pPr eaLnBrk="1" hangingPunct="1"/>
            <a:r>
              <a:rPr lang="en-US" sz="2000" dirty="0"/>
              <a:t>The name becomes more generic and can be used for resources of different types.</a:t>
            </a:r>
          </a:p>
          <a:p>
            <a:pPr eaLnBrk="1" hangingPunct="1"/>
            <a:r>
              <a:rPr lang="sv-SE" sz="2000" dirty="0"/>
              <a:t>The </a:t>
            </a:r>
            <a:r>
              <a:rPr lang="sv-SE" sz="2000" dirty="0" err="1"/>
              <a:t>code</a:t>
            </a:r>
            <a:r>
              <a:rPr lang="sv-SE" sz="2000" dirty="0"/>
              <a:t> is </a:t>
            </a:r>
            <a:r>
              <a:rPr lang="sv-SE" sz="2000" dirty="0" err="1"/>
              <a:t>found</a:t>
            </a:r>
            <a:r>
              <a:rPr lang="sv-SE" sz="2000" dirty="0"/>
              <a:t> in </a:t>
            </a:r>
            <a:r>
              <a:rPr lang="sv-SE" sz="2000" dirty="0" err="1">
                <a:latin typeface="Courier New" panose="02070309020205020404" pitchFamily="49" charset="0"/>
                <a:cs typeface="Courier New" panose="02070309020205020404" pitchFamily="49" charset="0"/>
              </a:rPr>
              <a:t>radiosw</a:t>
            </a:r>
            <a:r>
              <a:rPr lang="sv-SE" sz="2000" dirty="0">
                <a:latin typeface="Courier New" panose="02070309020205020404" pitchFamily="49" charset="0"/>
                <a:cs typeface="Courier New" panose="02070309020205020404" pitchFamily="49" charset="0"/>
              </a:rPr>
              <a:t>/</a:t>
            </a:r>
            <a:r>
              <a:rPr lang="sv-SE" sz="2000" dirty="0" err="1">
                <a:latin typeface="Courier New" panose="02070309020205020404" pitchFamily="49" charset="0"/>
                <a:cs typeface="Courier New" panose="02070309020205020404" pitchFamily="49" charset="0"/>
              </a:rPr>
              <a:t>app</a:t>
            </a:r>
            <a:r>
              <a:rPr lang="sv-SE" sz="2000" dirty="0">
                <a:latin typeface="Courier New" panose="02070309020205020404" pitchFamily="49" charset="0"/>
                <a:cs typeface="Courier New" panose="02070309020205020404" pitchFamily="49" charset="0"/>
              </a:rPr>
              <a:t>/</a:t>
            </a:r>
            <a:r>
              <a:rPr lang="sv-SE" sz="2000" dirty="0" err="1">
                <a:latin typeface="Courier New" panose="02070309020205020404" pitchFamily="49" charset="0"/>
                <a:cs typeface="Courier New" panose="02070309020205020404" pitchFamily="49" charset="0"/>
              </a:rPr>
              <a:t>drv</a:t>
            </a:r>
            <a:r>
              <a:rPr lang="sv-SE" sz="2000" dirty="0">
                <a:latin typeface="Courier New" panose="02070309020205020404" pitchFamily="49" charset="0"/>
                <a:cs typeface="Courier New" panose="02070309020205020404" pitchFamily="49" charset="0"/>
              </a:rPr>
              <a:t>/hali1/</a:t>
            </a:r>
            <a:r>
              <a:rPr lang="sv-SE" sz="2000" dirty="0" err="1">
                <a:latin typeface="Courier New" panose="02070309020205020404" pitchFamily="49" charset="0"/>
                <a:cs typeface="Courier New" panose="02070309020205020404" pitchFamily="49" charset="0"/>
              </a:rPr>
              <a:t>if</a:t>
            </a:r>
            <a:endParaRPr lang="en-US" sz="2000" dirty="0">
              <a:latin typeface="Courier New" panose="02070309020205020404" pitchFamily="49" charset="0"/>
              <a:cs typeface="Courier New" panose="02070309020205020404" pitchFamily="49" charset="0"/>
            </a:endParaRPr>
          </a:p>
          <a:p>
            <a:pPr eaLnBrk="1" hangingPunct="1"/>
            <a:endParaRPr lang="en-US" sz="2000" dirty="0"/>
          </a:p>
        </p:txBody>
      </p:sp>
    </p:spTree>
    <p:extLst>
      <p:ext uri="{BB962C8B-B14F-4D97-AF65-F5344CB8AC3E}">
        <p14:creationId xmlns:p14="http://schemas.microsoft.com/office/powerpoint/2010/main" val="195413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93700" y="255805"/>
            <a:ext cx="7826375" cy="492125"/>
          </a:xfrm>
        </p:spPr>
        <p:txBody>
          <a:bodyPr>
            <a:normAutofit fontScale="90000"/>
          </a:bodyPr>
          <a:lstStyle/>
          <a:p>
            <a:pPr eaLnBrk="1" hangingPunct="1"/>
            <a:r>
              <a:rPr lang="en-US" altLang="en-US" dirty="0"/>
              <a:t>Digital ASIC evolution</a:t>
            </a:r>
            <a:endParaRPr lang="en-US" altLang="en-US" sz="1800" dirty="0"/>
          </a:p>
        </p:txBody>
      </p:sp>
      <p:sp>
        <p:nvSpPr>
          <p:cNvPr id="64515" name="Rectangle 2"/>
          <p:cNvSpPr>
            <a:spLocks noChangeArrowheads="1"/>
          </p:cNvSpPr>
          <p:nvPr/>
        </p:nvSpPr>
        <p:spPr bwMode="auto">
          <a:xfrm>
            <a:off x="215900" y="1130300"/>
            <a:ext cx="1132856" cy="369332"/>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dirty="0"/>
              <a:t>Platform4</a:t>
            </a:r>
          </a:p>
        </p:txBody>
      </p:sp>
      <p:sp>
        <p:nvSpPr>
          <p:cNvPr id="64516" name="Rectangle 2"/>
          <p:cNvSpPr>
            <a:spLocks noChangeArrowheads="1"/>
          </p:cNvSpPr>
          <p:nvPr/>
        </p:nvSpPr>
        <p:spPr bwMode="auto">
          <a:xfrm>
            <a:off x="1511300" y="1125538"/>
            <a:ext cx="1132856" cy="369332"/>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dirty="0"/>
              <a:t>Platform5</a:t>
            </a:r>
          </a:p>
        </p:txBody>
      </p:sp>
      <p:sp>
        <p:nvSpPr>
          <p:cNvPr id="64517" name="Rectangle 2"/>
          <p:cNvSpPr>
            <a:spLocks noChangeArrowheads="1"/>
          </p:cNvSpPr>
          <p:nvPr/>
        </p:nvSpPr>
        <p:spPr bwMode="auto">
          <a:xfrm>
            <a:off x="2808288" y="1125538"/>
            <a:ext cx="990600" cy="368300"/>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a:t>mRRUS</a:t>
            </a:r>
          </a:p>
        </p:txBody>
      </p:sp>
      <p:sp>
        <p:nvSpPr>
          <p:cNvPr id="64518" name="Rectangle 2"/>
          <p:cNvSpPr>
            <a:spLocks noChangeArrowheads="1"/>
          </p:cNvSpPr>
          <p:nvPr/>
        </p:nvSpPr>
        <p:spPr bwMode="auto">
          <a:xfrm>
            <a:off x="3909265" y="1125538"/>
            <a:ext cx="1312392" cy="369332"/>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dirty="0"/>
              <a:t>Platform5.x</a:t>
            </a:r>
            <a:endParaRPr lang="en-US" altLang="en-US" sz="1200" dirty="0"/>
          </a:p>
        </p:txBody>
      </p:sp>
      <p:sp>
        <p:nvSpPr>
          <p:cNvPr id="64519" name="Rectangle 2"/>
          <p:cNvSpPr>
            <a:spLocks noChangeArrowheads="1"/>
          </p:cNvSpPr>
          <p:nvPr/>
        </p:nvSpPr>
        <p:spPr bwMode="auto">
          <a:xfrm>
            <a:off x="5400675" y="1125538"/>
            <a:ext cx="542925" cy="368300"/>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a:t>IRU</a:t>
            </a:r>
            <a:endParaRPr lang="en-US" altLang="en-US" sz="1200"/>
          </a:p>
        </p:txBody>
      </p:sp>
      <p:sp>
        <p:nvSpPr>
          <p:cNvPr id="64520" name="Rectangle 2"/>
          <p:cNvSpPr>
            <a:spLocks noChangeArrowheads="1"/>
          </p:cNvSpPr>
          <p:nvPr/>
        </p:nvSpPr>
        <p:spPr bwMode="auto">
          <a:xfrm>
            <a:off x="6048375" y="1120775"/>
            <a:ext cx="1030288" cy="369888"/>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a:t>NGR G1</a:t>
            </a:r>
            <a:endParaRPr lang="en-US" altLang="en-US" sz="1200"/>
          </a:p>
        </p:txBody>
      </p:sp>
      <p:sp>
        <p:nvSpPr>
          <p:cNvPr id="64521" name="Rectangle 2"/>
          <p:cNvSpPr>
            <a:spLocks noChangeArrowheads="1"/>
          </p:cNvSpPr>
          <p:nvPr/>
        </p:nvSpPr>
        <p:spPr bwMode="auto">
          <a:xfrm>
            <a:off x="7164388" y="1120775"/>
            <a:ext cx="1030287" cy="369888"/>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dirty="0"/>
              <a:t>NGR G2</a:t>
            </a:r>
            <a:endParaRPr lang="en-US" altLang="en-US" sz="1200" dirty="0"/>
          </a:p>
        </p:txBody>
      </p:sp>
      <p:sp>
        <p:nvSpPr>
          <p:cNvPr id="46" name="Rectangle 2"/>
          <p:cNvSpPr>
            <a:spLocks noChangeArrowheads="1"/>
          </p:cNvSpPr>
          <p:nvPr/>
        </p:nvSpPr>
        <p:spPr bwMode="auto">
          <a:xfrm>
            <a:off x="215900" y="2330800"/>
            <a:ext cx="1149350" cy="112395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WARP1.7</a:t>
            </a:r>
          </a:p>
          <a:p>
            <a:pPr eaLnBrk="1" hangingPunct="1">
              <a:spcBef>
                <a:spcPct val="50000"/>
              </a:spcBef>
              <a:buClrTx/>
              <a:buFontTx/>
              <a:buNone/>
              <a:defRPr/>
            </a:pPr>
            <a:r>
              <a:rPr lang="en-CA" altLang="en-US" sz="1400" dirty="0"/>
              <a:t>COLI:</a:t>
            </a:r>
            <a:br>
              <a:rPr lang="en-CA" altLang="en-US" sz="1400" dirty="0"/>
            </a:br>
            <a:r>
              <a:rPr lang="en-CA" altLang="en-US" sz="1400" dirty="0"/>
              <a:t>   </a:t>
            </a:r>
            <a:r>
              <a:rPr lang="en-CA" altLang="en-US" sz="1400" dirty="0" err="1"/>
              <a:t>warpA</a:t>
            </a:r>
            <a:br>
              <a:rPr lang="en-CA" altLang="en-US" sz="1400" dirty="0"/>
            </a:br>
            <a:r>
              <a:rPr lang="en-CA" altLang="en-US" sz="1400" dirty="0"/>
              <a:t>   </a:t>
            </a:r>
            <a:r>
              <a:rPr lang="en-CA" altLang="en-US" sz="1400" dirty="0" err="1"/>
              <a:t>warpB</a:t>
            </a:r>
            <a:endParaRPr lang="en-CA" altLang="en-US" sz="1400" dirty="0"/>
          </a:p>
        </p:txBody>
      </p:sp>
      <p:sp>
        <p:nvSpPr>
          <p:cNvPr id="48" name="Rectangle 2"/>
          <p:cNvSpPr>
            <a:spLocks noChangeArrowheads="1"/>
          </p:cNvSpPr>
          <p:nvPr/>
        </p:nvSpPr>
        <p:spPr bwMode="auto">
          <a:xfrm>
            <a:off x="1593851" y="2759075"/>
            <a:ext cx="957262" cy="90805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WARP3</a:t>
            </a:r>
          </a:p>
          <a:p>
            <a:pPr eaLnBrk="1" hangingPunct="1">
              <a:spcBef>
                <a:spcPct val="50000"/>
              </a:spcBef>
              <a:buClrTx/>
              <a:buFontTx/>
              <a:buNone/>
              <a:defRPr/>
            </a:pPr>
            <a:r>
              <a:rPr lang="en-CA" altLang="en-US" sz="1400" dirty="0"/>
              <a:t>COLI:</a:t>
            </a:r>
            <a:br>
              <a:rPr lang="en-CA" altLang="en-US" sz="1400" dirty="0"/>
            </a:br>
            <a:r>
              <a:rPr lang="en-CA" altLang="en-US" sz="1400" dirty="0"/>
              <a:t>   warp3</a:t>
            </a:r>
          </a:p>
        </p:txBody>
      </p:sp>
      <p:sp>
        <p:nvSpPr>
          <p:cNvPr id="52" name="Rectangle 2"/>
          <p:cNvSpPr>
            <a:spLocks noChangeArrowheads="1"/>
          </p:cNvSpPr>
          <p:nvPr/>
        </p:nvSpPr>
        <p:spPr bwMode="auto">
          <a:xfrm>
            <a:off x="2766702" y="3180575"/>
            <a:ext cx="1149350" cy="90805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WARP3.5</a:t>
            </a:r>
          </a:p>
          <a:p>
            <a:pPr eaLnBrk="1" hangingPunct="1">
              <a:spcBef>
                <a:spcPct val="50000"/>
              </a:spcBef>
              <a:buClrTx/>
              <a:buFontTx/>
              <a:buNone/>
              <a:defRPr/>
            </a:pPr>
            <a:r>
              <a:rPr lang="en-CA" altLang="en-US" sz="1400" dirty="0"/>
              <a:t>COLI:</a:t>
            </a:r>
            <a:br>
              <a:rPr lang="en-CA" altLang="en-US" sz="1400" dirty="0"/>
            </a:br>
            <a:r>
              <a:rPr lang="en-CA" altLang="en-US" sz="1400" dirty="0"/>
              <a:t>   warp3</a:t>
            </a:r>
          </a:p>
        </p:txBody>
      </p:sp>
      <p:sp>
        <p:nvSpPr>
          <p:cNvPr id="56" name="Rectangle 2"/>
          <p:cNvSpPr>
            <a:spLocks noChangeArrowheads="1"/>
          </p:cNvSpPr>
          <p:nvPr/>
        </p:nvSpPr>
        <p:spPr bwMode="auto">
          <a:xfrm>
            <a:off x="4003674" y="3465513"/>
            <a:ext cx="1150937" cy="1400175"/>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WARP3.5</a:t>
            </a:r>
            <a:br>
              <a:rPr lang="en-CA" altLang="en-US" sz="1800" dirty="0"/>
            </a:br>
            <a:r>
              <a:rPr lang="en-CA" altLang="en-US" sz="1800" dirty="0"/>
              <a:t>      x2</a:t>
            </a:r>
          </a:p>
          <a:p>
            <a:pPr eaLnBrk="1" hangingPunct="1">
              <a:spcBef>
                <a:spcPct val="50000"/>
              </a:spcBef>
              <a:buClrTx/>
              <a:buFontTx/>
              <a:buNone/>
              <a:defRPr/>
            </a:pPr>
            <a:r>
              <a:rPr lang="en-CA" altLang="en-US" sz="1400" dirty="0"/>
              <a:t>COLI:</a:t>
            </a:r>
            <a:br>
              <a:rPr lang="en-CA" altLang="en-US" sz="1400" dirty="0"/>
            </a:br>
            <a:r>
              <a:rPr lang="en-CA" altLang="en-US" sz="1400" dirty="0"/>
              <a:t>   warp:0</a:t>
            </a:r>
            <a:br>
              <a:rPr lang="en-CA" altLang="en-US" sz="1400" dirty="0"/>
            </a:br>
            <a:r>
              <a:rPr lang="en-CA" altLang="en-US" sz="1400" dirty="0"/>
              <a:t>   warp:1</a:t>
            </a:r>
          </a:p>
        </p:txBody>
      </p:sp>
      <p:sp>
        <p:nvSpPr>
          <p:cNvPr id="62" name="Rectangle 2"/>
          <p:cNvSpPr>
            <a:spLocks noChangeArrowheads="1"/>
          </p:cNvSpPr>
          <p:nvPr/>
        </p:nvSpPr>
        <p:spPr bwMode="auto">
          <a:xfrm>
            <a:off x="5402263" y="4213225"/>
            <a:ext cx="1149350" cy="90805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WARP3.5</a:t>
            </a:r>
          </a:p>
          <a:p>
            <a:pPr eaLnBrk="1" hangingPunct="1">
              <a:spcBef>
                <a:spcPct val="50000"/>
              </a:spcBef>
              <a:buClrTx/>
              <a:buFontTx/>
              <a:buNone/>
              <a:defRPr/>
            </a:pPr>
            <a:r>
              <a:rPr lang="en-CA" altLang="en-US" sz="1400" dirty="0"/>
              <a:t>COLI:</a:t>
            </a:r>
            <a:br>
              <a:rPr lang="en-CA" altLang="en-US" sz="1400" dirty="0"/>
            </a:br>
            <a:r>
              <a:rPr lang="en-CA" altLang="en-US" sz="1400" dirty="0"/>
              <a:t>   warp:0</a:t>
            </a:r>
          </a:p>
        </p:txBody>
      </p:sp>
      <p:cxnSp>
        <p:nvCxnSpPr>
          <p:cNvPr id="64531" name="Elbow Connector 63"/>
          <p:cNvCxnSpPr>
            <a:cxnSpLocks noChangeShapeType="1"/>
            <a:stCxn id="64519" idx="2"/>
            <a:endCxn id="62" idx="0"/>
          </p:cNvCxnSpPr>
          <p:nvPr/>
        </p:nvCxnSpPr>
        <p:spPr bwMode="auto">
          <a:xfrm rot="16200000" flipH="1">
            <a:off x="4464844" y="2701132"/>
            <a:ext cx="2719387" cy="304800"/>
          </a:xfrm>
          <a:prstGeom prst="bentConnector3">
            <a:avLst>
              <a:gd name="adj1" fmla="val 50000"/>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2"/>
          <p:cNvSpPr>
            <a:spLocks noChangeArrowheads="1"/>
          </p:cNvSpPr>
          <p:nvPr/>
        </p:nvSpPr>
        <p:spPr bwMode="auto">
          <a:xfrm>
            <a:off x="6767513" y="4645025"/>
            <a:ext cx="1201737" cy="90805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iWARP3.5</a:t>
            </a:r>
          </a:p>
          <a:p>
            <a:pPr eaLnBrk="1" hangingPunct="1">
              <a:spcBef>
                <a:spcPct val="50000"/>
              </a:spcBef>
              <a:buClrTx/>
              <a:buFontTx/>
              <a:buNone/>
              <a:defRPr/>
            </a:pPr>
            <a:r>
              <a:rPr lang="en-CA" altLang="en-US" sz="1400" dirty="0"/>
              <a:t>COLI:</a:t>
            </a:r>
            <a:br>
              <a:rPr lang="en-CA" altLang="en-US" sz="1400" dirty="0"/>
            </a:br>
            <a:r>
              <a:rPr lang="en-CA" altLang="en-US" sz="1400" dirty="0"/>
              <a:t>   warp:0</a:t>
            </a:r>
          </a:p>
        </p:txBody>
      </p:sp>
      <p:cxnSp>
        <p:nvCxnSpPr>
          <p:cNvPr id="64533" name="Elbow Connector 67"/>
          <p:cNvCxnSpPr>
            <a:cxnSpLocks noChangeShapeType="1"/>
            <a:stCxn id="64520" idx="2"/>
            <a:endCxn id="67" idx="0"/>
          </p:cNvCxnSpPr>
          <p:nvPr/>
        </p:nvCxnSpPr>
        <p:spPr bwMode="auto">
          <a:xfrm rot="16200000" flipH="1">
            <a:off x="5388769" y="2664619"/>
            <a:ext cx="3154362" cy="806450"/>
          </a:xfrm>
          <a:prstGeom prst="bentConnector3">
            <a:avLst>
              <a:gd name="adj1" fmla="val 50000"/>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2"/>
          <p:cNvSpPr>
            <a:spLocks noChangeArrowheads="1"/>
          </p:cNvSpPr>
          <p:nvPr/>
        </p:nvSpPr>
        <p:spPr bwMode="auto">
          <a:xfrm>
            <a:off x="8080375" y="5768975"/>
            <a:ext cx="812800" cy="369888"/>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Xenon</a:t>
            </a:r>
          </a:p>
        </p:txBody>
      </p:sp>
      <p:cxnSp>
        <p:nvCxnSpPr>
          <p:cNvPr id="64535" name="Elbow Connector 73"/>
          <p:cNvCxnSpPr>
            <a:cxnSpLocks noChangeShapeType="1"/>
            <a:stCxn id="64521" idx="2"/>
            <a:endCxn id="73" idx="0"/>
          </p:cNvCxnSpPr>
          <p:nvPr/>
        </p:nvCxnSpPr>
        <p:spPr bwMode="auto">
          <a:xfrm rot="16200000" flipH="1">
            <a:off x="5943601" y="3225800"/>
            <a:ext cx="4278312" cy="808037"/>
          </a:xfrm>
          <a:prstGeom prst="bentConnector3">
            <a:avLst>
              <a:gd name="adj1" fmla="val 50000"/>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
          <p:cNvSpPr>
            <a:spLocks noChangeArrowheads="1"/>
          </p:cNvSpPr>
          <p:nvPr/>
        </p:nvSpPr>
        <p:spPr bwMode="auto">
          <a:xfrm>
            <a:off x="8405489" y="1115705"/>
            <a:ext cx="607071" cy="369332"/>
          </a:xfrm>
          <a:prstGeom prst="rect">
            <a:avLst/>
          </a:prstGeom>
          <a:solidFill>
            <a:srgbClr val="CCECFF"/>
          </a:solidFill>
          <a:ln w="12700" algn="ctr">
            <a:solidFill>
              <a:schemeClr val="tx1"/>
            </a:solidFill>
            <a:round/>
            <a:headEnd/>
            <a:tailEnd/>
          </a:ln>
        </p:spPr>
        <p:txBody>
          <a:bodyPr wrap="none" lIns="72000" rIns="72000">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en-CA" altLang="en-US" sz="1800" dirty="0"/>
              <a:t>AAS</a:t>
            </a:r>
            <a:endParaRPr lang="en-US" altLang="en-US" sz="1200" dirty="0"/>
          </a:p>
        </p:txBody>
      </p:sp>
      <p:cxnSp>
        <p:nvCxnSpPr>
          <p:cNvPr id="6" name="Straight Arrow Connector 5"/>
          <p:cNvCxnSpPr>
            <a:stCxn id="64515" idx="2"/>
            <a:endCxn id="46" idx="0"/>
          </p:cNvCxnSpPr>
          <p:nvPr/>
        </p:nvCxnSpPr>
        <p:spPr bwMode="auto">
          <a:xfrm>
            <a:off x="782328" y="1499632"/>
            <a:ext cx="8247" cy="8311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 name="Straight Arrow Connector 8"/>
          <p:cNvCxnSpPr>
            <a:stCxn id="64516" idx="2"/>
            <a:endCxn id="48" idx="0"/>
          </p:cNvCxnSpPr>
          <p:nvPr/>
        </p:nvCxnSpPr>
        <p:spPr bwMode="auto">
          <a:xfrm flipH="1">
            <a:off x="2072482" y="1494870"/>
            <a:ext cx="5246" cy="126420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9" name="Straight Arrow Connector 38"/>
          <p:cNvCxnSpPr>
            <a:stCxn id="64518" idx="2"/>
            <a:endCxn id="56" idx="0"/>
          </p:cNvCxnSpPr>
          <p:nvPr/>
        </p:nvCxnSpPr>
        <p:spPr bwMode="auto">
          <a:xfrm>
            <a:off x="4565461" y="1494870"/>
            <a:ext cx="13682" cy="197064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40" name="Straight Arrow Connector 39"/>
          <p:cNvCxnSpPr>
            <a:endCxn id="52" idx="0"/>
          </p:cNvCxnSpPr>
          <p:nvPr/>
        </p:nvCxnSpPr>
        <p:spPr bwMode="auto">
          <a:xfrm flipH="1">
            <a:off x="3341377" y="1464023"/>
            <a:ext cx="3659" cy="171655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3" name="Straight Arrow Connector 22"/>
          <p:cNvCxnSpPr>
            <a:stCxn id="24" idx="2"/>
          </p:cNvCxnSpPr>
          <p:nvPr/>
        </p:nvCxnSpPr>
        <p:spPr bwMode="auto">
          <a:xfrm flipH="1">
            <a:off x="8709024" y="1485037"/>
            <a:ext cx="1" cy="56678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0" name="Rectangle 2"/>
          <p:cNvSpPr>
            <a:spLocks noChangeArrowheads="1"/>
          </p:cNvSpPr>
          <p:nvPr/>
        </p:nvSpPr>
        <p:spPr bwMode="auto">
          <a:xfrm>
            <a:off x="8264424" y="2068702"/>
            <a:ext cx="889200" cy="784830"/>
          </a:xfrm>
          <a:prstGeom prst="rect">
            <a:avLst/>
          </a:prstGeom>
          <a:solidFill>
            <a:schemeClr val="bg1">
              <a:lumMod val="85000"/>
            </a:schemeClr>
          </a:solidFill>
          <a:ln w="12700" algn="ctr">
            <a:solidFill>
              <a:schemeClr val="tx1"/>
            </a:solidFill>
            <a:round/>
            <a:headEnd/>
            <a:tailEnd/>
          </a:ln>
        </p:spPr>
        <p:txBody>
          <a:bodyPr wrap="none" lIns="72000" rIns="7200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defRPr/>
            </a:pPr>
            <a:r>
              <a:rPr lang="en-CA" altLang="en-US" sz="1800" dirty="0"/>
              <a:t>Xenon</a:t>
            </a:r>
          </a:p>
          <a:p>
            <a:pPr eaLnBrk="1" hangingPunct="1">
              <a:spcBef>
                <a:spcPct val="50000"/>
              </a:spcBef>
              <a:buClrTx/>
              <a:buFontTx/>
              <a:buNone/>
              <a:defRPr/>
            </a:pPr>
            <a:r>
              <a:rPr lang="en-CA" altLang="en-US" sz="1800" dirty="0"/>
              <a:t>/</a:t>
            </a:r>
            <a:r>
              <a:rPr lang="en-US" sz="1800" dirty="0"/>
              <a:t>Radon</a:t>
            </a:r>
            <a:endParaRPr lang="en-CA" altLang="en-US" sz="1800" dirty="0"/>
          </a:p>
        </p:txBody>
      </p:sp>
    </p:spTree>
    <p:extLst>
      <p:ext uri="{BB962C8B-B14F-4D97-AF65-F5344CB8AC3E}">
        <p14:creationId xmlns:p14="http://schemas.microsoft.com/office/powerpoint/2010/main" val="1764241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96875" y="1325084"/>
            <a:ext cx="8351839" cy="4969580"/>
          </a:xfrm>
        </p:spPr>
        <p:txBody>
          <a:bodyPr/>
          <a:lstStyle/>
          <a:p>
            <a:r>
              <a:rPr lang="sv-SE" dirty="0"/>
              <a:t>InstanceToken represent Rx and Tx branches</a:t>
            </a:r>
            <a:br>
              <a:rPr lang="sv-SE" dirty="0"/>
            </a:br>
            <a:r>
              <a:rPr lang="sv-SE" dirty="0"/>
              <a:t>(enumeration ’A’, ’B’, ’C’ in </a:t>
            </a:r>
            <a:r>
              <a:rPr lang="sv-SE" dirty="0" err="1"/>
              <a:t>legacy</a:t>
            </a:r>
            <a:r>
              <a:rPr lang="sv-SE" dirty="0"/>
              <a:t> or </a:t>
            </a:r>
            <a:r>
              <a:rPr lang="sv-SE" dirty="0" err="1"/>
              <a:t>numerical</a:t>
            </a:r>
            <a:r>
              <a:rPr lang="sv-SE" dirty="0"/>
              <a:t> ’0’, ’1’, ’2’ for AAS)</a:t>
            </a:r>
          </a:p>
          <a:p>
            <a:r>
              <a:rPr lang="sv-SE" dirty="0"/>
              <a:t>Can only be created inside the driver layer</a:t>
            </a:r>
          </a:p>
          <a:p>
            <a:r>
              <a:rPr lang="sv-SE" dirty="0"/>
              <a:t>Startup </a:t>
            </a:r>
            <a:r>
              <a:rPr lang="sv-SE" dirty="0" err="1"/>
              <a:t>routine</a:t>
            </a:r>
            <a:r>
              <a:rPr lang="sv-SE" dirty="0"/>
              <a:t> gets a vector of instance tokens from driver layer by calling Driver::</a:t>
            </a:r>
            <a:r>
              <a:rPr lang="sv-SE" dirty="0" err="1"/>
              <a:t>getInstanceTokens</a:t>
            </a:r>
            <a:r>
              <a:rPr lang="sv-SE" dirty="0"/>
              <a:t>() in </a:t>
            </a:r>
            <a:r>
              <a:rPr lang="sv-SE" i="1" dirty="0"/>
              <a:t>’hali1config.cc’</a:t>
            </a:r>
          </a:p>
          <a:p>
            <a:r>
              <a:rPr lang="sv-SE" dirty="0"/>
              <a:t>The service uses the instance token to get the correct driver</a:t>
            </a:r>
          </a:p>
          <a:p>
            <a:r>
              <a:rPr lang="sv-SE" dirty="0"/>
              <a:t>Used when creating resource objects</a:t>
            </a:r>
          </a:p>
          <a:p>
            <a:pPr lvl="1"/>
            <a:r>
              <a:rPr lang="sv-SE" dirty="0" err="1"/>
              <a:t>VoltageSensor</a:t>
            </a:r>
            <a:r>
              <a:rPr lang="sv-SE" dirty="0"/>
              <a:t> </a:t>
            </a:r>
            <a:r>
              <a:rPr lang="sv-SE" dirty="0" err="1"/>
              <a:t>vdd</a:t>
            </a:r>
            <a:r>
              <a:rPr lang="sv-SE" dirty="0"/>
              <a:t>(</a:t>
            </a:r>
            <a:r>
              <a:rPr lang="sv-SE" dirty="0" err="1"/>
              <a:t>ruError</a:t>
            </a:r>
            <a:r>
              <a:rPr lang="sv-SE" dirty="0"/>
              <a:t>,”</a:t>
            </a:r>
            <a:r>
              <a:rPr lang="sv-SE" dirty="0" err="1"/>
              <a:t>Vdd</a:t>
            </a:r>
            <a:r>
              <a:rPr lang="sv-SE" dirty="0"/>
              <a:t>”,</a:t>
            </a:r>
            <a:r>
              <a:rPr lang="sv-SE" dirty="0" err="1"/>
              <a:t>instanceToken</a:t>
            </a:r>
            <a:r>
              <a:rPr lang="sv-SE" dirty="0"/>
              <a:t>, </a:t>
            </a:r>
            <a:r>
              <a:rPr lang="sv-SE" dirty="0" err="1"/>
              <a:t>reportNotFound</a:t>
            </a:r>
            <a:r>
              <a:rPr lang="sv-SE" dirty="0"/>
              <a:t>);</a:t>
            </a:r>
          </a:p>
          <a:p>
            <a:endParaRPr lang="sv-SE" dirty="0"/>
          </a:p>
          <a:p>
            <a:endParaRPr lang="en-US" dirty="0"/>
          </a:p>
        </p:txBody>
      </p:sp>
      <p:sp>
        <p:nvSpPr>
          <p:cNvPr id="4" name="Title 3"/>
          <p:cNvSpPr>
            <a:spLocks noGrp="1"/>
          </p:cNvSpPr>
          <p:nvPr>
            <p:ph type="title"/>
          </p:nvPr>
        </p:nvSpPr>
        <p:spPr/>
        <p:txBody>
          <a:bodyPr/>
          <a:lstStyle/>
          <a:p>
            <a:r>
              <a:rPr lang="en-US" dirty="0"/>
              <a:t>Instance Token</a:t>
            </a:r>
          </a:p>
        </p:txBody>
      </p:sp>
    </p:spTree>
    <p:extLst>
      <p:ext uri="{BB962C8B-B14F-4D97-AF65-F5344CB8AC3E}">
        <p14:creationId xmlns:p14="http://schemas.microsoft.com/office/powerpoint/2010/main" val="1386011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0518B8B-C5D9-48C0-BAA0-D6B386D4AA4C}"/>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3200" dirty="0"/>
              <a:t>driverSets.txt – sample entries</a:t>
            </a:r>
            <a:endParaRPr lang="en-US" altLang="en-US" sz="3200" dirty="0"/>
          </a:p>
        </p:txBody>
      </p:sp>
      <p:sp>
        <p:nvSpPr>
          <p:cNvPr id="7171" name="AutoShape 4">
            <a:extLst>
              <a:ext uri="{FF2B5EF4-FFF2-40B4-BE49-F238E27FC236}">
                <a16:creationId xmlns:a16="http://schemas.microsoft.com/office/drawing/2014/main" id="{38F8D588-B7C7-42E0-BCD4-CD9B9DF70592}"/>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pic>
        <p:nvPicPr>
          <p:cNvPr id="7172" name="Picture 5">
            <a:extLst>
              <a:ext uri="{FF2B5EF4-FFF2-40B4-BE49-F238E27FC236}">
                <a16:creationId xmlns:a16="http://schemas.microsoft.com/office/drawing/2014/main" id="{2C3283EF-8663-44F1-9A5A-08A1B06DC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644525"/>
            <a:ext cx="8885238" cy="584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cxnSp>
        <p:nvCxnSpPr>
          <p:cNvPr id="7173" name="Straight Arrow Connector 3">
            <a:extLst>
              <a:ext uri="{FF2B5EF4-FFF2-40B4-BE49-F238E27FC236}">
                <a16:creationId xmlns:a16="http://schemas.microsoft.com/office/drawing/2014/main" id="{7A412A9C-D0A9-45EC-8553-0BB8F877D5E5}"/>
              </a:ext>
            </a:extLst>
          </p:cNvPr>
          <p:cNvCxnSpPr>
            <a:cxnSpLocks noChangeShapeType="1"/>
          </p:cNvCxnSpPr>
          <p:nvPr/>
        </p:nvCxnSpPr>
        <p:spPr bwMode="auto">
          <a:xfrm flipH="1">
            <a:off x="1376363" y="2708275"/>
            <a:ext cx="674687" cy="315913"/>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4" name="Straight Arrow Connector 3">
            <a:extLst>
              <a:ext uri="{FF2B5EF4-FFF2-40B4-BE49-F238E27FC236}">
                <a16:creationId xmlns:a16="http://schemas.microsoft.com/office/drawing/2014/main" id="{2ED123B2-9486-4C1C-9FD1-EAD71814D233}"/>
              </a:ext>
            </a:extLst>
          </p:cNvPr>
          <p:cNvCxnSpPr>
            <a:cxnSpLocks noChangeShapeType="1"/>
          </p:cNvCxnSpPr>
          <p:nvPr/>
        </p:nvCxnSpPr>
        <p:spPr bwMode="auto">
          <a:xfrm flipH="1">
            <a:off x="1106488" y="1898650"/>
            <a:ext cx="944562" cy="1395413"/>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5" name="Straight Arrow Connector 3">
            <a:extLst>
              <a:ext uri="{FF2B5EF4-FFF2-40B4-BE49-F238E27FC236}">
                <a16:creationId xmlns:a16="http://schemas.microsoft.com/office/drawing/2014/main" id="{87090219-E546-4543-9C8B-2BA35355BEF9}"/>
              </a:ext>
            </a:extLst>
          </p:cNvPr>
          <p:cNvCxnSpPr>
            <a:cxnSpLocks noChangeShapeType="1"/>
          </p:cNvCxnSpPr>
          <p:nvPr/>
        </p:nvCxnSpPr>
        <p:spPr bwMode="auto">
          <a:xfrm flipH="1">
            <a:off x="927100" y="2349500"/>
            <a:ext cx="1123950" cy="207010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6" name="Straight Arrow Connector 3">
            <a:extLst>
              <a:ext uri="{FF2B5EF4-FFF2-40B4-BE49-F238E27FC236}">
                <a16:creationId xmlns:a16="http://schemas.microsoft.com/office/drawing/2014/main" id="{246358FD-7403-4061-9976-46DB361E3A9C}"/>
              </a:ext>
            </a:extLst>
          </p:cNvPr>
          <p:cNvCxnSpPr>
            <a:cxnSpLocks noChangeShapeType="1"/>
          </p:cNvCxnSpPr>
          <p:nvPr/>
        </p:nvCxnSpPr>
        <p:spPr bwMode="auto">
          <a:xfrm flipH="1">
            <a:off x="971550" y="2501900"/>
            <a:ext cx="1079500" cy="3402013"/>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77" name="Straight Arrow Connector 3">
            <a:extLst>
              <a:ext uri="{FF2B5EF4-FFF2-40B4-BE49-F238E27FC236}">
                <a16:creationId xmlns:a16="http://schemas.microsoft.com/office/drawing/2014/main" id="{C250010D-5A15-4B30-833B-BD1BA0C97E18}"/>
              </a:ext>
            </a:extLst>
          </p:cNvPr>
          <p:cNvCxnSpPr>
            <a:cxnSpLocks noChangeShapeType="1"/>
          </p:cNvCxnSpPr>
          <p:nvPr/>
        </p:nvCxnSpPr>
        <p:spPr bwMode="auto">
          <a:xfrm flipH="1">
            <a:off x="836613" y="5588000"/>
            <a:ext cx="1800225" cy="67627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8" name="TextBox 337">
            <a:extLst>
              <a:ext uri="{FF2B5EF4-FFF2-40B4-BE49-F238E27FC236}">
                <a16:creationId xmlns:a16="http://schemas.microsoft.com/office/drawing/2014/main" id="{0B53CC21-7BE2-4E01-BED0-B447BF190527}"/>
              </a:ext>
            </a:extLst>
          </p:cNvPr>
          <p:cNvSpPr txBox="1">
            <a:spLocks noChangeArrowheads="1"/>
          </p:cNvSpPr>
          <p:nvPr/>
        </p:nvSpPr>
        <p:spPr bwMode="auto">
          <a:xfrm>
            <a:off x="3911600" y="1538288"/>
            <a:ext cx="403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Driver SW will be started in order they appear in this list</a:t>
            </a:r>
          </a:p>
          <a:p>
            <a:pPr algn="ctr" eaLnBrk="1" hangingPunct="1">
              <a:lnSpc>
                <a:spcPct val="80000"/>
              </a:lnSpc>
              <a:buFont typeface="Arial" panose="020B0604020202020204" pitchFamily="34" charset="0"/>
              <a:buNone/>
            </a:pPr>
            <a:r>
              <a:rPr lang="en-CA" altLang="en-US" sz="1000">
                <a:solidFill>
                  <a:srgbClr val="1900B2"/>
                </a:solidFill>
              </a:rPr>
              <a:t>“HW Initialization Completed” after all drivers have been started</a:t>
            </a:r>
          </a:p>
        </p:txBody>
      </p:sp>
      <p:sp>
        <p:nvSpPr>
          <p:cNvPr id="7179" name="TextBox 337">
            <a:extLst>
              <a:ext uri="{FF2B5EF4-FFF2-40B4-BE49-F238E27FC236}">
                <a16:creationId xmlns:a16="http://schemas.microsoft.com/office/drawing/2014/main" id="{90BA1FF8-6A42-48D6-A1A2-1114708C6FCB}"/>
              </a:ext>
            </a:extLst>
          </p:cNvPr>
          <p:cNvSpPr txBox="1">
            <a:spLocks noChangeArrowheads="1"/>
          </p:cNvSpPr>
          <p:nvPr/>
        </p:nvSpPr>
        <p:spPr bwMode="auto">
          <a:xfrm>
            <a:off x="176213" y="4554538"/>
            <a:ext cx="15271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SoC-specific DB entry</a:t>
            </a:r>
          </a:p>
        </p:txBody>
      </p:sp>
    </p:spTree>
    <p:extLst>
      <p:ext uri="{BB962C8B-B14F-4D97-AF65-F5344CB8AC3E}">
        <p14:creationId xmlns:p14="http://schemas.microsoft.com/office/powerpoint/2010/main" val="9180648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6D60D1D0-A83C-47A2-9D78-8F4A78643B3A}"/>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2800" dirty="0"/>
              <a:t>deviceDrivers.txt – sample entries</a:t>
            </a:r>
            <a:endParaRPr lang="en-US" altLang="en-US" sz="2800" dirty="0"/>
          </a:p>
        </p:txBody>
      </p:sp>
      <p:sp>
        <p:nvSpPr>
          <p:cNvPr id="9219" name="AutoShape 6">
            <a:extLst>
              <a:ext uri="{FF2B5EF4-FFF2-40B4-BE49-F238E27FC236}">
                <a16:creationId xmlns:a16="http://schemas.microsoft.com/office/drawing/2014/main" id="{E90B8E50-47CC-4963-8830-C72D6047F1F6}"/>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pic>
        <p:nvPicPr>
          <p:cNvPr id="9220" name="Picture 6">
            <a:extLst>
              <a:ext uri="{FF2B5EF4-FFF2-40B4-BE49-F238E27FC236}">
                <a16:creationId xmlns:a16="http://schemas.microsoft.com/office/drawing/2014/main" id="{75939CCB-DCB1-475B-BECD-3404F0B20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195388"/>
            <a:ext cx="90392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9221" name="TextBox 1">
            <a:extLst>
              <a:ext uri="{FF2B5EF4-FFF2-40B4-BE49-F238E27FC236}">
                <a16:creationId xmlns:a16="http://schemas.microsoft.com/office/drawing/2014/main" id="{C76D2A53-FCBA-4EA2-A186-5298EB6F284E}"/>
              </a:ext>
            </a:extLst>
          </p:cNvPr>
          <p:cNvSpPr txBox="1">
            <a:spLocks noChangeArrowheads="1"/>
          </p:cNvSpPr>
          <p:nvPr/>
        </p:nvSpPr>
        <p:spPr bwMode="auto">
          <a:xfrm>
            <a:off x="1773238" y="800100"/>
            <a:ext cx="21685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Generic SPI Driver (code reuse)</a:t>
            </a:r>
          </a:p>
        </p:txBody>
      </p:sp>
      <p:cxnSp>
        <p:nvCxnSpPr>
          <p:cNvPr id="9222" name="Straight Arrow Connector 3">
            <a:extLst>
              <a:ext uri="{FF2B5EF4-FFF2-40B4-BE49-F238E27FC236}">
                <a16:creationId xmlns:a16="http://schemas.microsoft.com/office/drawing/2014/main" id="{5F086FD3-A106-46F8-BE77-FDC94A2CBE57}"/>
              </a:ext>
            </a:extLst>
          </p:cNvPr>
          <p:cNvCxnSpPr>
            <a:cxnSpLocks noChangeShapeType="1"/>
            <a:endCxn id="9221" idx="3"/>
          </p:cNvCxnSpPr>
          <p:nvPr/>
        </p:nvCxnSpPr>
        <p:spPr bwMode="auto">
          <a:xfrm flipH="1" flipV="1">
            <a:off x="3941763" y="908050"/>
            <a:ext cx="627062" cy="820738"/>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10">
            <a:extLst>
              <a:ext uri="{FF2B5EF4-FFF2-40B4-BE49-F238E27FC236}">
                <a16:creationId xmlns:a16="http://schemas.microsoft.com/office/drawing/2014/main" id="{49EBF3BF-63E7-4789-AD8F-5B33EE2BCF84}"/>
              </a:ext>
            </a:extLst>
          </p:cNvPr>
          <p:cNvSpPr/>
          <p:nvPr/>
        </p:nvSpPr>
        <p:spPr bwMode="auto">
          <a:xfrm>
            <a:off x="7362825" y="4868863"/>
            <a:ext cx="854075" cy="1511300"/>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b="0" dirty="0">
                <a:solidFill>
                  <a:schemeClr val="tx1">
                    <a:lumMod val="50000"/>
                  </a:schemeClr>
                </a:solidFill>
              </a:rPr>
              <a:t>Xenon</a:t>
            </a:r>
          </a:p>
          <a:p>
            <a:pPr algn="ctr" eaLnBrk="1" hangingPunct="1">
              <a:spcBef>
                <a:spcPct val="50000"/>
              </a:spcBef>
              <a:defRPr/>
            </a:pPr>
            <a:r>
              <a:rPr lang="en-CA" b="0" dirty="0">
                <a:solidFill>
                  <a:schemeClr val="tx1">
                    <a:lumMod val="50000"/>
                  </a:schemeClr>
                </a:solidFill>
              </a:rPr>
              <a:t>(SPI Slave)</a:t>
            </a:r>
          </a:p>
        </p:txBody>
      </p:sp>
      <p:cxnSp>
        <p:nvCxnSpPr>
          <p:cNvPr id="9224" name="Straight Arrow Connector 6">
            <a:extLst>
              <a:ext uri="{FF2B5EF4-FFF2-40B4-BE49-F238E27FC236}">
                <a16:creationId xmlns:a16="http://schemas.microsoft.com/office/drawing/2014/main" id="{49278B23-0640-479F-86CA-230C788F4B1F}"/>
              </a:ext>
            </a:extLst>
          </p:cNvPr>
          <p:cNvCxnSpPr>
            <a:cxnSpLocks noChangeShapeType="1"/>
          </p:cNvCxnSpPr>
          <p:nvPr/>
        </p:nvCxnSpPr>
        <p:spPr bwMode="auto">
          <a:xfrm>
            <a:off x="1827213" y="5678488"/>
            <a:ext cx="5535612"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5" name="Straight Arrow Connector 13">
            <a:extLst>
              <a:ext uri="{FF2B5EF4-FFF2-40B4-BE49-F238E27FC236}">
                <a16:creationId xmlns:a16="http://schemas.microsoft.com/office/drawing/2014/main" id="{DC90D6FC-7E7C-4A7F-A858-95965CC6A798}"/>
              </a:ext>
            </a:extLst>
          </p:cNvPr>
          <p:cNvCxnSpPr>
            <a:cxnSpLocks noChangeShapeType="1"/>
          </p:cNvCxnSpPr>
          <p:nvPr/>
        </p:nvCxnSpPr>
        <p:spPr bwMode="auto">
          <a:xfrm>
            <a:off x="1827213" y="6219825"/>
            <a:ext cx="5535612"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6" name="Straight Arrow Connector 14">
            <a:extLst>
              <a:ext uri="{FF2B5EF4-FFF2-40B4-BE49-F238E27FC236}">
                <a16:creationId xmlns:a16="http://schemas.microsoft.com/office/drawing/2014/main" id="{6C286F7B-12B8-454E-8D59-EAB9A46C620A}"/>
              </a:ext>
            </a:extLst>
          </p:cNvPr>
          <p:cNvCxnSpPr>
            <a:cxnSpLocks noChangeShapeType="1"/>
          </p:cNvCxnSpPr>
          <p:nvPr/>
        </p:nvCxnSpPr>
        <p:spPr bwMode="auto">
          <a:xfrm>
            <a:off x="1827213" y="5949950"/>
            <a:ext cx="5535612"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7" name="TextBox 7">
            <a:extLst>
              <a:ext uri="{FF2B5EF4-FFF2-40B4-BE49-F238E27FC236}">
                <a16:creationId xmlns:a16="http://schemas.microsoft.com/office/drawing/2014/main" id="{9930489C-3C94-45AD-B672-BCDECDAF4A6A}"/>
              </a:ext>
            </a:extLst>
          </p:cNvPr>
          <p:cNvSpPr txBox="1">
            <a:spLocks noChangeArrowheads="1"/>
          </p:cNvSpPr>
          <p:nvPr/>
        </p:nvSpPr>
        <p:spPr bwMode="auto">
          <a:xfrm>
            <a:off x="1827213" y="603885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t>Chip Select</a:t>
            </a:r>
          </a:p>
        </p:txBody>
      </p:sp>
      <p:sp>
        <p:nvSpPr>
          <p:cNvPr id="9228" name="TextBox 16">
            <a:extLst>
              <a:ext uri="{FF2B5EF4-FFF2-40B4-BE49-F238E27FC236}">
                <a16:creationId xmlns:a16="http://schemas.microsoft.com/office/drawing/2014/main" id="{6D4EE819-6040-4A9E-BB5E-0EABC6B322FB}"/>
              </a:ext>
            </a:extLst>
          </p:cNvPr>
          <p:cNvSpPr txBox="1">
            <a:spLocks noChangeArrowheads="1"/>
          </p:cNvSpPr>
          <p:nvPr/>
        </p:nvSpPr>
        <p:spPr bwMode="auto">
          <a:xfrm>
            <a:off x="1830388" y="5768975"/>
            <a:ext cx="533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t>Clock</a:t>
            </a:r>
          </a:p>
        </p:txBody>
      </p:sp>
      <p:sp>
        <p:nvSpPr>
          <p:cNvPr id="9229" name="TextBox 17">
            <a:extLst>
              <a:ext uri="{FF2B5EF4-FFF2-40B4-BE49-F238E27FC236}">
                <a16:creationId xmlns:a16="http://schemas.microsoft.com/office/drawing/2014/main" id="{D36F93E7-5A6E-46FE-9612-F34C54D160F1}"/>
              </a:ext>
            </a:extLst>
          </p:cNvPr>
          <p:cNvSpPr txBox="1">
            <a:spLocks noChangeArrowheads="1"/>
          </p:cNvSpPr>
          <p:nvPr/>
        </p:nvSpPr>
        <p:spPr bwMode="auto">
          <a:xfrm>
            <a:off x="1827213" y="5508625"/>
            <a:ext cx="4619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t>Data</a:t>
            </a:r>
          </a:p>
        </p:txBody>
      </p:sp>
      <p:cxnSp>
        <p:nvCxnSpPr>
          <p:cNvPr id="9230" name="Straight Connector 123">
            <a:extLst>
              <a:ext uri="{FF2B5EF4-FFF2-40B4-BE49-F238E27FC236}">
                <a16:creationId xmlns:a16="http://schemas.microsoft.com/office/drawing/2014/main" id="{83415A2F-A2C9-4D73-BD6F-C60898B0FC44}"/>
              </a:ext>
            </a:extLst>
          </p:cNvPr>
          <p:cNvCxnSpPr>
            <a:cxnSpLocks noChangeShapeType="1"/>
          </p:cNvCxnSpPr>
          <p:nvPr/>
        </p:nvCxnSpPr>
        <p:spPr bwMode="auto">
          <a:xfrm>
            <a:off x="5075238" y="5815013"/>
            <a:ext cx="44450"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31" name="Group 4121">
            <a:extLst>
              <a:ext uri="{FF2B5EF4-FFF2-40B4-BE49-F238E27FC236}">
                <a16:creationId xmlns:a16="http://schemas.microsoft.com/office/drawing/2014/main" id="{CBB0B84C-2367-41BF-B631-2374C535D449}"/>
              </a:ext>
            </a:extLst>
          </p:cNvPr>
          <p:cNvGrpSpPr>
            <a:grpSpLocks/>
          </p:cNvGrpSpPr>
          <p:nvPr/>
        </p:nvGrpSpPr>
        <p:grpSpPr bwMode="auto">
          <a:xfrm>
            <a:off x="3222625" y="5815013"/>
            <a:ext cx="2581275" cy="93662"/>
            <a:chOff x="3221850" y="5814265"/>
            <a:chExt cx="2581683" cy="93755"/>
          </a:xfrm>
        </p:grpSpPr>
        <p:cxnSp>
          <p:nvCxnSpPr>
            <p:cNvPr id="9276" name="Straight Connector 9">
              <a:extLst>
                <a:ext uri="{FF2B5EF4-FFF2-40B4-BE49-F238E27FC236}">
                  <a16:creationId xmlns:a16="http://schemas.microsoft.com/office/drawing/2014/main" id="{FEE0DBB3-D20D-4815-8B25-BE355FED436D}"/>
                </a:ext>
              </a:extLst>
            </p:cNvPr>
            <p:cNvCxnSpPr>
              <a:cxnSpLocks noChangeShapeType="1"/>
            </p:cNvCxnSpPr>
            <p:nvPr/>
          </p:nvCxnSpPr>
          <p:spPr bwMode="auto">
            <a:xfrm flipV="1">
              <a:off x="3418268"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7" name="Straight Connector 23">
              <a:extLst>
                <a:ext uri="{FF2B5EF4-FFF2-40B4-BE49-F238E27FC236}">
                  <a16:creationId xmlns:a16="http://schemas.microsoft.com/office/drawing/2014/main" id="{5D426979-06AE-4680-8313-3417752B31F3}"/>
                </a:ext>
              </a:extLst>
            </p:cNvPr>
            <p:cNvCxnSpPr>
              <a:cxnSpLocks noChangeShapeType="1"/>
            </p:cNvCxnSpPr>
            <p:nvPr/>
          </p:nvCxnSpPr>
          <p:spPr bwMode="auto">
            <a:xfrm>
              <a:off x="3418268"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8" name="Straight Connector 28">
              <a:extLst>
                <a:ext uri="{FF2B5EF4-FFF2-40B4-BE49-F238E27FC236}">
                  <a16:creationId xmlns:a16="http://schemas.microsoft.com/office/drawing/2014/main" id="{6DEBB11A-98A9-46F5-92DE-EEC503AB449A}"/>
                </a:ext>
              </a:extLst>
            </p:cNvPr>
            <p:cNvCxnSpPr>
              <a:cxnSpLocks noChangeShapeType="1"/>
            </p:cNvCxnSpPr>
            <p:nvPr/>
          </p:nvCxnSpPr>
          <p:spPr bwMode="auto">
            <a:xfrm flipV="1">
              <a:off x="3508278"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9" name="Straight Connector 29">
              <a:extLst>
                <a:ext uri="{FF2B5EF4-FFF2-40B4-BE49-F238E27FC236}">
                  <a16:creationId xmlns:a16="http://schemas.microsoft.com/office/drawing/2014/main" id="{9BC548B7-4F7F-4A4C-B88E-E1E7B2B17D19}"/>
                </a:ext>
              </a:extLst>
            </p:cNvPr>
            <p:cNvCxnSpPr>
              <a:cxnSpLocks noChangeShapeType="1"/>
            </p:cNvCxnSpPr>
            <p:nvPr/>
          </p:nvCxnSpPr>
          <p:spPr bwMode="auto">
            <a:xfrm>
              <a:off x="3221850" y="5814265"/>
              <a:ext cx="196418" cy="5"/>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0" name="Straight Connector 40">
              <a:extLst>
                <a:ext uri="{FF2B5EF4-FFF2-40B4-BE49-F238E27FC236}">
                  <a16:creationId xmlns:a16="http://schemas.microsoft.com/office/drawing/2014/main" id="{B6E4E6A8-9FBD-4296-9374-A61F83B28B0C}"/>
                </a:ext>
              </a:extLst>
            </p:cNvPr>
            <p:cNvCxnSpPr>
              <a:cxnSpLocks noChangeShapeType="1"/>
            </p:cNvCxnSpPr>
            <p:nvPr/>
          </p:nvCxnSpPr>
          <p:spPr bwMode="auto">
            <a:xfrm flipV="1">
              <a:off x="3463273"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1" name="Straight Connector 46">
              <a:extLst>
                <a:ext uri="{FF2B5EF4-FFF2-40B4-BE49-F238E27FC236}">
                  <a16:creationId xmlns:a16="http://schemas.microsoft.com/office/drawing/2014/main" id="{5E98AD7E-6459-46E2-B545-FC8D31CD1274}"/>
                </a:ext>
              </a:extLst>
            </p:cNvPr>
            <p:cNvCxnSpPr>
              <a:cxnSpLocks noChangeShapeType="1"/>
            </p:cNvCxnSpPr>
            <p:nvPr/>
          </p:nvCxnSpPr>
          <p:spPr bwMode="auto">
            <a:xfrm>
              <a:off x="3468357"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2" name="Straight Connector 48">
              <a:extLst>
                <a:ext uri="{FF2B5EF4-FFF2-40B4-BE49-F238E27FC236}">
                  <a16:creationId xmlns:a16="http://schemas.microsoft.com/office/drawing/2014/main" id="{AEFF66CA-8F75-4030-9559-FF80AE8D66FF}"/>
                </a:ext>
              </a:extLst>
            </p:cNvPr>
            <p:cNvCxnSpPr>
              <a:cxnSpLocks noChangeShapeType="1"/>
            </p:cNvCxnSpPr>
            <p:nvPr/>
          </p:nvCxnSpPr>
          <p:spPr bwMode="auto">
            <a:xfrm>
              <a:off x="3508278"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3" name="Straight Connector 49">
              <a:extLst>
                <a:ext uri="{FF2B5EF4-FFF2-40B4-BE49-F238E27FC236}">
                  <a16:creationId xmlns:a16="http://schemas.microsoft.com/office/drawing/2014/main" id="{ED1A37F6-1F8E-436A-A690-D2E877EF25FC}"/>
                </a:ext>
              </a:extLst>
            </p:cNvPr>
            <p:cNvCxnSpPr>
              <a:cxnSpLocks noChangeShapeType="1"/>
            </p:cNvCxnSpPr>
            <p:nvPr/>
          </p:nvCxnSpPr>
          <p:spPr bwMode="auto">
            <a:xfrm flipV="1">
              <a:off x="3598288"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4" name="Straight Connector 50">
              <a:extLst>
                <a:ext uri="{FF2B5EF4-FFF2-40B4-BE49-F238E27FC236}">
                  <a16:creationId xmlns:a16="http://schemas.microsoft.com/office/drawing/2014/main" id="{194191A8-4AEB-4FE3-90B0-C847D4964A38}"/>
                </a:ext>
              </a:extLst>
            </p:cNvPr>
            <p:cNvCxnSpPr>
              <a:cxnSpLocks noChangeShapeType="1"/>
            </p:cNvCxnSpPr>
            <p:nvPr/>
          </p:nvCxnSpPr>
          <p:spPr bwMode="auto">
            <a:xfrm flipV="1">
              <a:off x="3553283"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5" name="Straight Connector 51">
              <a:extLst>
                <a:ext uri="{FF2B5EF4-FFF2-40B4-BE49-F238E27FC236}">
                  <a16:creationId xmlns:a16="http://schemas.microsoft.com/office/drawing/2014/main" id="{18DE1BA1-A2E4-47DE-B47D-9A1565A7C17C}"/>
                </a:ext>
              </a:extLst>
            </p:cNvPr>
            <p:cNvCxnSpPr>
              <a:cxnSpLocks noChangeShapeType="1"/>
            </p:cNvCxnSpPr>
            <p:nvPr/>
          </p:nvCxnSpPr>
          <p:spPr bwMode="auto">
            <a:xfrm>
              <a:off x="3558367"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6" name="Straight Connector 52">
              <a:extLst>
                <a:ext uri="{FF2B5EF4-FFF2-40B4-BE49-F238E27FC236}">
                  <a16:creationId xmlns:a16="http://schemas.microsoft.com/office/drawing/2014/main" id="{61DE7634-EB3A-4F64-8B13-6B7295378EA3}"/>
                </a:ext>
              </a:extLst>
            </p:cNvPr>
            <p:cNvCxnSpPr>
              <a:cxnSpLocks noChangeShapeType="1"/>
            </p:cNvCxnSpPr>
            <p:nvPr/>
          </p:nvCxnSpPr>
          <p:spPr bwMode="auto">
            <a:xfrm>
              <a:off x="3593204"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7" name="Straight Connector 53">
              <a:extLst>
                <a:ext uri="{FF2B5EF4-FFF2-40B4-BE49-F238E27FC236}">
                  <a16:creationId xmlns:a16="http://schemas.microsoft.com/office/drawing/2014/main" id="{4C92DC25-E2BC-486E-B93D-589A9E21E079}"/>
                </a:ext>
              </a:extLst>
            </p:cNvPr>
            <p:cNvCxnSpPr>
              <a:cxnSpLocks noChangeShapeType="1"/>
            </p:cNvCxnSpPr>
            <p:nvPr/>
          </p:nvCxnSpPr>
          <p:spPr bwMode="auto">
            <a:xfrm flipV="1">
              <a:off x="3683214"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8" name="Straight Connector 54">
              <a:extLst>
                <a:ext uri="{FF2B5EF4-FFF2-40B4-BE49-F238E27FC236}">
                  <a16:creationId xmlns:a16="http://schemas.microsoft.com/office/drawing/2014/main" id="{10E39008-D385-491D-BF51-21E6AABD79E5}"/>
                </a:ext>
              </a:extLst>
            </p:cNvPr>
            <p:cNvCxnSpPr>
              <a:cxnSpLocks noChangeShapeType="1"/>
            </p:cNvCxnSpPr>
            <p:nvPr/>
          </p:nvCxnSpPr>
          <p:spPr bwMode="auto">
            <a:xfrm flipV="1">
              <a:off x="3638209"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89" name="Straight Connector 55">
              <a:extLst>
                <a:ext uri="{FF2B5EF4-FFF2-40B4-BE49-F238E27FC236}">
                  <a16:creationId xmlns:a16="http://schemas.microsoft.com/office/drawing/2014/main" id="{DB9C060C-ADED-464C-81B5-1A92703D804B}"/>
                </a:ext>
              </a:extLst>
            </p:cNvPr>
            <p:cNvCxnSpPr>
              <a:cxnSpLocks noChangeShapeType="1"/>
            </p:cNvCxnSpPr>
            <p:nvPr/>
          </p:nvCxnSpPr>
          <p:spPr bwMode="auto">
            <a:xfrm>
              <a:off x="3643293"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0" name="Straight Connector 56">
              <a:extLst>
                <a:ext uri="{FF2B5EF4-FFF2-40B4-BE49-F238E27FC236}">
                  <a16:creationId xmlns:a16="http://schemas.microsoft.com/office/drawing/2014/main" id="{98E40EC8-5CC0-41DB-B672-D9A8C829B41B}"/>
                </a:ext>
              </a:extLst>
            </p:cNvPr>
            <p:cNvCxnSpPr>
              <a:cxnSpLocks noChangeShapeType="1"/>
            </p:cNvCxnSpPr>
            <p:nvPr/>
          </p:nvCxnSpPr>
          <p:spPr bwMode="auto">
            <a:xfrm>
              <a:off x="3683214"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1" name="Straight Connector 57">
              <a:extLst>
                <a:ext uri="{FF2B5EF4-FFF2-40B4-BE49-F238E27FC236}">
                  <a16:creationId xmlns:a16="http://schemas.microsoft.com/office/drawing/2014/main" id="{4DF4A2AA-0F2B-4ECB-99D3-F2E815DC5C32}"/>
                </a:ext>
              </a:extLst>
            </p:cNvPr>
            <p:cNvCxnSpPr>
              <a:cxnSpLocks noChangeShapeType="1"/>
            </p:cNvCxnSpPr>
            <p:nvPr/>
          </p:nvCxnSpPr>
          <p:spPr bwMode="auto">
            <a:xfrm flipV="1">
              <a:off x="3773224"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2" name="Straight Connector 58">
              <a:extLst>
                <a:ext uri="{FF2B5EF4-FFF2-40B4-BE49-F238E27FC236}">
                  <a16:creationId xmlns:a16="http://schemas.microsoft.com/office/drawing/2014/main" id="{E7D7B75F-0B73-4A6C-A58E-FE1959D5F864}"/>
                </a:ext>
              </a:extLst>
            </p:cNvPr>
            <p:cNvCxnSpPr>
              <a:cxnSpLocks noChangeShapeType="1"/>
            </p:cNvCxnSpPr>
            <p:nvPr/>
          </p:nvCxnSpPr>
          <p:spPr bwMode="auto">
            <a:xfrm flipV="1">
              <a:off x="3728219"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3" name="Straight Connector 59">
              <a:extLst>
                <a:ext uri="{FF2B5EF4-FFF2-40B4-BE49-F238E27FC236}">
                  <a16:creationId xmlns:a16="http://schemas.microsoft.com/office/drawing/2014/main" id="{458999F7-33F6-4C41-904A-60333B9557FF}"/>
                </a:ext>
              </a:extLst>
            </p:cNvPr>
            <p:cNvCxnSpPr>
              <a:cxnSpLocks noChangeShapeType="1"/>
            </p:cNvCxnSpPr>
            <p:nvPr/>
          </p:nvCxnSpPr>
          <p:spPr bwMode="auto">
            <a:xfrm>
              <a:off x="3733303"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4" name="Straight Connector 64">
              <a:extLst>
                <a:ext uri="{FF2B5EF4-FFF2-40B4-BE49-F238E27FC236}">
                  <a16:creationId xmlns:a16="http://schemas.microsoft.com/office/drawing/2014/main" id="{36370A62-C6AE-4DA3-B10A-E0ADF47811CE}"/>
                </a:ext>
              </a:extLst>
            </p:cNvPr>
            <p:cNvCxnSpPr>
              <a:cxnSpLocks noChangeShapeType="1"/>
            </p:cNvCxnSpPr>
            <p:nvPr/>
          </p:nvCxnSpPr>
          <p:spPr bwMode="auto">
            <a:xfrm>
              <a:off x="3778308"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5" name="Straight Connector 65">
              <a:extLst>
                <a:ext uri="{FF2B5EF4-FFF2-40B4-BE49-F238E27FC236}">
                  <a16:creationId xmlns:a16="http://schemas.microsoft.com/office/drawing/2014/main" id="{3F86D2C8-6D46-4107-9573-A722883D4EAD}"/>
                </a:ext>
              </a:extLst>
            </p:cNvPr>
            <p:cNvCxnSpPr>
              <a:cxnSpLocks noChangeShapeType="1"/>
            </p:cNvCxnSpPr>
            <p:nvPr/>
          </p:nvCxnSpPr>
          <p:spPr bwMode="auto">
            <a:xfrm flipV="1">
              <a:off x="3868318"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6" name="Straight Connector 66">
              <a:extLst>
                <a:ext uri="{FF2B5EF4-FFF2-40B4-BE49-F238E27FC236}">
                  <a16:creationId xmlns:a16="http://schemas.microsoft.com/office/drawing/2014/main" id="{9908C7A3-E208-47EE-BC81-144EA44099A6}"/>
                </a:ext>
              </a:extLst>
            </p:cNvPr>
            <p:cNvCxnSpPr>
              <a:cxnSpLocks noChangeShapeType="1"/>
            </p:cNvCxnSpPr>
            <p:nvPr/>
          </p:nvCxnSpPr>
          <p:spPr bwMode="auto">
            <a:xfrm flipV="1">
              <a:off x="3823313"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7" name="Straight Connector 67">
              <a:extLst>
                <a:ext uri="{FF2B5EF4-FFF2-40B4-BE49-F238E27FC236}">
                  <a16:creationId xmlns:a16="http://schemas.microsoft.com/office/drawing/2014/main" id="{710D58DC-2BB3-4648-8E7D-36186B0BFF54}"/>
                </a:ext>
              </a:extLst>
            </p:cNvPr>
            <p:cNvCxnSpPr>
              <a:cxnSpLocks noChangeShapeType="1"/>
            </p:cNvCxnSpPr>
            <p:nvPr/>
          </p:nvCxnSpPr>
          <p:spPr bwMode="auto">
            <a:xfrm>
              <a:off x="3828397"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8" name="Straight Connector 68">
              <a:extLst>
                <a:ext uri="{FF2B5EF4-FFF2-40B4-BE49-F238E27FC236}">
                  <a16:creationId xmlns:a16="http://schemas.microsoft.com/office/drawing/2014/main" id="{F12DDD6B-E395-454E-8216-88D580EBF5B2}"/>
                </a:ext>
              </a:extLst>
            </p:cNvPr>
            <p:cNvCxnSpPr>
              <a:cxnSpLocks noChangeShapeType="1"/>
            </p:cNvCxnSpPr>
            <p:nvPr/>
          </p:nvCxnSpPr>
          <p:spPr bwMode="auto">
            <a:xfrm>
              <a:off x="3868318"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99" name="Straight Connector 69">
              <a:extLst>
                <a:ext uri="{FF2B5EF4-FFF2-40B4-BE49-F238E27FC236}">
                  <a16:creationId xmlns:a16="http://schemas.microsoft.com/office/drawing/2014/main" id="{C14BE150-777A-4DD9-BA7B-F7E90A526E1D}"/>
                </a:ext>
              </a:extLst>
            </p:cNvPr>
            <p:cNvCxnSpPr>
              <a:cxnSpLocks noChangeShapeType="1"/>
            </p:cNvCxnSpPr>
            <p:nvPr/>
          </p:nvCxnSpPr>
          <p:spPr bwMode="auto">
            <a:xfrm flipV="1">
              <a:off x="3958328"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0" name="Straight Connector 70">
              <a:extLst>
                <a:ext uri="{FF2B5EF4-FFF2-40B4-BE49-F238E27FC236}">
                  <a16:creationId xmlns:a16="http://schemas.microsoft.com/office/drawing/2014/main" id="{6EF41613-1ABB-409A-98AA-E2575FCED048}"/>
                </a:ext>
              </a:extLst>
            </p:cNvPr>
            <p:cNvCxnSpPr>
              <a:cxnSpLocks noChangeShapeType="1"/>
            </p:cNvCxnSpPr>
            <p:nvPr/>
          </p:nvCxnSpPr>
          <p:spPr bwMode="auto">
            <a:xfrm flipV="1">
              <a:off x="3913323"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1" name="Straight Connector 71">
              <a:extLst>
                <a:ext uri="{FF2B5EF4-FFF2-40B4-BE49-F238E27FC236}">
                  <a16:creationId xmlns:a16="http://schemas.microsoft.com/office/drawing/2014/main" id="{8DE7DB9C-2681-4F67-874F-81BC52827277}"/>
                </a:ext>
              </a:extLst>
            </p:cNvPr>
            <p:cNvCxnSpPr>
              <a:cxnSpLocks noChangeShapeType="1"/>
            </p:cNvCxnSpPr>
            <p:nvPr/>
          </p:nvCxnSpPr>
          <p:spPr bwMode="auto">
            <a:xfrm>
              <a:off x="3918407"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2" name="Straight Connector 72">
              <a:extLst>
                <a:ext uri="{FF2B5EF4-FFF2-40B4-BE49-F238E27FC236}">
                  <a16:creationId xmlns:a16="http://schemas.microsoft.com/office/drawing/2014/main" id="{871EB7B9-5AA6-4A12-8DEC-15520F2461C3}"/>
                </a:ext>
              </a:extLst>
            </p:cNvPr>
            <p:cNvCxnSpPr>
              <a:cxnSpLocks noChangeShapeType="1"/>
            </p:cNvCxnSpPr>
            <p:nvPr/>
          </p:nvCxnSpPr>
          <p:spPr bwMode="auto">
            <a:xfrm>
              <a:off x="3953244"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3" name="Straight Connector 73">
              <a:extLst>
                <a:ext uri="{FF2B5EF4-FFF2-40B4-BE49-F238E27FC236}">
                  <a16:creationId xmlns:a16="http://schemas.microsoft.com/office/drawing/2014/main" id="{9566347D-6B37-4D39-BDB0-459A8125AF70}"/>
                </a:ext>
              </a:extLst>
            </p:cNvPr>
            <p:cNvCxnSpPr>
              <a:cxnSpLocks noChangeShapeType="1"/>
            </p:cNvCxnSpPr>
            <p:nvPr/>
          </p:nvCxnSpPr>
          <p:spPr bwMode="auto">
            <a:xfrm flipV="1">
              <a:off x="4043254"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4" name="Straight Connector 74">
              <a:extLst>
                <a:ext uri="{FF2B5EF4-FFF2-40B4-BE49-F238E27FC236}">
                  <a16:creationId xmlns:a16="http://schemas.microsoft.com/office/drawing/2014/main" id="{3617FE00-A8D2-4EC4-AD1F-D84AB176EC1F}"/>
                </a:ext>
              </a:extLst>
            </p:cNvPr>
            <p:cNvCxnSpPr>
              <a:cxnSpLocks noChangeShapeType="1"/>
            </p:cNvCxnSpPr>
            <p:nvPr/>
          </p:nvCxnSpPr>
          <p:spPr bwMode="auto">
            <a:xfrm flipV="1">
              <a:off x="3998249"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5" name="Straight Connector 75">
              <a:extLst>
                <a:ext uri="{FF2B5EF4-FFF2-40B4-BE49-F238E27FC236}">
                  <a16:creationId xmlns:a16="http://schemas.microsoft.com/office/drawing/2014/main" id="{0D5E30CB-8A93-4E60-A173-26B4C2BF431D}"/>
                </a:ext>
              </a:extLst>
            </p:cNvPr>
            <p:cNvCxnSpPr>
              <a:cxnSpLocks noChangeShapeType="1"/>
            </p:cNvCxnSpPr>
            <p:nvPr/>
          </p:nvCxnSpPr>
          <p:spPr bwMode="auto">
            <a:xfrm>
              <a:off x="4003333"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6" name="Straight Connector 76">
              <a:extLst>
                <a:ext uri="{FF2B5EF4-FFF2-40B4-BE49-F238E27FC236}">
                  <a16:creationId xmlns:a16="http://schemas.microsoft.com/office/drawing/2014/main" id="{268E2DDA-32FD-4227-918D-3CCC2398D8B1}"/>
                </a:ext>
              </a:extLst>
            </p:cNvPr>
            <p:cNvCxnSpPr>
              <a:cxnSpLocks noChangeShapeType="1"/>
            </p:cNvCxnSpPr>
            <p:nvPr/>
          </p:nvCxnSpPr>
          <p:spPr bwMode="auto">
            <a:xfrm>
              <a:off x="4043254" y="590801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7" name="Straight Connector 77">
              <a:extLst>
                <a:ext uri="{FF2B5EF4-FFF2-40B4-BE49-F238E27FC236}">
                  <a16:creationId xmlns:a16="http://schemas.microsoft.com/office/drawing/2014/main" id="{F324E6B3-425E-43BB-840F-715B58B499E9}"/>
                </a:ext>
              </a:extLst>
            </p:cNvPr>
            <p:cNvCxnSpPr>
              <a:cxnSpLocks noChangeShapeType="1"/>
            </p:cNvCxnSpPr>
            <p:nvPr/>
          </p:nvCxnSpPr>
          <p:spPr bwMode="auto">
            <a:xfrm flipV="1">
              <a:off x="4133264"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8" name="Straight Connector 78">
              <a:extLst>
                <a:ext uri="{FF2B5EF4-FFF2-40B4-BE49-F238E27FC236}">
                  <a16:creationId xmlns:a16="http://schemas.microsoft.com/office/drawing/2014/main" id="{F88D7F52-E112-48D5-B715-C877DF91720B}"/>
                </a:ext>
              </a:extLst>
            </p:cNvPr>
            <p:cNvCxnSpPr>
              <a:cxnSpLocks noChangeShapeType="1"/>
            </p:cNvCxnSpPr>
            <p:nvPr/>
          </p:nvCxnSpPr>
          <p:spPr bwMode="auto">
            <a:xfrm flipV="1">
              <a:off x="4088259" y="5814270"/>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09" name="Straight Connector 79">
              <a:extLst>
                <a:ext uri="{FF2B5EF4-FFF2-40B4-BE49-F238E27FC236}">
                  <a16:creationId xmlns:a16="http://schemas.microsoft.com/office/drawing/2014/main" id="{7A83F61B-49C5-4AE4-9F7E-F32EFAC64A71}"/>
                </a:ext>
              </a:extLst>
            </p:cNvPr>
            <p:cNvCxnSpPr>
              <a:cxnSpLocks noChangeShapeType="1"/>
            </p:cNvCxnSpPr>
            <p:nvPr/>
          </p:nvCxnSpPr>
          <p:spPr bwMode="auto">
            <a:xfrm>
              <a:off x="4093343" y="5814401"/>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0" name="Straight Connector 80">
              <a:extLst>
                <a:ext uri="{FF2B5EF4-FFF2-40B4-BE49-F238E27FC236}">
                  <a16:creationId xmlns:a16="http://schemas.microsoft.com/office/drawing/2014/main" id="{2DBC092F-2868-4FF2-954D-075C7CD1BC8F}"/>
                </a:ext>
              </a:extLst>
            </p:cNvPr>
            <p:cNvCxnSpPr>
              <a:cxnSpLocks noChangeShapeType="1"/>
            </p:cNvCxnSpPr>
            <p:nvPr/>
          </p:nvCxnSpPr>
          <p:spPr bwMode="auto">
            <a:xfrm>
              <a:off x="4138849" y="590801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1" name="Straight Connector 81">
              <a:extLst>
                <a:ext uri="{FF2B5EF4-FFF2-40B4-BE49-F238E27FC236}">
                  <a16:creationId xmlns:a16="http://schemas.microsoft.com/office/drawing/2014/main" id="{32818341-2FC7-4B92-AA20-222AD2680264}"/>
                </a:ext>
              </a:extLst>
            </p:cNvPr>
            <p:cNvCxnSpPr>
              <a:cxnSpLocks noChangeShapeType="1"/>
            </p:cNvCxnSpPr>
            <p:nvPr/>
          </p:nvCxnSpPr>
          <p:spPr bwMode="auto">
            <a:xfrm flipV="1">
              <a:off x="4228859"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2" name="Straight Connector 82">
              <a:extLst>
                <a:ext uri="{FF2B5EF4-FFF2-40B4-BE49-F238E27FC236}">
                  <a16:creationId xmlns:a16="http://schemas.microsoft.com/office/drawing/2014/main" id="{7A7E4F9F-A0F8-4C4E-B474-2D4C25C7D2D8}"/>
                </a:ext>
              </a:extLst>
            </p:cNvPr>
            <p:cNvCxnSpPr>
              <a:cxnSpLocks noChangeShapeType="1"/>
            </p:cNvCxnSpPr>
            <p:nvPr/>
          </p:nvCxnSpPr>
          <p:spPr bwMode="auto">
            <a:xfrm flipV="1">
              <a:off x="4183854"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3" name="Straight Connector 83">
              <a:extLst>
                <a:ext uri="{FF2B5EF4-FFF2-40B4-BE49-F238E27FC236}">
                  <a16:creationId xmlns:a16="http://schemas.microsoft.com/office/drawing/2014/main" id="{2EC7E90E-AAE3-48AF-9F54-50B92DE131DA}"/>
                </a:ext>
              </a:extLst>
            </p:cNvPr>
            <p:cNvCxnSpPr>
              <a:cxnSpLocks noChangeShapeType="1"/>
            </p:cNvCxnSpPr>
            <p:nvPr/>
          </p:nvCxnSpPr>
          <p:spPr bwMode="auto">
            <a:xfrm>
              <a:off x="4188938" y="5814400"/>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4" name="Straight Connector 84">
              <a:extLst>
                <a:ext uri="{FF2B5EF4-FFF2-40B4-BE49-F238E27FC236}">
                  <a16:creationId xmlns:a16="http://schemas.microsoft.com/office/drawing/2014/main" id="{066C0621-3F2B-4E38-873B-A2B46AF7C034}"/>
                </a:ext>
              </a:extLst>
            </p:cNvPr>
            <p:cNvCxnSpPr>
              <a:cxnSpLocks noChangeShapeType="1"/>
            </p:cNvCxnSpPr>
            <p:nvPr/>
          </p:nvCxnSpPr>
          <p:spPr bwMode="auto">
            <a:xfrm>
              <a:off x="4228859" y="590801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5" name="Straight Connector 85">
              <a:extLst>
                <a:ext uri="{FF2B5EF4-FFF2-40B4-BE49-F238E27FC236}">
                  <a16:creationId xmlns:a16="http://schemas.microsoft.com/office/drawing/2014/main" id="{F9544AA4-DE81-41F1-8586-088F0EC7E905}"/>
                </a:ext>
              </a:extLst>
            </p:cNvPr>
            <p:cNvCxnSpPr>
              <a:cxnSpLocks noChangeShapeType="1"/>
            </p:cNvCxnSpPr>
            <p:nvPr/>
          </p:nvCxnSpPr>
          <p:spPr bwMode="auto">
            <a:xfrm flipV="1">
              <a:off x="4318869"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6" name="Straight Connector 86">
              <a:extLst>
                <a:ext uri="{FF2B5EF4-FFF2-40B4-BE49-F238E27FC236}">
                  <a16:creationId xmlns:a16="http://schemas.microsoft.com/office/drawing/2014/main" id="{60081047-A5AD-4B50-BE0F-9D87EA07A6B0}"/>
                </a:ext>
              </a:extLst>
            </p:cNvPr>
            <p:cNvCxnSpPr>
              <a:cxnSpLocks noChangeShapeType="1"/>
            </p:cNvCxnSpPr>
            <p:nvPr/>
          </p:nvCxnSpPr>
          <p:spPr bwMode="auto">
            <a:xfrm flipV="1">
              <a:off x="4273864"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7" name="Straight Connector 87">
              <a:extLst>
                <a:ext uri="{FF2B5EF4-FFF2-40B4-BE49-F238E27FC236}">
                  <a16:creationId xmlns:a16="http://schemas.microsoft.com/office/drawing/2014/main" id="{E185D0CC-9361-4BA7-97EA-63A52885CBED}"/>
                </a:ext>
              </a:extLst>
            </p:cNvPr>
            <p:cNvCxnSpPr>
              <a:cxnSpLocks noChangeShapeType="1"/>
            </p:cNvCxnSpPr>
            <p:nvPr/>
          </p:nvCxnSpPr>
          <p:spPr bwMode="auto">
            <a:xfrm>
              <a:off x="4278948" y="5814400"/>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8" name="Straight Connector 88">
              <a:extLst>
                <a:ext uri="{FF2B5EF4-FFF2-40B4-BE49-F238E27FC236}">
                  <a16:creationId xmlns:a16="http://schemas.microsoft.com/office/drawing/2014/main" id="{B954B8BB-F2D7-46D3-A6C6-5FCDBFEAAE20}"/>
                </a:ext>
              </a:extLst>
            </p:cNvPr>
            <p:cNvCxnSpPr>
              <a:cxnSpLocks noChangeShapeType="1"/>
            </p:cNvCxnSpPr>
            <p:nvPr/>
          </p:nvCxnSpPr>
          <p:spPr bwMode="auto">
            <a:xfrm>
              <a:off x="4313785" y="590801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19" name="Straight Connector 89">
              <a:extLst>
                <a:ext uri="{FF2B5EF4-FFF2-40B4-BE49-F238E27FC236}">
                  <a16:creationId xmlns:a16="http://schemas.microsoft.com/office/drawing/2014/main" id="{4BBD88C9-3379-493B-BB74-B661DCD5F5AC}"/>
                </a:ext>
              </a:extLst>
            </p:cNvPr>
            <p:cNvCxnSpPr>
              <a:cxnSpLocks noChangeShapeType="1"/>
            </p:cNvCxnSpPr>
            <p:nvPr/>
          </p:nvCxnSpPr>
          <p:spPr bwMode="auto">
            <a:xfrm flipV="1">
              <a:off x="4403795"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0" name="Straight Connector 90">
              <a:extLst>
                <a:ext uri="{FF2B5EF4-FFF2-40B4-BE49-F238E27FC236}">
                  <a16:creationId xmlns:a16="http://schemas.microsoft.com/office/drawing/2014/main" id="{EB193B8B-044B-4E6D-9AFC-9340EA9076F1}"/>
                </a:ext>
              </a:extLst>
            </p:cNvPr>
            <p:cNvCxnSpPr>
              <a:cxnSpLocks noChangeShapeType="1"/>
            </p:cNvCxnSpPr>
            <p:nvPr/>
          </p:nvCxnSpPr>
          <p:spPr bwMode="auto">
            <a:xfrm flipV="1">
              <a:off x="4358790"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1" name="Straight Connector 91">
              <a:extLst>
                <a:ext uri="{FF2B5EF4-FFF2-40B4-BE49-F238E27FC236}">
                  <a16:creationId xmlns:a16="http://schemas.microsoft.com/office/drawing/2014/main" id="{A29BB5CA-EDC6-4424-B32A-D6C3DE73961F}"/>
                </a:ext>
              </a:extLst>
            </p:cNvPr>
            <p:cNvCxnSpPr>
              <a:cxnSpLocks noChangeShapeType="1"/>
            </p:cNvCxnSpPr>
            <p:nvPr/>
          </p:nvCxnSpPr>
          <p:spPr bwMode="auto">
            <a:xfrm>
              <a:off x="4363874" y="5814400"/>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2" name="Straight Connector 92">
              <a:extLst>
                <a:ext uri="{FF2B5EF4-FFF2-40B4-BE49-F238E27FC236}">
                  <a16:creationId xmlns:a16="http://schemas.microsoft.com/office/drawing/2014/main" id="{432572EB-EE24-4CF2-AF0F-69D31343B093}"/>
                </a:ext>
              </a:extLst>
            </p:cNvPr>
            <p:cNvCxnSpPr>
              <a:cxnSpLocks noChangeShapeType="1"/>
            </p:cNvCxnSpPr>
            <p:nvPr/>
          </p:nvCxnSpPr>
          <p:spPr bwMode="auto">
            <a:xfrm>
              <a:off x="4403795" y="590801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3" name="Straight Connector 93">
              <a:extLst>
                <a:ext uri="{FF2B5EF4-FFF2-40B4-BE49-F238E27FC236}">
                  <a16:creationId xmlns:a16="http://schemas.microsoft.com/office/drawing/2014/main" id="{613FAA93-AD1A-434F-BBED-49C16667DF79}"/>
                </a:ext>
              </a:extLst>
            </p:cNvPr>
            <p:cNvCxnSpPr>
              <a:cxnSpLocks noChangeShapeType="1"/>
            </p:cNvCxnSpPr>
            <p:nvPr/>
          </p:nvCxnSpPr>
          <p:spPr bwMode="auto">
            <a:xfrm flipV="1">
              <a:off x="4493805"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4" name="Straight Connector 94">
              <a:extLst>
                <a:ext uri="{FF2B5EF4-FFF2-40B4-BE49-F238E27FC236}">
                  <a16:creationId xmlns:a16="http://schemas.microsoft.com/office/drawing/2014/main" id="{142BA38F-CF85-4A77-8226-A49FE2588607}"/>
                </a:ext>
              </a:extLst>
            </p:cNvPr>
            <p:cNvCxnSpPr>
              <a:cxnSpLocks noChangeShapeType="1"/>
            </p:cNvCxnSpPr>
            <p:nvPr/>
          </p:nvCxnSpPr>
          <p:spPr bwMode="auto">
            <a:xfrm flipV="1">
              <a:off x="4448800" y="5814269"/>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5" name="Straight Connector 95">
              <a:extLst>
                <a:ext uri="{FF2B5EF4-FFF2-40B4-BE49-F238E27FC236}">
                  <a16:creationId xmlns:a16="http://schemas.microsoft.com/office/drawing/2014/main" id="{2BEB88DE-CFC9-43C1-86C1-5A55347C13D3}"/>
                </a:ext>
              </a:extLst>
            </p:cNvPr>
            <p:cNvCxnSpPr>
              <a:cxnSpLocks noChangeShapeType="1"/>
            </p:cNvCxnSpPr>
            <p:nvPr/>
          </p:nvCxnSpPr>
          <p:spPr bwMode="auto">
            <a:xfrm>
              <a:off x="4453884" y="5814400"/>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6" name="Straight Connector 96">
              <a:extLst>
                <a:ext uri="{FF2B5EF4-FFF2-40B4-BE49-F238E27FC236}">
                  <a16:creationId xmlns:a16="http://schemas.microsoft.com/office/drawing/2014/main" id="{B9B9EE8F-646D-4FA8-8550-8055B8CB2C31}"/>
                </a:ext>
              </a:extLst>
            </p:cNvPr>
            <p:cNvCxnSpPr>
              <a:cxnSpLocks noChangeShapeType="1"/>
            </p:cNvCxnSpPr>
            <p:nvPr/>
          </p:nvCxnSpPr>
          <p:spPr bwMode="auto">
            <a:xfrm>
              <a:off x="4495303" y="590801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7" name="Straight Connector 97">
              <a:extLst>
                <a:ext uri="{FF2B5EF4-FFF2-40B4-BE49-F238E27FC236}">
                  <a16:creationId xmlns:a16="http://schemas.microsoft.com/office/drawing/2014/main" id="{834D3454-36C6-4B88-9032-AD1C61ABDB4C}"/>
                </a:ext>
              </a:extLst>
            </p:cNvPr>
            <p:cNvCxnSpPr>
              <a:cxnSpLocks noChangeShapeType="1"/>
            </p:cNvCxnSpPr>
            <p:nvPr/>
          </p:nvCxnSpPr>
          <p:spPr bwMode="auto">
            <a:xfrm flipV="1">
              <a:off x="4585313"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8" name="Straight Connector 98">
              <a:extLst>
                <a:ext uri="{FF2B5EF4-FFF2-40B4-BE49-F238E27FC236}">
                  <a16:creationId xmlns:a16="http://schemas.microsoft.com/office/drawing/2014/main" id="{3AF27506-A7B9-4FC9-9AD4-15292BA816A6}"/>
                </a:ext>
              </a:extLst>
            </p:cNvPr>
            <p:cNvCxnSpPr>
              <a:cxnSpLocks noChangeShapeType="1"/>
            </p:cNvCxnSpPr>
            <p:nvPr/>
          </p:nvCxnSpPr>
          <p:spPr bwMode="auto">
            <a:xfrm flipV="1">
              <a:off x="4540308"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29" name="Straight Connector 99">
              <a:extLst>
                <a:ext uri="{FF2B5EF4-FFF2-40B4-BE49-F238E27FC236}">
                  <a16:creationId xmlns:a16="http://schemas.microsoft.com/office/drawing/2014/main" id="{5AEB7D36-90B0-40AA-B8E5-6B66F0BD1122}"/>
                </a:ext>
              </a:extLst>
            </p:cNvPr>
            <p:cNvCxnSpPr>
              <a:cxnSpLocks noChangeShapeType="1"/>
            </p:cNvCxnSpPr>
            <p:nvPr/>
          </p:nvCxnSpPr>
          <p:spPr bwMode="auto">
            <a:xfrm>
              <a:off x="4545392" y="581439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0" name="Straight Connector 100">
              <a:extLst>
                <a:ext uri="{FF2B5EF4-FFF2-40B4-BE49-F238E27FC236}">
                  <a16:creationId xmlns:a16="http://schemas.microsoft.com/office/drawing/2014/main" id="{E85F4B99-AB95-4F8A-96E1-A726BD8DBB63}"/>
                </a:ext>
              </a:extLst>
            </p:cNvPr>
            <p:cNvCxnSpPr>
              <a:cxnSpLocks noChangeShapeType="1"/>
            </p:cNvCxnSpPr>
            <p:nvPr/>
          </p:nvCxnSpPr>
          <p:spPr bwMode="auto">
            <a:xfrm>
              <a:off x="4585313" y="590801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1" name="Straight Connector 101">
              <a:extLst>
                <a:ext uri="{FF2B5EF4-FFF2-40B4-BE49-F238E27FC236}">
                  <a16:creationId xmlns:a16="http://schemas.microsoft.com/office/drawing/2014/main" id="{559606AF-FDEE-4E5E-A90A-7B5171D84CA2}"/>
                </a:ext>
              </a:extLst>
            </p:cNvPr>
            <p:cNvCxnSpPr>
              <a:cxnSpLocks noChangeShapeType="1"/>
            </p:cNvCxnSpPr>
            <p:nvPr/>
          </p:nvCxnSpPr>
          <p:spPr bwMode="auto">
            <a:xfrm flipV="1">
              <a:off x="4675323"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2" name="Straight Connector 102">
              <a:extLst>
                <a:ext uri="{FF2B5EF4-FFF2-40B4-BE49-F238E27FC236}">
                  <a16:creationId xmlns:a16="http://schemas.microsoft.com/office/drawing/2014/main" id="{A4116035-EB75-4405-ADF1-CBE401B3D177}"/>
                </a:ext>
              </a:extLst>
            </p:cNvPr>
            <p:cNvCxnSpPr>
              <a:cxnSpLocks noChangeShapeType="1"/>
            </p:cNvCxnSpPr>
            <p:nvPr/>
          </p:nvCxnSpPr>
          <p:spPr bwMode="auto">
            <a:xfrm flipV="1">
              <a:off x="4630318"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3" name="Straight Connector 103">
              <a:extLst>
                <a:ext uri="{FF2B5EF4-FFF2-40B4-BE49-F238E27FC236}">
                  <a16:creationId xmlns:a16="http://schemas.microsoft.com/office/drawing/2014/main" id="{9A5103C8-ECF1-46D7-9B06-775C0A7DD2F4}"/>
                </a:ext>
              </a:extLst>
            </p:cNvPr>
            <p:cNvCxnSpPr>
              <a:cxnSpLocks noChangeShapeType="1"/>
            </p:cNvCxnSpPr>
            <p:nvPr/>
          </p:nvCxnSpPr>
          <p:spPr bwMode="auto">
            <a:xfrm>
              <a:off x="4635402" y="581439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4" name="Straight Connector 104">
              <a:extLst>
                <a:ext uri="{FF2B5EF4-FFF2-40B4-BE49-F238E27FC236}">
                  <a16:creationId xmlns:a16="http://schemas.microsoft.com/office/drawing/2014/main" id="{5510B9C9-ECA5-4FBC-B157-2BDBDA2E23F9}"/>
                </a:ext>
              </a:extLst>
            </p:cNvPr>
            <p:cNvCxnSpPr>
              <a:cxnSpLocks noChangeShapeType="1"/>
            </p:cNvCxnSpPr>
            <p:nvPr/>
          </p:nvCxnSpPr>
          <p:spPr bwMode="auto">
            <a:xfrm>
              <a:off x="4670239" y="590801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5" name="Straight Connector 105">
              <a:extLst>
                <a:ext uri="{FF2B5EF4-FFF2-40B4-BE49-F238E27FC236}">
                  <a16:creationId xmlns:a16="http://schemas.microsoft.com/office/drawing/2014/main" id="{694A2C3A-1A65-4DB6-84EB-61506E707534}"/>
                </a:ext>
              </a:extLst>
            </p:cNvPr>
            <p:cNvCxnSpPr>
              <a:cxnSpLocks noChangeShapeType="1"/>
            </p:cNvCxnSpPr>
            <p:nvPr/>
          </p:nvCxnSpPr>
          <p:spPr bwMode="auto">
            <a:xfrm flipV="1">
              <a:off x="4760249"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6" name="Straight Connector 106">
              <a:extLst>
                <a:ext uri="{FF2B5EF4-FFF2-40B4-BE49-F238E27FC236}">
                  <a16:creationId xmlns:a16="http://schemas.microsoft.com/office/drawing/2014/main" id="{9FD63D8C-CF5E-4D24-AC89-DDB5F88C20FA}"/>
                </a:ext>
              </a:extLst>
            </p:cNvPr>
            <p:cNvCxnSpPr>
              <a:cxnSpLocks noChangeShapeType="1"/>
            </p:cNvCxnSpPr>
            <p:nvPr/>
          </p:nvCxnSpPr>
          <p:spPr bwMode="auto">
            <a:xfrm flipV="1">
              <a:off x="4715244"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7" name="Straight Connector 107">
              <a:extLst>
                <a:ext uri="{FF2B5EF4-FFF2-40B4-BE49-F238E27FC236}">
                  <a16:creationId xmlns:a16="http://schemas.microsoft.com/office/drawing/2014/main" id="{9094CA93-CCA9-4231-8D59-AB0FF9094CC4}"/>
                </a:ext>
              </a:extLst>
            </p:cNvPr>
            <p:cNvCxnSpPr>
              <a:cxnSpLocks noChangeShapeType="1"/>
            </p:cNvCxnSpPr>
            <p:nvPr/>
          </p:nvCxnSpPr>
          <p:spPr bwMode="auto">
            <a:xfrm>
              <a:off x="4720328" y="581439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8" name="Straight Connector 108">
              <a:extLst>
                <a:ext uri="{FF2B5EF4-FFF2-40B4-BE49-F238E27FC236}">
                  <a16:creationId xmlns:a16="http://schemas.microsoft.com/office/drawing/2014/main" id="{41F7E5DC-F89F-4F58-A39D-D915B47F07C3}"/>
                </a:ext>
              </a:extLst>
            </p:cNvPr>
            <p:cNvCxnSpPr>
              <a:cxnSpLocks noChangeShapeType="1"/>
            </p:cNvCxnSpPr>
            <p:nvPr/>
          </p:nvCxnSpPr>
          <p:spPr bwMode="auto">
            <a:xfrm>
              <a:off x="4760249" y="590801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39" name="Straight Connector 109">
              <a:extLst>
                <a:ext uri="{FF2B5EF4-FFF2-40B4-BE49-F238E27FC236}">
                  <a16:creationId xmlns:a16="http://schemas.microsoft.com/office/drawing/2014/main" id="{D9BF1AC0-6AFC-4A75-993F-C665BE92AE33}"/>
                </a:ext>
              </a:extLst>
            </p:cNvPr>
            <p:cNvCxnSpPr>
              <a:cxnSpLocks noChangeShapeType="1"/>
            </p:cNvCxnSpPr>
            <p:nvPr/>
          </p:nvCxnSpPr>
          <p:spPr bwMode="auto">
            <a:xfrm flipV="1">
              <a:off x="4850259"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0" name="Straight Connector 110">
              <a:extLst>
                <a:ext uri="{FF2B5EF4-FFF2-40B4-BE49-F238E27FC236}">
                  <a16:creationId xmlns:a16="http://schemas.microsoft.com/office/drawing/2014/main" id="{13ED6CD1-BD28-4B7F-BC69-881E5FDEB9E6}"/>
                </a:ext>
              </a:extLst>
            </p:cNvPr>
            <p:cNvCxnSpPr>
              <a:cxnSpLocks noChangeShapeType="1"/>
            </p:cNvCxnSpPr>
            <p:nvPr/>
          </p:nvCxnSpPr>
          <p:spPr bwMode="auto">
            <a:xfrm flipV="1">
              <a:off x="4805254" y="5814268"/>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1" name="Straight Connector 111">
              <a:extLst>
                <a:ext uri="{FF2B5EF4-FFF2-40B4-BE49-F238E27FC236}">
                  <a16:creationId xmlns:a16="http://schemas.microsoft.com/office/drawing/2014/main" id="{738B007C-A403-42C0-9ADF-D978045A287A}"/>
                </a:ext>
              </a:extLst>
            </p:cNvPr>
            <p:cNvCxnSpPr>
              <a:cxnSpLocks noChangeShapeType="1"/>
            </p:cNvCxnSpPr>
            <p:nvPr/>
          </p:nvCxnSpPr>
          <p:spPr bwMode="auto">
            <a:xfrm>
              <a:off x="4810338" y="5814399"/>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2" name="Straight Connector 112">
              <a:extLst>
                <a:ext uri="{FF2B5EF4-FFF2-40B4-BE49-F238E27FC236}">
                  <a16:creationId xmlns:a16="http://schemas.microsoft.com/office/drawing/2014/main" id="{8E097D79-1D8B-4508-B370-49FA1335EB66}"/>
                </a:ext>
              </a:extLst>
            </p:cNvPr>
            <p:cNvCxnSpPr>
              <a:cxnSpLocks noChangeShapeType="1"/>
            </p:cNvCxnSpPr>
            <p:nvPr/>
          </p:nvCxnSpPr>
          <p:spPr bwMode="auto">
            <a:xfrm>
              <a:off x="4849813" y="59080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3" name="Straight Connector 113">
              <a:extLst>
                <a:ext uri="{FF2B5EF4-FFF2-40B4-BE49-F238E27FC236}">
                  <a16:creationId xmlns:a16="http://schemas.microsoft.com/office/drawing/2014/main" id="{3D68541B-A7A2-4499-8CF6-5C4BECA11964}"/>
                </a:ext>
              </a:extLst>
            </p:cNvPr>
            <p:cNvCxnSpPr>
              <a:cxnSpLocks noChangeShapeType="1"/>
            </p:cNvCxnSpPr>
            <p:nvPr/>
          </p:nvCxnSpPr>
          <p:spPr bwMode="auto">
            <a:xfrm flipV="1">
              <a:off x="4939823"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4" name="Straight Connector 114">
              <a:extLst>
                <a:ext uri="{FF2B5EF4-FFF2-40B4-BE49-F238E27FC236}">
                  <a16:creationId xmlns:a16="http://schemas.microsoft.com/office/drawing/2014/main" id="{7D8649B6-E3D3-4B6E-9F1D-B1D45FCAA7CE}"/>
                </a:ext>
              </a:extLst>
            </p:cNvPr>
            <p:cNvCxnSpPr>
              <a:cxnSpLocks noChangeShapeType="1"/>
            </p:cNvCxnSpPr>
            <p:nvPr/>
          </p:nvCxnSpPr>
          <p:spPr bwMode="auto">
            <a:xfrm flipV="1">
              <a:off x="4894818"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5" name="Straight Connector 115">
              <a:extLst>
                <a:ext uri="{FF2B5EF4-FFF2-40B4-BE49-F238E27FC236}">
                  <a16:creationId xmlns:a16="http://schemas.microsoft.com/office/drawing/2014/main" id="{5382C394-6848-4500-A145-C5F17A4EAAC4}"/>
                </a:ext>
              </a:extLst>
            </p:cNvPr>
            <p:cNvCxnSpPr>
              <a:cxnSpLocks noChangeShapeType="1"/>
            </p:cNvCxnSpPr>
            <p:nvPr/>
          </p:nvCxnSpPr>
          <p:spPr bwMode="auto">
            <a:xfrm>
              <a:off x="4899902" y="581439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6" name="Straight Connector 116">
              <a:extLst>
                <a:ext uri="{FF2B5EF4-FFF2-40B4-BE49-F238E27FC236}">
                  <a16:creationId xmlns:a16="http://schemas.microsoft.com/office/drawing/2014/main" id="{CD1F9951-3E8F-411A-B2ED-94E7ADA57EE6}"/>
                </a:ext>
              </a:extLst>
            </p:cNvPr>
            <p:cNvCxnSpPr>
              <a:cxnSpLocks noChangeShapeType="1"/>
            </p:cNvCxnSpPr>
            <p:nvPr/>
          </p:nvCxnSpPr>
          <p:spPr bwMode="auto">
            <a:xfrm>
              <a:off x="4939823" y="59080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7" name="Straight Connector 117">
              <a:extLst>
                <a:ext uri="{FF2B5EF4-FFF2-40B4-BE49-F238E27FC236}">
                  <a16:creationId xmlns:a16="http://schemas.microsoft.com/office/drawing/2014/main" id="{152CD59D-EBC9-4C17-B68E-0848A6F0928D}"/>
                </a:ext>
              </a:extLst>
            </p:cNvPr>
            <p:cNvCxnSpPr>
              <a:cxnSpLocks noChangeShapeType="1"/>
            </p:cNvCxnSpPr>
            <p:nvPr/>
          </p:nvCxnSpPr>
          <p:spPr bwMode="auto">
            <a:xfrm flipV="1">
              <a:off x="5029833"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8" name="Straight Connector 118">
              <a:extLst>
                <a:ext uri="{FF2B5EF4-FFF2-40B4-BE49-F238E27FC236}">
                  <a16:creationId xmlns:a16="http://schemas.microsoft.com/office/drawing/2014/main" id="{C08A216B-45B1-410D-AFC0-2801C636A0D6}"/>
                </a:ext>
              </a:extLst>
            </p:cNvPr>
            <p:cNvCxnSpPr>
              <a:cxnSpLocks noChangeShapeType="1"/>
            </p:cNvCxnSpPr>
            <p:nvPr/>
          </p:nvCxnSpPr>
          <p:spPr bwMode="auto">
            <a:xfrm flipV="1">
              <a:off x="4984828"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49" name="Straight Connector 119">
              <a:extLst>
                <a:ext uri="{FF2B5EF4-FFF2-40B4-BE49-F238E27FC236}">
                  <a16:creationId xmlns:a16="http://schemas.microsoft.com/office/drawing/2014/main" id="{47050606-7C1A-4ACA-85B4-7D31DC1B7ABA}"/>
                </a:ext>
              </a:extLst>
            </p:cNvPr>
            <p:cNvCxnSpPr>
              <a:cxnSpLocks noChangeShapeType="1"/>
            </p:cNvCxnSpPr>
            <p:nvPr/>
          </p:nvCxnSpPr>
          <p:spPr bwMode="auto">
            <a:xfrm>
              <a:off x="4989912" y="581439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0" name="Straight Connector 120">
              <a:extLst>
                <a:ext uri="{FF2B5EF4-FFF2-40B4-BE49-F238E27FC236}">
                  <a16:creationId xmlns:a16="http://schemas.microsoft.com/office/drawing/2014/main" id="{174D3A36-96DA-4624-ADC6-95F4ADEFB760}"/>
                </a:ext>
              </a:extLst>
            </p:cNvPr>
            <p:cNvCxnSpPr>
              <a:cxnSpLocks noChangeShapeType="1"/>
            </p:cNvCxnSpPr>
            <p:nvPr/>
          </p:nvCxnSpPr>
          <p:spPr bwMode="auto">
            <a:xfrm>
              <a:off x="5024749" y="59080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1" name="Straight Connector 121">
              <a:extLst>
                <a:ext uri="{FF2B5EF4-FFF2-40B4-BE49-F238E27FC236}">
                  <a16:creationId xmlns:a16="http://schemas.microsoft.com/office/drawing/2014/main" id="{043110BC-85AF-49A1-A54C-E24334606997}"/>
                </a:ext>
              </a:extLst>
            </p:cNvPr>
            <p:cNvCxnSpPr>
              <a:cxnSpLocks noChangeShapeType="1"/>
            </p:cNvCxnSpPr>
            <p:nvPr/>
          </p:nvCxnSpPr>
          <p:spPr bwMode="auto">
            <a:xfrm flipV="1">
              <a:off x="5114759"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2" name="Straight Connector 122">
              <a:extLst>
                <a:ext uri="{FF2B5EF4-FFF2-40B4-BE49-F238E27FC236}">
                  <a16:creationId xmlns:a16="http://schemas.microsoft.com/office/drawing/2014/main" id="{C23817F6-0DC2-466D-B99D-A7E2C7C9C274}"/>
                </a:ext>
              </a:extLst>
            </p:cNvPr>
            <p:cNvCxnSpPr>
              <a:cxnSpLocks noChangeShapeType="1"/>
            </p:cNvCxnSpPr>
            <p:nvPr/>
          </p:nvCxnSpPr>
          <p:spPr bwMode="auto">
            <a:xfrm flipV="1">
              <a:off x="5069754"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3" name="Straight Connector 124">
              <a:extLst>
                <a:ext uri="{FF2B5EF4-FFF2-40B4-BE49-F238E27FC236}">
                  <a16:creationId xmlns:a16="http://schemas.microsoft.com/office/drawing/2014/main" id="{D48E3BBD-D766-472B-B292-005D82BA9A45}"/>
                </a:ext>
              </a:extLst>
            </p:cNvPr>
            <p:cNvCxnSpPr>
              <a:cxnSpLocks noChangeShapeType="1"/>
            </p:cNvCxnSpPr>
            <p:nvPr/>
          </p:nvCxnSpPr>
          <p:spPr bwMode="auto">
            <a:xfrm>
              <a:off x="5114759" y="59080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4" name="Straight Connector 125">
              <a:extLst>
                <a:ext uri="{FF2B5EF4-FFF2-40B4-BE49-F238E27FC236}">
                  <a16:creationId xmlns:a16="http://schemas.microsoft.com/office/drawing/2014/main" id="{4349FEB2-3DC7-4494-AE90-4CC114535C63}"/>
                </a:ext>
              </a:extLst>
            </p:cNvPr>
            <p:cNvCxnSpPr>
              <a:cxnSpLocks noChangeShapeType="1"/>
            </p:cNvCxnSpPr>
            <p:nvPr/>
          </p:nvCxnSpPr>
          <p:spPr bwMode="auto">
            <a:xfrm flipV="1">
              <a:off x="5204769"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5" name="Straight Connector 126">
              <a:extLst>
                <a:ext uri="{FF2B5EF4-FFF2-40B4-BE49-F238E27FC236}">
                  <a16:creationId xmlns:a16="http://schemas.microsoft.com/office/drawing/2014/main" id="{F286EF38-5D0E-4004-BF32-6DC1A6D99197}"/>
                </a:ext>
              </a:extLst>
            </p:cNvPr>
            <p:cNvCxnSpPr>
              <a:cxnSpLocks noChangeShapeType="1"/>
            </p:cNvCxnSpPr>
            <p:nvPr/>
          </p:nvCxnSpPr>
          <p:spPr bwMode="auto">
            <a:xfrm flipV="1">
              <a:off x="5159764" y="5814267"/>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6" name="Straight Connector 127">
              <a:extLst>
                <a:ext uri="{FF2B5EF4-FFF2-40B4-BE49-F238E27FC236}">
                  <a16:creationId xmlns:a16="http://schemas.microsoft.com/office/drawing/2014/main" id="{6A4B1D09-5476-4B99-8071-1DBE955C81C2}"/>
                </a:ext>
              </a:extLst>
            </p:cNvPr>
            <p:cNvCxnSpPr>
              <a:cxnSpLocks noChangeShapeType="1"/>
            </p:cNvCxnSpPr>
            <p:nvPr/>
          </p:nvCxnSpPr>
          <p:spPr bwMode="auto">
            <a:xfrm>
              <a:off x="5164848" y="5814398"/>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7" name="Straight Connector 128">
              <a:extLst>
                <a:ext uri="{FF2B5EF4-FFF2-40B4-BE49-F238E27FC236}">
                  <a16:creationId xmlns:a16="http://schemas.microsoft.com/office/drawing/2014/main" id="{A482C5E6-6ACB-45B0-BB89-7E74C668005B}"/>
                </a:ext>
              </a:extLst>
            </p:cNvPr>
            <p:cNvCxnSpPr>
              <a:cxnSpLocks noChangeShapeType="1"/>
            </p:cNvCxnSpPr>
            <p:nvPr/>
          </p:nvCxnSpPr>
          <p:spPr bwMode="auto">
            <a:xfrm>
              <a:off x="5206384" y="59080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8" name="Straight Connector 129">
              <a:extLst>
                <a:ext uri="{FF2B5EF4-FFF2-40B4-BE49-F238E27FC236}">
                  <a16:creationId xmlns:a16="http://schemas.microsoft.com/office/drawing/2014/main" id="{AF929147-AC9A-4EEC-9655-E2ECD097F69D}"/>
                </a:ext>
              </a:extLst>
            </p:cNvPr>
            <p:cNvCxnSpPr>
              <a:cxnSpLocks noChangeShapeType="1"/>
            </p:cNvCxnSpPr>
            <p:nvPr/>
          </p:nvCxnSpPr>
          <p:spPr bwMode="auto">
            <a:xfrm flipV="1">
              <a:off x="5296394"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59" name="Straight Connector 130">
              <a:extLst>
                <a:ext uri="{FF2B5EF4-FFF2-40B4-BE49-F238E27FC236}">
                  <a16:creationId xmlns:a16="http://schemas.microsoft.com/office/drawing/2014/main" id="{4C0BE20A-FF44-477F-94E6-7BB8BFFF4FCA}"/>
                </a:ext>
              </a:extLst>
            </p:cNvPr>
            <p:cNvCxnSpPr>
              <a:cxnSpLocks noChangeShapeType="1"/>
            </p:cNvCxnSpPr>
            <p:nvPr/>
          </p:nvCxnSpPr>
          <p:spPr bwMode="auto">
            <a:xfrm flipV="1">
              <a:off x="5251389"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0" name="Straight Connector 131">
              <a:extLst>
                <a:ext uri="{FF2B5EF4-FFF2-40B4-BE49-F238E27FC236}">
                  <a16:creationId xmlns:a16="http://schemas.microsoft.com/office/drawing/2014/main" id="{0EAE7357-B475-40A3-A1D8-1F81446ACC31}"/>
                </a:ext>
              </a:extLst>
            </p:cNvPr>
            <p:cNvCxnSpPr>
              <a:cxnSpLocks noChangeShapeType="1"/>
            </p:cNvCxnSpPr>
            <p:nvPr/>
          </p:nvCxnSpPr>
          <p:spPr bwMode="auto">
            <a:xfrm>
              <a:off x="5256473" y="581439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1" name="Straight Connector 132">
              <a:extLst>
                <a:ext uri="{FF2B5EF4-FFF2-40B4-BE49-F238E27FC236}">
                  <a16:creationId xmlns:a16="http://schemas.microsoft.com/office/drawing/2014/main" id="{C34E92E5-B419-48FC-892A-C7D9995E360E}"/>
                </a:ext>
              </a:extLst>
            </p:cNvPr>
            <p:cNvCxnSpPr>
              <a:cxnSpLocks noChangeShapeType="1"/>
            </p:cNvCxnSpPr>
            <p:nvPr/>
          </p:nvCxnSpPr>
          <p:spPr bwMode="auto">
            <a:xfrm>
              <a:off x="5296394" y="59080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2" name="Straight Connector 133">
              <a:extLst>
                <a:ext uri="{FF2B5EF4-FFF2-40B4-BE49-F238E27FC236}">
                  <a16:creationId xmlns:a16="http://schemas.microsoft.com/office/drawing/2014/main" id="{84E04946-7BF2-45AE-A7E7-330D14D01339}"/>
                </a:ext>
              </a:extLst>
            </p:cNvPr>
            <p:cNvCxnSpPr>
              <a:cxnSpLocks noChangeShapeType="1"/>
            </p:cNvCxnSpPr>
            <p:nvPr/>
          </p:nvCxnSpPr>
          <p:spPr bwMode="auto">
            <a:xfrm flipV="1">
              <a:off x="5386404"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3" name="Straight Connector 134">
              <a:extLst>
                <a:ext uri="{FF2B5EF4-FFF2-40B4-BE49-F238E27FC236}">
                  <a16:creationId xmlns:a16="http://schemas.microsoft.com/office/drawing/2014/main" id="{2A5C9174-6A22-4D77-B4B4-6A1A45810151}"/>
                </a:ext>
              </a:extLst>
            </p:cNvPr>
            <p:cNvCxnSpPr>
              <a:cxnSpLocks noChangeShapeType="1"/>
            </p:cNvCxnSpPr>
            <p:nvPr/>
          </p:nvCxnSpPr>
          <p:spPr bwMode="auto">
            <a:xfrm flipV="1">
              <a:off x="5341399"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4" name="Straight Connector 135">
              <a:extLst>
                <a:ext uri="{FF2B5EF4-FFF2-40B4-BE49-F238E27FC236}">
                  <a16:creationId xmlns:a16="http://schemas.microsoft.com/office/drawing/2014/main" id="{625DB36F-3BA9-409B-8CE7-626F73AB348E}"/>
                </a:ext>
              </a:extLst>
            </p:cNvPr>
            <p:cNvCxnSpPr>
              <a:cxnSpLocks noChangeShapeType="1"/>
            </p:cNvCxnSpPr>
            <p:nvPr/>
          </p:nvCxnSpPr>
          <p:spPr bwMode="auto">
            <a:xfrm>
              <a:off x="5346483" y="581439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5" name="Straight Connector 136">
              <a:extLst>
                <a:ext uri="{FF2B5EF4-FFF2-40B4-BE49-F238E27FC236}">
                  <a16:creationId xmlns:a16="http://schemas.microsoft.com/office/drawing/2014/main" id="{C4FB1DDD-8834-483D-8296-46A02AD0D849}"/>
                </a:ext>
              </a:extLst>
            </p:cNvPr>
            <p:cNvCxnSpPr>
              <a:cxnSpLocks noChangeShapeType="1"/>
            </p:cNvCxnSpPr>
            <p:nvPr/>
          </p:nvCxnSpPr>
          <p:spPr bwMode="auto">
            <a:xfrm>
              <a:off x="5381320" y="59080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6" name="Straight Connector 137">
              <a:extLst>
                <a:ext uri="{FF2B5EF4-FFF2-40B4-BE49-F238E27FC236}">
                  <a16:creationId xmlns:a16="http://schemas.microsoft.com/office/drawing/2014/main" id="{16E9EA7F-65B3-4715-ADA0-4270503ED9A1}"/>
                </a:ext>
              </a:extLst>
            </p:cNvPr>
            <p:cNvCxnSpPr>
              <a:cxnSpLocks noChangeShapeType="1"/>
            </p:cNvCxnSpPr>
            <p:nvPr/>
          </p:nvCxnSpPr>
          <p:spPr bwMode="auto">
            <a:xfrm flipV="1">
              <a:off x="5471330"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7" name="Straight Connector 138">
              <a:extLst>
                <a:ext uri="{FF2B5EF4-FFF2-40B4-BE49-F238E27FC236}">
                  <a16:creationId xmlns:a16="http://schemas.microsoft.com/office/drawing/2014/main" id="{DE47D0B1-37A9-436B-AAD2-30A0B01EE05A}"/>
                </a:ext>
              </a:extLst>
            </p:cNvPr>
            <p:cNvCxnSpPr>
              <a:cxnSpLocks noChangeShapeType="1"/>
            </p:cNvCxnSpPr>
            <p:nvPr/>
          </p:nvCxnSpPr>
          <p:spPr bwMode="auto">
            <a:xfrm flipV="1">
              <a:off x="5426325"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8" name="Straight Connector 139">
              <a:extLst>
                <a:ext uri="{FF2B5EF4-FFF2-40B4-BE49-F238E27FC236}">
                  <a16:creationId xmlns:a16="http://schemas.microsoft.com/office/drawing/2014/main" id="{CC0AB777-CEE3-44EB-9DC7-B4714F21E2FF}"/>
                </a:ext>
              </a:extLst>
            </p:cNvPr>
            <p:cNvCxnSpPr>
              <a:cxnSpLocks noChangeShapeType="1"/>
            </p:cNvCxnSpPr>
            <p:nvPr/>
          </p:nvCxnSpPr>
          <p:spPr bwMode="auto">
            <a:xfrm>
              <a:off x="5431409" y="581439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69" name="Straight Connector 140">
              <a:extLst>
                <a:ext uri="{FF2B5EF4-FFF2-40B4-BE49-F238E27FC236}">
                  <a16:creationId xmlns:a16="http://schemas.microsoft.com/office/drawing/2014/main" id="{2B40E5BA-E305-4009-B132-409597F8A16D}"/>
                </a:ext>
              </a:extLst>
            </p:cNvPr>
            <p:cNvCxnSpPr>
              <a:cxnSpLocks noChangeShapeType="1"/>
            </p:cNvCxnSpPr>
            <p:nvPr/>
          </p:nvCxnSpPr>
          <p:spPr bwMode="auto">
            <a:xfrm>
              <a:off x="5471330" y="59080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70" name="Straight Connector 141">
              <a:extLst>
                <a:ext uri="{FF2B5EF4-FFF2-40B4-BE49-F238E27FC236}">
                  <a16:creationId xmlns:a16="http://schemas.microsoft.com/office/drawing/2014/main" id="{1DE318DC-2408-4488-862A-172941CAE670}"/>
                </a:ext>
              </a:extLst>
            </p:cNvPr>
            <p:cNvCxnSpPr>
              <a:cxnSpLocks noChangeShapeType="1"/>
            </p:cNvCxnSpPr>
            <p:nvPr/>
          </p:nvCxnSpPr>
          <p:spPr bwMode="auto">
            <a:xfrm flipV="1">
              <a:off x="5561340"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71" name="Straight Connector 142">
              <a:extLst>
                <a:ext uri="{FF2B5EF4-FFF2-40B4-BE49-F238E27FC236}">
                  <a16:creationId xmlns:a16="http://schemas.microsoft.com/office/drawing/2014/main" id="{9BE154D7-5F4C-4ACB-A88A-9972D2AFD008}"/>
                </a:ext>
              </a:extLst>
            </p:cNvPr>
            <p:cNvCxnSpPr>
              <a:cxnSpLocks noChangeShapeType="1"/>
            </p:cNvCxnSpPr>
            <p:nvPr/>
          </p:nvCxnSpPr>
          <p:spPr bwMode="auto">
            <a:xfrm flipV="1">
              <a:off x="5516335" y="5814266"/>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72" name="Straight Connector 143">
              <a:extLst>
                <a:ext uri="{FF2B5EF4-FFF2-40B4-BE49-F238E27FC236}">
                  <a16:creationId xmlns:a16="http://schemas.microsoft.com/office/drawing/2014/main" id="{69BA76FB-2DCE-49EC-8CAA-4284066B9EE2}"/>
                </a:ext>
              </a:extLst>
            </p:cNvPr>
            <p:cNvCxnSpPr>
              <a:cxnSpLocks noChangeShapeType="1"/>
            </p:cNvCxnSpPr>
            <p:nvPr/>
          </p:nvCxnSpPr>
          <p:spPr bwMode="auto">
            <a:xfrm>
              <a:off x="5521419" y="5814397"/>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73" name="Straight Connector 144">
              <a:extLst>
                <a:ext uri="{FF2B5EF4-FFF2-40B4-BE49-F238E27FC236}">
                  <a16:creationId xmlns:a16="http://schemas.microsoft.com/office/drawing/2014/main" id="{7E028F12-D28A-43AB-AA4A-A673460E1F36}"/>
                </a:ext>
              </a:extLst>
            </p:cNvPr>
            <p:cNvCxnSpPr>
              <a:cxnSpLocks noChangeShapeType="1"/>
            </p:cNvCxnSpPr>
            <p:nvPr/>
          </p:nvCxnSpPr>
          <p:spPr bwMode="auto">
            <a:xfrm>
              <a:off x="5565279" y="5908014"/>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74" name="Straight Connector 181">
              <a:extLst>
                <a:ext uri="{FF2B5EF4-FFF2-40B4-BE49-F238E27FC236}">
                  <a16:creationId xmlns:a16="http://schemas.microsoft.com/office/drawing/2014/main" id="{FC5BA1AB-6793-47BD-8373-F440E3F72602}"/>
                </a:ext>
              </a:extLst>
            </p:cNvPr>
            <p:cNvCxnSpPr>
              <a:cxnSpLocks noChangeShapeType="1"/>
            </p:cNvCxnSpPr>
            <p:nvPr/>
          </p:nvCxnSpPr>
          <p:spPr bwMode="auto">
            <a:xfrm>
              <a:off x="5607115" y="5908009"/>
              <a:ext cx="196418" cy="5"/>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232" name="Group 4120">
            <a:extLst>
              <a:ext uri="{FF2B5EF4-FFF2-40B4-BE49-F238E27FC236}">
                <a16:creationId xmlns:a16="http://schemas.microsoft.com/office/drawing/2014/main" id="{3DA219D5-0214-4625-9D7F-A3F5EC574894}"/>
              </a:ext>
            </a:extLst>
          </p:cNvPr>
          <p:cNvGrpSpPr>
            <a:grpSpLocks/>
          </p:cNvGrpSpPr>
          <p:nvPr/>
        </p:nvGrpSpPr>
        <p:grpSpPr bwMode="auto">
          <a:xfrm>
            <a:off x="3222625" y="5534025"/>
            <a:ext cx="2343150" cy="103188"/>
            <a:chOff x="3221850" y="5534680"/>
            <a:chExt cx="2344574" cy="103305"/>
          </a:xfrm>
        </p:grpSpPr>
        <p:cxnSp>
          <p:nvCxnSpPr>
            <p:cNvPr id="9252" name="Straight Connector 186">
              <a:extLst>
                <a:ext uri="{FF2B5EF4-FFF2-40B4-BE49-F238E27FC236}">
                  <a16:creationId xmlns:a16="http://schemas.microsoft.com/office/drawing/2014/main" id="{AA178906-4FE4-4DCE-8E19-78830161DC29}"/>
                </a:ext>
              </a:extLst>
            </p:cNvPr>
            <p:cNvCxnSpPr>
              <a:cxnSpLocks noChangeShapeType="1"/>
            </p:cNvCxnSpPr>
            <p:nvPr/>
          </p:nvCxnSpPr>
          <p:spPr bwMode="auto">
            <a:xfrm flipV="1">
              <a:off x="3418268" y="553468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3" name="Straight Connector 187">
              <a:extLst>
                <a:ext uri="{FF2B5EF4-FFF2-40B4-BE49-F238E27FC236}">
                  <a16:creationId xmlns:a16="http://schemas.microsoft.com/office/drawing/2014/main" id="{082064ED-CC8A-4609-9635-40DF5696CF91}"/>
                </a:ext>
              </a:extLst>
            </p:cNvPr>
            <p:cNvCxnSpPr>
              <a:cxnSpLocks noChangeShapeType="1"/>
            </p:cNvCxnSpPr>
            <p:nvPr/>
          </p:nvCxnSpPr>
          <p:spPr bwMode="auto">
            <a:xfrm>
              <a:off x="3418268" y="5628434"/>
              <a:ext cx="613672" cy="2906"/>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4" name="Straight Connector 189">
              <a:extLst>
                <a:ext uri="{FF2B5EF4-FFF2-40B4-BE49-F238E27FC236}">
                  <a16:creationId xmlns:a16="http://schemas.microsoft.com/office/drawing/2014/main" id="{EAE09619-2B56-40B6-8668-2DD826583DFA}"/>
                </a:ext>
              </a:extLst>
            </p:cNvPr>
            <p:cNvCxnSpPr>
              <a:cxnSpLocks noChangeShapeType="1"/>
            </p:cNvCxnSpPr>
            <p:nvPr/>
          </p:nvCxnSpPr>
          <p:spPr bwMode="auto">
            <a:xfrm>
              <a:off x="3221850" y="5534680"/>
              <a:ext cx="196418" cy="5"/>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5" name="Straight Connector 197">
              <a:extLst>
                <a:ext uri="{FF2B5EF4-FFF2-40B4-BE49-F238E27FC236}">
                  <a16:creationId xmlns:a16="http://schemas.microsoft.com/office/drawing/2014/main" id="{6FCA6E16-BADC-4A62-B8AA-C88D99971755}"/>
                </a:ext>
              </a:extLst>
            </p:cNvPr>
            <p:cNvCxnSpPr>
              <a:cxnSpLocks noChangeShapeType="1"/>
            </p:cNvCxnSpPr>
            <p:nvPr/>
          </p:nvCxnSpPr>
          <p:spPr bwMode="auto">
            <a:xfrm flipV="1">
              <a:off x="4076945" y="553468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6" name="Straight Connector 198">
              <a:extLst>
                <a:ext uri="{FF2B5EF4-FFF2-40B4-BE49-F238E27FC236}">
                  <a16:creationId xmlns:a16="http://schemas.microsoft.com/office/drawing/2014/main" id="{D58E99E8-5786-4F31-90E1-620D9A9050F6}"/>
                </a:ext>
              </a:extLst>
            </p:cNvPr>
            <p:cNvCxnSpPr>
              <a:cxnSpLocks noChangeShapeType="1"/>
            </p:cNvCxnSpPr>
            <p:nvPr/>
          </p:nvCxnSpPr>
          <p:spPr bwMode="auto">
            <a:xfrm flipV="1">
              <a:off x="4031940" y="553468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7" name="Straight Connector 199">
              <a:extLst>
                <a:ext uri="{FF2B5EF4-FFF2-40B4-BE49-F238E27FC236}">
                  <a16:creationId xmlns:a16="http://schemas.microsoft.com/office/drawing/2014/main" id="{DFF376BE-26F1-44E2-9958-5227ADA312A3}"/>
                </a:ext>
              </a:extLst>
            </p:cNvPr>
            <p:cNvCxnSpPr>
              <a:cxnSpLocks noChangeShapeType="1"/>
            </p:cNvCxnSpPr>
            <p:nvPr/>
          </p:nvCxnSpPr>
          <p:spPr bwMode="auto">
            <a:xfrm>
              <a:off x="4037024" y="55348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8" name="Straight Connector 200">
              <a:extLst>
                <a:ext uri="{FF2B5EF4-FFF2-40B4-BE49-F238E27FC236}">
                  <a16:creationId xmlns:a16="http://schemas.microsoft.com/office/drawing/2014/main" id="{0A5C7A3C-BEE9-4B15-9B12-95F4F6BEA1B1}"/>
                </a:ext>
              </a:extLst>
            </p:cNvPr>
            <p:cNvCxnSpPr>
              <a:cxnSpLocks noChangeShapeType="1"/>
            </p:cNvCxnSpPr>
            <p:nvPr/>
          </p:nvCxnSpPr>
          <p:spPr bwMode="auto">
            <a:xfrm>
              <a:off x="4076945" y="5628434"/>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9" name="Straight Connector 201">
              <a:extLst>
                <a:ext uri="{FF2B5EF4-FFF2-40B4-BE49-F238E27FC236}">
                  <a16:creationId xmlns:a16="http://schemas.microsoft.com/office/drawing/2014/main" id="{DD19A266-7578-4759-B9B5-BC7DCB78A6A0}"/>
                </a:ext>
              </a:extLst>
            </p:cNvPr>
            <p:cNvCxnSpPr>
              <a:cxnSpLocks noChangeShapeType="1"/>
            </p:cNvCxnSpPr>
            <p:nvPr/>
          </p:nvCxnSpPr>
          <p:spPr bwMode="auto">
            <a:xfrm flipV="1">
              <a:off x="4166955" y="553468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0" name="Straight Connector 202">
              <a:extLst>
                <a:ext uri="{FF2B5EF4-FFF2-40B4-BE49-F238E27FC236}">
                  <a16:creationId xmlns:a16="http://schemas.microsoft.com/office/drawing/2014/main" id="{CC4DC919-C22C-478D-88B0-264984208B34}"/>
                </a:ext>
              </a:extLst>
            </p:cNvPr>
            <p:cNvCxnSpPr>
              <a:cxnSpLocks noChangeShapeType="1"/>
            </p:cNvCxnSpPr>
            <p:nvPr/>
          </p:nvCxnSpPr>
          <p:spPr bwMode="auto">
            <a:xfrm flipV="1">
              <a:off x="4121950" y="553468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1" name="Straight Connector 203">
              <a:extLst>
                <a:ext uri="{FF2B5EF4-FFF2-40B4-BE49-F238E27FC236}">
                  <a16:creationId xmlns:a16="http://schemas.microsoft.com/office/drawing/2014/main" id="{64DADDDF-18C6-48EB-B4B7-49EA94E98658}"/>
                </a:ext>
              </a:extLst>
            </p:cNvPr>
            <p:cNvCxnSpPr>
              <a:cxnSpLocks noChangeShapeType="1"/>
            </p:cNvCxnSpPr>
            <p:nvPr/>
          </p:nvCxnSpPr>
          <p:spPr bwMode="auto">
            <a:xfrm>
              <a:off x="4127034" y="5534816"/>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2" name="Straight Connector 204">
              <a:extLst>
                <a:ext uri="{FF2B5EF4-FFF2-40B4-BE49-F238E27FC236}">
                  <a16:creationId xmlns:a16="http://schemas.microsoft.com/office/drawing/2014/main" id="{D6EC5929-E535-4019-AC85-9238FA593D33}"/>
                </a:ext>
              </a:extLst>
            </p:cNvPr>
            <p:cNvCxnSpPr>
              <a:cxnSpLocks noChangeShapeType="1"/>
            </p:cNvCxnSpPr>
            <p:nvPr/>
          </p:nvCxnSpPr>
          <p:spPr bwMode="auto">
            <a:xfrm flipV="1">
              <a:off x="4172039" y="5628424"/>
              <a:ext cx="580482" cy="1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3" name="Straight Connector 229">
              <a:extLst>
                <a:ext uri="{FF2B5EF4-FFF2-40B4-BE49-F238E27FC236}">
                  <a16:creationId xmlns:a16="http://schemas.microsoft.com/office/drawing/2014/main" id="{F1FA1F5A-FBDD-4B9C-89EA-B14F031090CD}"/>
                </a:ext>
              </a:extLst>
            </p:cNvPr>
            <p:cNvCxnSpPr>
              <a:cxnSpLocks noChangeShapeType="1"/>
            </p:cNvCxnSpPr>
            <p:nvPr/>
          </p:nvCxnSpPr>
          <p:spPr bwMode="auto">
            <a:xfrm flipV="1">
              <a:off x="4797526" y="5534684"/>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4" name="Straight Connector 230">
              <a:extLst>
                <a:ext uri="{FF2B5EF4-FFF2-40B4-BE49-F238E27FC236}">
                  <a16:creationId xmlns:a16="http://schemas.microsoft.com/office/drawing/2014/main" id="{7CEE508F-22BE-4BE0-A990-11466340A25D}"/>
                </a:ext>
              </a:extLst>
            </p:cNvPr>
            <p:cNvCxnSpPr>
              <a:cxnSpLocks noChangeShapeType="1"/>
            </p:cNvCxnSpPr>
            <p:nvPr/>
          </p:nvCxnSpPr>
          <p:spPr bwMode="auto">
            <a:xfrm flipV="1">
              <a:off x="4752521" y="5534684"/>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5" name="Straight Connector 231">
              <a:extLst>
                <a:ext uri="{FF2B5EF4-FFF2-40B4-BE49-F238E27FC236}">
                  <a16:creationId xmlns:a16="http://schemas.microsoft.com/office/drawing/2014/main" id="{B1220ADA-5070-4550-A11D-EA3A583AFEDF}"/>
                </a:ext>
              </a:extLst>
            </p:cNvPr>
            <p:cNvCxnSpPr>
              <a:cxnSpLocks noChangeShapeType="1"/>
            </p:cNvCxnSpPr>
            <p:nvPr/>
          </p:nvCxnSpPr>
          <p:spPr bwMode="auto">
            <a:xfrm>
              <a:off x="4757605" y="55348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6" name="Straight Connector 232">
              <a:extLst>
                <a:ext uri="{FF2B5EF4-FFF2-40B4-BE49-F238E27FC236}">
                  <a16:creationId xmlns:a16="http://schemas.microsoft.com/office/drawing/2014/main" id="{830884EC-5B6B-4FCD-8F75-C385454F8198}"/>
                </a:ext>
              </a:extLst>
            </p:cNvPr>
            <p:cNvCxnSpPr>
              <a:cxnSpLocks noChangeShapeType="1"/>
            </p:cNvCxnSpPr>
            <p:nvPr/>
          </p:nvCxnSpPr>
          <p:spPr bwMode="auto">
            <a:xfrm>
              <a:off x="4797526" y="5628433"/>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7" name="Straight Connector 233">
              <a:extLst>
                <a:ext uri="{FF2B5EF4-FFF2-40B4-BE49-F238E27FC236}">
                  <a16:creationId xmlns:a16="http://schemas.microsoft.com/office/drawing/2014/main" id="{BCCFDE38-A69F-44ED-9ED2-A74AB8E09B4E}"/>
                </a:ext>
              </a:extLst>
            </p:cNvPr>
            <p:cNvCxnSpPr>
              <a:cxnSpLocks noChangeShapeType="1"/>
            </p:cNvCxnSpPr>
            <p:nvPr/>
          </p:nvCxnSpPr>
          <p:spPr bwMode="auto">
            <a:xfrm flipV="1">
              <a:off x="4887536" y="5534684"/>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8" name="Straight Connector 234">
              <a:extLst>
                <a:ext uri="{FF2B5EF4-FFF2-40B4-BE49-F238E27FC236}">
                  <a16:creationId xmlns:a16="http://schemas.microsoft.com/office/drawing/2014/main" id="{4C6050C1-B4CD-4946-A2EF-28288EE00E14}"/>
                </a:ext>
              </a:extLst>
            </p:cNvPr>
            <p:cNvCxnSpPr>
              <a:cxnSpLocks noChangeShapeType="1"/>
            </p:cNvCxnSpPr>
            <p:nvPr/>
          </p:nvCxnSpPr>
          <p:spPr bwMode="auto">
            <a:xfrm flipV="1">
              <a:off x="4842531" y="5534684"/>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69" name="Straight Connector 235">
              <a:extLst>
                <a:ext uri="{FF2B5EF4-FFF2-40B4-BE49-F238E27FC236}">
                  <a16:creationId xmlns:a16="http://schemas.microsoft.com/office/drawing/2014/main" id="{CAD5EEAE-ACD0-4433-84B2-788D07CBC081}"/>
                </a:ext>
              </a:extLst>
            </p:cNvPr>
            <p:cNvCxnSpPr>
              <a:cxnSpLocks noChangeShapeType="1"/>
            </p:cNvCxnSpPr>
            <p:nvPr/>
          </p:nvCxnSpPr>
          <p:spPr bwMode="auto">
            <a:xfrm>
              <a:off x="4847615" y="5534815"/>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0" name="Straight Connector 236">
              <a:extLst>
                <a:ext uri="{FF2B5EF4-FFF2-40B4-BE49-F238E27FC236}">
                  <a16:creationId xmlns:a16="http://schemas.microsoft.com/office/drawing/2014/main" id="{4EF339F0-A9AB-4B58-B0E3-F038767FACAC}"/>
                </a:ext>
              </a:extLst>
            </p:cNvPr>
            <p:cNvCxnSpPr>
              <a:cxnSpLocks noChangeShapeType="1"/>
            </p:cNvCxnSpPr>
            <p:nvPr/>
          </p:nvCxnSpPr>
          <p:spPr bwMode="auto">
            <a:xfrm>
              <a:off x="4892620" y="5628435"/>
              <a:ext cx="491023" cy="2905"/>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1" name="Straight Connector 257">
              <a:extLst>
                <a:ext uri="{FF2B5EF4-FFF2-40B4-BE49-F238E27FC236}">
                  <a16:creationId xmlns:a16="http://schemas.microsoft.com/office/drawing/2014/main" id="{E683B069-30BD-44F7-B7EE-5D59810E47AF}"/>
                </a:ext>
              </a:extLst>
            </p:cNvPr>
            <p:cNvCxnSpPr>
              <a:cxnSpLocks noChangeShapeType="1"/>
            </p:cNvCxnSpPr>
            <p:nvPr/>
          </p:nvCxnSpPr>
          <p:spPr bwMode="auto">
            <a:xfrm flipV="1">
              <a:off x="5423564" y="5534682"/>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2" name="Straight Connector 258">
              <a:extLst>
                <a:ext uri="{FF2B5EF4-FFF2-40B4-BE49-F238E27FC236}">
                  <a16:creationId xmlns:a16="http://schemas.microsoft.com/office/drawing/2014/main" id="{EF5D7384-B1C7-4409-9F8C-073BE1583B4A}"/>
                </a:ext>
              </a:extLst>
            </p:cNvPr>
            <p:cNvCxnSpPr>
              <a:cxnSpLocks noChangeShapeType="1"/>
            </p:cNvCxnSpPr>
            <p:nvPr/>
          </p:nvCxnSpPr>
          <p:spPr bwMode="auto">
            <a:xfrm flipV="1">
              <a:off x="5378559" y="5534682"/>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3" name="Straight Connector 259">
              <a:extLst>
                <a:ext uri="{FF2B5EF4-FFF2-40B4-BE49-F238E27FC236}">
                  <a16:creationId xmlns:a16="http://schemas.microsoft.com/office/drawing/2014/main" id="{E3234792-A804-4CE9-9AAE-C82D1C5FFE13}"/>
                </a:ext>
              </a:extLst>
            </p:cNvPr>
            <p:cNvCxnSpPr>
              <a:cxnSpLocks noChangeShapeType="1"/>
            </p:cNvCxnSpPr>
            <p:nvPr/>
          </p:nvCxnSpPr>
          <p:spPr bwMode="auto">
            <a:xfrm>
              <a:off x="5383643" y="5534813"/>
              <a:ext cx="45005" cy="1"/>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4" name="Straight Connector 260">
              <a:extLst>
                <a:ext uri="{FF2B5EF4-FFF2-40B4-BE49-F238E27FC236}">
                  <a16:creationId xmlns:a16="http://schemas.microsoft.com/office/drawing/2014/main" id="{20AB3F76-99C6-4E53-8C95-CC23D4596840}"/>
                </a:ext>
              </a:extLst>
            </p:cNvPr>
            <p:cNvCxnSpPr>
              <a:cxnSpLocks noChangeShapeType="1"/>
            </p:cNvCxnSpPr>
            <p:nvPr/>
          </p:nvCxnSpPr>
          <p:spPr bwMode="auto">
            <a:xfrm>
              <a:off x="5418480" y="5628432"/>
              <a:ext cx="147944" cy="2908"/>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75" name="Straight Connector 327">
              <a:extLst>
                <a:ext uri="{FF2B5EF4-FFF2-40B4-BE49-F238E27FC236}">
                  <a16:creationId xmlns:a16="http://schemas.microsoft.com/office/drawing/2014/main" id="{7EAD78AF-3E26-4932-B005-50F7A3E1DB19}"/>
                </a:ext>
              </a:extLst>
            </p:cNvPr>
            <p:cNvCxnSpPr>
              <a:cxnSpLocks noChangeShapeType="1"/>
            </p:cNvCxnSpPr>
            <p:nvPr/>
          </p:nvCxnSpPr>
          <p:spPr bwMode="auto">
            <a:xfrm flipV="1">
              <a:off x="5562110" y="5544235"/>
              <a:ext cx="0" cy="937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33" name="Straight Connector 328">
            <a:extLst>
              <a:ext uri="{FF2B5EF4-FFF2-40B4-BE49-F238E27FC236}">
                <a16:creationId xmlns:a16="http://schemas.microsoft.com/office/drawing/2014/main" id="{9F07BA64-9746-4260-87F7-A5CCB0274F37}"/>
              </a:ext>
            </a:extLst>
          </p:cNvPr>
          <p:cNvCxnSpPr>
            <a:cxnSpLocks noChangeShapeType="1"/>
          </p:cNvCxnSpPr>
          <p:nvPr/>
        </p:nvCxnSpPr>
        <p:spPr bwMode="auto">
          <a:xfrm>
            <a:off x="5567363" y="5545138"/>
            <a:ext cx="236537"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4" name="Straight Connector 330">
            <a:extLst>
              <a:ext uri="{FF2B5EF4-FFF2-40B4-BE49-F238E27FC236}">
                <a16:creationId xmlns:a16="http://schemas.microsoft.com/office/drawing/2014/main" id="{B7FE3566-78FF-4A16-8CC8-DE6AC2674C7C}"/>
              </a:ext>
            </a:extLst>
          </p:cNvPr>
          <p:cNvCxnSpPr>
            <a:cxnSpLocks noChangeShapeType="1"/>
          </p:cNvCxnSpPr>
          <p:nvPr/>
        </p:nvCxnSpPr>
        <p:spPr bwMode="auto">
          <a:xfrm flipV="1">
            <a:off x="3402013" y="6178550"/>
            <a:ext cx="2160587"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5" name="Straight Connector 331">
            <a:extLst>
              <a:ext uri="{FF2B5EF4-FFF2-40B4-BE49-F238E27FC236}">
                <a16:creationId xmlns:a16="http://schemas.microsoft.com/office/drawing/2014/main" id="{07E4CB96-72A9-4D8C-95F9-606646F8B58D}"/>
              </a:ext>
            </a:extLst>
          </p:cNvPr>
          <p:cNvCxnSpPr>
            <a:cxnSpLocks noChangeShapeType="1"/>
          </p:cNvCxnSpPr>
          <p:nvPr/>
        </p:nvCxnSpPr>
        <p:spPr bwMode="auto">
          <a:xfrm>
            <a:off x="3205163" y="6084888"/>
            <a:ext cx="196850"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6" name="Straight Connector 332">
            <a:extLst>
              <a:ext uri="{FF2B5EF4-FFF2-40B4-BE49-F238E27FC236}">
                <a16:creationId xmlns:a16="http://schemas.microsoft.com/office/drawing/2014/main" id="{7F474DA1-2B65-4846-AA58-0A8688651021}"/>
              </a:ext>
            </a:extLst>
          </p:cNvPr>
          <p:cNvCxnSpPr>
            <a:cxnSpLocks noChangeShapeType="1"/>
          </p:cNvCxnSpPr>
          <p:nvPr/>
        </p:nvCxnSpPr>
        <p:spPr bwMode="auto">
          <a:xfrm flipV="1">
            <a:off x="5562600" y="6084888"/>
            <a:ext cx="0" cy="93662"/>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7" name="Straight Connector 333">
            <a:extLst>
              <a:ext uri="{FF2B5EF4-FFF2-40B4-BE49-F238E27FC236}">
                <a16:creationId xmlns:a16="http://schemas.microsoft.com/office/drawing/2014/main" id="{DF4449AA-2FDE-475E-872E-F1C8D79E95A4}"/>
              </a:ext>
            </a:extLst>
          </p:cNvPr>
          <p:cNvCxnSpPr>
            <a:cxnSpLocks noChangeShapeType="1"/>
          </p:cNvCxnSpPr>
          <p:nvPr/>
        </p:nvCxnSpPr>
        <p:spPr bwMode="auto">
          <a:xfrm>
            <a:off x="5567363" y="6084888"/>
            <a:ext cx="236537"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8" name="Straight Connector 334">
            <a:extLst>
              <a:ext uri="{FF2B5EF4-FFF2-40B4-BE49-F238E27FC236}">
                <a16:creationId xmlns:a16="http://schemas.microsoft.com/office/drawing/2014/main" id="{6A180EB3-24A2-48E5-9375-7661E59290FE}"/>
              </a:ext>
            </a:extLst>
          </p:cNvPr>
          <p:cNvCxnSpPr>
            <a:cxnSpLocks noChangeShapeType="1"/>
          </p:cNvCxnSpPr>
          <p:nvPr/>
        </p:nvCxnSpPr>
        <p:spPr bwMode="auto">
          <a:xfrm flipV="1">
            <a:off x="3402013" y="6080125"/>
            <a:ext cx="0" cy="93663"/>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9" name="TextBox 337">
            <a:extLst>
              <a:ext uri="{FF2B5EF4-FFF2-40B4-BE49-F238E27FC236}">
                <a16:creationId xmlns:a16="http://schemas.microsoft.com/office/drawing/2014/main" id="{E37746CF-7594-4892-B8BA-6AD0E34CCE35}"/>
              </a:ext>
            </a:extLst>
          </p:cNvPr>
          <p:cNvSpPr txBox="1">
            <a:spLocks noChangeArrowheads="1"/>
          </p:cNvSpPr>
          <p:nvPr/>
        </p:nvSpPr>
        <p:spPr bwMode="auto">
          <a:xfrm>
            <a:off x="463550" y="1089025"/>
            <a:ext cx="35226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SPI Master Driver (shared with other SPI slave devices)</a:t>
            </a:r>
          </a:p>
        </p:txBody>
      </p:sp>
      <p:cxnSp>
        <p:nvCxnSpPr>
          <p:cNvPr id="9240" name="Straight Arrow Connector 338">
            <a:extLst>
              <a:ext uri="{FF2B5EF4-FFF2-40B4-BE49-F238E27FC236}">
                <a16:creationId xmlns:a16="http://schemas.microsoft.com/office/drawing/2014/main" id="{65AA11CE-3E50-46D7-8FCA-5EC790203E6F}"/>
              </a:ext>
            </a:extLst>
          </p:cNvPr>
          <p:cNvCxnSpPr>
            <a:cxnSpLocks noChangeShapeType="1"/>
            <a:endCxn id="9239" idx="3"/>
          </p:cNvCxnSpPr>
          <p:nvPr/>
        </p:nvCxnSpPr>
        <p:spPr bwMode="auto">
          <a:xfrm flipH="1" flipV="1">
            <a:off x="3986213" y="1196975"/>
            <a:ext cx="581025" cy="74612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41" name="Group 318">
            <a:extLst>
              <a:ext uri="{FF2B5EF4-FFF2-40B4-BE49-F238E27FC236}">
                <a16:creationId xmlns:a16="http://schemas.microsoft.com/office/drawing/2014/main" id="{54A47AEC-67AA-43B4-959E-A919B11080E4}"/>
              </a:ext>
            </a:extLst>
          </p:cNvPr>
          <p:cNvGrpSpPr>
            <a:grpSpLocks/>
          </p:cNvGrpSpPr>
          <p:nvPr/>
        </p:nvGrpSpPr>
        <p:grpSpPr bwMode="auto">
          <a:xfrm>
            <a:off x="976313" y="4914900"/>
            <a:ext cx="854075" cy="1484313"/>
            <a:chOff x="975815" y="4914165"/>
            <a:chExt cx="855095" cy="1485165"/>
          </a:xfrm>
        </p:grpSpPr>
        <p:sp>
          <p:nvSpPr>
            <p:cNvPr id="5" name="Rectangle 4">
              <a:extLst>
                <a:ext uri="{FF2B5EF4-FFF2-40B4-BE49-F238E27FC236}">
                  <a16:creationId xmlns:a16="http://schemas.microsoft.com/office/drawing/2014/main" id="{8584B299-0A30-4B92-9884-4EB264D94A6A}"/>
                </a:ext>
              </a:extLst>
            </p:cNvPr>
            <p:cNvSpPr/>
            <p:nvPr/>
          </p:nvSpPr>
          <p:spPr bwMode="auto">
            <a:xfrm>
              <a:off x="975815" y="4914165"/>
              <a:ext cx="855095" cy="1485165"/>
            </a:xfrm>
            <a:prstGeom prst="rect">
              <a:avLst/>
            </a:prstGeom>
            <a:solidFill>
              <a:schemeClr val="tx2">
                <a:lumMod val="25000"/>
                <a:lumOff val="75000"/>
              </a:schemeClr>
            </a:solidFill>
            <a:ln w="12700" cap="flat" cmpd="sng" algn="ctr">
              <a:solidFill>
                <a:schemeClr val="tx1"/>
              </a:solidFill>
              <a:prstDash val="solid"/>
              <a:round/>
              <a:headEnd type="none" w="med" len="med"/>
              <a:tailEnd type="none" w="med" len="med"/>
            </a:ln>
            <a:effectLst/>
          </p:spPr>
          <p:txBody>
            <a:bodyPr wrap="none" lIns="72000" rIns="72000"/>
            <a:lstStyle/>
            <a:p>
              <a:pPr algn="ctr" eaLnBrk="1" hangingPunct="1">
                <a:spcBef>
                  <a:spcPct val="50000"/>
                </a:spcBef>
                <a:defRPr/>
              </a:pPr>
              <a:r>
                <a:rPr lang="en-CA" b="0" dirty="0">
                  <a:solidFill>
                    <a:schemeClr val="tx1">
                      <a:lumMod val="50000"/>
                    </a:schemeClr>
                  </a:solidFill>
                </a:rPr>
                <a:t>Xenon</a:t>
              </a:r>
            </a:p>
            <a:p>
              <a:pPr algn="ctr" eaLnBrk="1" hangingPunct="1">
                <a:spcBef>
                  <a:spcPct val="50000"/>
                </a:spcBef>
                <a:defRPr/>
              </a:pPr>
              <a:r>
                <a:rPr lang="en-CA" b="0" dirty="0">
                  <a:solidFill>
                    <a:schemeClr val="tx1">
                      <a:lumMod val="50000"/>
                    </a:schemeClr>
                  </a:solidFill>
                </a:rPr>
                <a:t>(SPI Master)</a:t>
              </a:r>
            </a:p>
            <a:p>
              <a:pPr algn="ctr" eaLnBrk="1" hangingPunct="1">
                <a:spcBef>
                  <a:spcPct val="50000"/>
                </a:spcBef>
                <a:defRPr/>
              </a:pPr>
              <a:endParaRPr lang="en-CA" b="0" dirty="0">
                <a:solidFill>
                  <a:schemeClr val="tx1">
                    <a:lumMod val="50000"/>
                  </a:schemeClr>
                </a:solidFill>
              </a:endParaRPr>
            </a:p>
            <a:p>
              <a:pPr algn="ctr" eaLnBrk="1" hangingPunct="1">
                <a:spcBef>
                  <a:spcPct val="50000"/>
                </a:spcBef>
                <a:defRPr/>
              </a:pPr>
              <a:r>
                <a:rPr lang="en-CA" b="0" dirty="0">
                  <a:solidFill>
                    <a:schemeClr val="tx1">
                      <a:lumMod val="50000"/>
                    </a:schemeClr>
                  </a:solidFill>
                </a:rPr>
                <a:t>Hub Port1</a:t>
              </a:r>
            </a:p>
            <a:p>
              <a:pPr algn="ctr" eaLnBrk="1" hangingPunct="1">
                <a:spcBef>
                  <a:spcPct val="50000"/>
                </a:spcBef>
                <a:defRPr/>
              </a:pPr>
              <a:endParaRPr lang="en-CA" b="0" dirty="0">
                <a:solidFill>
                  <a:schemeClr val="tx1">
                    <a:lumMod val="50000"/>
                  </a:schemeClr>
                </a:solidFill>
              </a:endParaRPr>
            </a:p>
            <a:p>
              <a:pPr algn="r" eaLnBrk="1" hangingPunct="1">
                <a:spcBef>
                  <a:spcPct val="50000"/>
                </a:spcBef>
                <a:defRPr/>
              </a:pPr>
              <a:r>
                <a:rPr lang="en-CA" b="0" dirty="0">
                  <a:solidFill>
                    <a:schemeClr val="tx1">
                      <a:lumMod val="50000"/>
                    </a:schemeClr>
                  </a:solidFill>
                </a:rPr>
                <a:t>Hub CS3</a:t>
              </a:r>
            </a:p>
          </p:txBody>
        </p:sp>
        <p:cxnSp>
          <p:nvCxnSpPr>
            <p:cNvPr id="9248" name="Straight Connector 4124">
              <a:extLst>
                <a:ext uri="{FF2B5EF4-FFF2-40B4-BE49-F238E27FC236}">
                  <a16:creationId xmlns:a16="http://schemas.microsoft.com/office/drawing/2014/main" id="{5AF61282-4899-45F0-85EE-27A7143C460E}"/>
                </a:ext>
              </a:extLst>
            </p:cNvPr>
            <p:cNvCxnSpPr>
              <a:cxnSpLocks noChangeShapeType="1"/>
            </p:cNvCxnSpPr>
            <p:nvPr/>
          </p:nvCxnSpPr>
          <p:spPr bwMode="auto">
            <a:xfrm>
              <a:off x="1736685" y="5690638"/>
              <a:ext cx="0" cy="251273"/>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49" name="Group 317">
              <a:extLst>
                <a:ext uri="{FF2B5EF4-FFF2-40B4-BE49-F238E27FC236}">
                  <a16:creationId xmlns:a16="http://schemas.microsoft.com/office/drawing/2014/main" id="{7F6548CE-9E91-42C8-B77D-4CA504F12AA5}"/>
                </a:ext>
              </a:extLst>
            </p:cNvPr>
            <p:cNvGrpSpPr>
              <a:grpSpLocks/>
            </p:cNvGrpSpPr>
            <p:nvPr/>
          </p:nvGrpSpPr>
          <p:grpSpPr bwMode="auto">
            <a:xfrm>
              <a:off x="1736685" y="5690638"/>
              <a:ext cx="58398" cy="247528"/>
              <a:chOff x="431540" y="5656747"/>
              <a:chExt cx="58398" cy="247528"/>
            </a:xfrm>
          </p:grpSpPr>
          <p:cxnSp>
            <p:nvCxnSpPr>
              <p:cNvPr id="9250" name="Straight Connector 4126">
                <a:extLst>
                  <a:ext uri="{FF2B5EF4-FFF2-40B4-BE49-F238E27FC236}">
                    <a16:creationId xmlns:a16="http://schemas.microsoft.com/office/drawing/2014/main" id="{E6BB2CFC-C941-46BA-BF00-0213799DF8D2}"/>
                  </a:ext>
                </a:extLst>
              </p:cNvPr>
              <p:cNvCxnSpPr>
                <a:cxnSpLocks noChangeShapeType="1"/>
              </p:cNvCxnSpPr>
              <p:nvPr/>
            </p:nvCxnSpPr>
            <p:spPr bwMode="auto">
              <a:xfrm>
                <a:off x="431540" y="5656747"/>
                <a:ext cx="58398"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51" name="Straight Connector 349">
                <a:extLst>
                  <a:ext uri="{FF2B5EF4-FFF2-40B4-BE49-F238E27FC236}">
                    <a16:creationId xmlns:a16="http://schemas.microsoft.com/office/drawing/2014/main" id="{57C09E40-F149-4E53-9605-1DFE666026B3}"/>
                  </a:ext>
                </a:extLst>
              </p:cNvPr>
              <p:cNvCxnSpPr>
                <a:cxnSpLocks noChangeShapeType="1"/>
              </p:cNvCxnSpPr>
              <p:nvPr/>
            </p:nvCxnSpPr>
            <p:spPr bwMode="auto">
              <a:xfrm>
                <a:off x="431540" y="5904275"/>
                <a:ext cx="58398" cy="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9242" name="Straight Arrow Connector 352">
            <a:extLst>
              <a:ext uri="{FF2B5EF4-FFF2-40B4-BE49-F238E27FC236}">
                <a16:creationId xmlns:a16="http://schemas.microsoft.com/office/drawing/2014/main" id="{A1A44416-E7A1-4B51-8A6E-EE337538B5E1}"/>
              </a:ext>
            </a:extLst>
          </p:cNvPr>
          <p:cNvCxnSpPr>
            <a:cxnSpLocks noChangeShapeType="1"/>
          </p:cNvCxnSpPr>
          <p:nvPr/>
        </p:nvCxnSpPr>
        <p:spPr bwMode="auto">
          <a:xfrm flipH="1">
            <a:off x="1466850" y="2259013"/>
            <a:ext cx="3078163" cy="341947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3" name="Straight Arrow Connector 355">
            <a:extLst>
              <a:ext uri="{FF2B5EF4-FFF2-40B4-BE49-F238E27FC236}">
                <a16:creationId xmlns:a16="http://schemas.microsoft.com/office/drawing/2014/main" id="{B6D09A39-4D74-4580-9740-D681554FA7F4}"/>
              </a:ext>
            </a:extLst>
          </p:cNvPr>
          <p:cNvCxnSpPr>
            <a:cxnSpLocks noChangeShapeType="1"/>
          </p:cNvCxnSpPr>
          <p:nvPr/>
        </p:nvCxnSpPr>
        <p:spPr bwMode="auto">
          <a:xfrm flipH="1">
            <a:off x="1765300" y="2393950"/>
            <a:ext cx="2828925" cy="373380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4" name="Straight Arrow Connector 378">
            <a:extLst>
              <a:ext uri="{FF2B5EF4-FFF2-40B4-BE49-F238E27FC236}">
                <a16:creationId xmlns:a16="http://schemas.microsoft.com/office/drawing/2014/main" id="{902C524D-AC58-4429-AF11-953AB078ADA6}"/>
              </a:ext>
            </a:extLst>
          </p:cNvPr>
          <p:cNvCxnSpPr>
            <a:cxnSpLocks noChangeShapeType="1"/>
          </p:cNvCxnSpPr>
          <p:nvPr/>
        </p:nvCxnSpPr>
        <p:spPr bwMode="auto">
          <a:xfrm>
            <a:off x="4765675" y="2889250"/>
            <a:ext cx="728663" cy="261937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5" name="Straight Arrow Connector 381">
            <a:extLst>
              <a:ext uri="{FF2B5EF4-FFF2-40B4-BE49-F238E27FC236}">
                <a16:creationId xmlns:a16="http://schemas.microsoft.com/office/drawing/2014/main" id="{AFBBFDB4-83F9-47D7-9B52-8BD5A354A38F}"/>
              </a:ext>
            </a:extLst>
          </p:cNvPr>
          <p:cNvCxnSpPr>
            <a:cxnSpLocks noChangeShapeType="1"/>
          </p:cNvCxnSpPr>
          <p:nvPr/>
        </p:nvCxnSpPr>
        <p:spPr bwMode="auto">
          <a:xfrm flipH="1">
            <a:off x="4364038" y="2619375"/>
            <a:ext cx="230187" cy="314960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6" name="Straight Arrow Connector 384">
            <a:extLst>
              <a:ext uri="{FF2B5EF4-FFF2-40B4-BE49-F238E27FC236}">
                <a16:creationId xmlns:a16="http://schemas.microsoft.com/office/drawing/2014/main" id="{B96A6E6A-5031-4C32-8C79-2FBFB862567C}"/>
              </a:ext>
            </a:extLst>
          </p:cNvPr>
          <p:cNvCxnSpPr>
            <a:cxnSpLocks noChangeShapeType="1"/>
          </p:cNvCxnSpPr>
          <p:nvPr/>
        </p:nvCxnSpPr>
        <p:spPr bwMode="auto">
          <a:xfrm>
            <a:off x="1106488" y="4778375"/>
            <a:ext cx="2384425" cy="80327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270218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40A0202-950E-46BF-9118-7D8D9169EEF0}"/>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3200" dirty="0"/>
              <a:t>channels.txt – sample entries</a:t>
            </a:r>
            <a:endParaRPr lang="en-US" altLang="en-US" sz="3200" dirty="0"/>
          </a:p>
        </p:txBody>
      </p:sp>
      <p:sp>
        <p:nvSpPr>
          <p:cNvPr id="11267" name="AutoShape 4">
            <a:extLst>
              <a:ext uri="{FF2B5EF4-FFF2-40B4-BE49-F238E27FC236}">
                <a16:creationId xmlns:a16="http://schemas.microsoft.com/office/drawing/2014/main" id="{BC0B3BF7-4BAB-457D-8AED-FBED12F0B7CD}"/>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pic>
        <p:nvPicPr>
          <p:cNvPr id="11268" name="Picture 2">
            <a:extLst>
              <a:ext uri="{FF2B5EF4-FFF2-40B4-BE49-F238E27FC236}">
                <a16:creationId xmlns:a16="http://schemas.microsoft.com/office/drawing/2014/main" id="{8AACC1FB-03BE-490B-8CA5-D06CA503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168525"/>
            <a:ext cx="8488363"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1269" name="TextBox 337">
            <a:extLst>
              <a:ext uri="{FF2B5EF4-FFF2-40B4-BE49-F238E27FC236}">
                <a16:creationId xmlns:a16="http://schemas.microsoft.com/office/drawing/2014/main" id="{0FEE4C0C-DFC9-4B14-9ED9-DA950C74DD13}"/>
              </a:ext>
            </a:extLst>
          </p:cNvPr>
          <p:cNvSpPr txBox="1">
            <a:spLocks noChangeArrowheads="1"/>
          </p:cNvSpPr>
          <p:nvPr/>
        </p:nvSpPr>
        <p:spPr bwMode="auto">
          <a:xfrm>
            <a:off x="6938963" y="3384550"/>
            <a:ext cx="1314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Which ADC device</a:t>
            </a:r>
          </a:p>
        </p:txBody>
      </p:sp>
      <p:cxnSp>
        <p:nvCxnSpPr>
          <p:cNvPr id="11270" name="Straight Arrow Connector 3">
            <a:extLst>
              <a:ext uri="{FF2B5EF4-FFF2-40B4-BE49-F238E27FC236}">
                <a16:creationId xmlns:a16="http://schemas.microsoft.com/office/drawing/2014/main" id="{62406570-A968-4401-AAF0-A601B7CFB2F7}"/>
              </a:ext>
            </a:extLst>
          </p:cNvPr>
          <p:cNvCxnSpPr>
            <a:cxnSpLocks noChangeShapeType="1"/>
            <a:stCxn id="11269" idx="1"/>
          </p:cNvCxnSpPr>
          <p:nvPr/>
        </p:nvCxnSpPr>
        <p:spPr bwMode="auto">
          <a:xfrm flipH="1">
            <a:off x="6281738" y="3492500"/>
            <a:ext cx="657225" cy="115888"/>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1" name="TextBox 337">
            <a:extLst>
              <a:ext uri="{FF2B5EF4-FFF2-40B4-BE49-F238E27FC236}">
                <a16:creationId xmlns:a16="http://schemas.microsoft.com/office/drawing/2014/main" id="{58766C18-6ADA-4B7E-A3B5-A18F7A3DF29C}"/>
              </a:ext>
            </a:extLst>
          </p:cNvPr>
          <p:cNvSpPr txBox="1">
            <a:spLocks noChangeArrowheads="1"/>
          </p:cNvSpPr>
          <p:nvPr/>
        </p:nvSpPr>
        <p:spPr bwMode="auto">
          <a:xfrm>
            <a:off x="4873625" y="1679575"/>
            <a:ext cx="41671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dirty="0">
                <a:solidFill>
                  <a:srgbClr val="1900B2"/>
                </a:solidFill>
              </a:rPr>
              <a:t>volt (voltage), could also be temp (temperature) or </a:t>
            </a:r>
            <a:r>
              <a:rPr lang="en-CA" altLang="en-US" sz="1000" dirty="0" err="1">
                <a:solidFill>
                  <a:srgbClr val="1900B2"/>
                </a:solidFill>
              </a:rPr>
              <a:t>curr</a:t>
            </a:r>
            <a:r>
              <a:rPr lang="en-CA" altLang="en-US" sz="1000" dirty="0">
                <a:solidFill>
                  <a:srgbClr val="1900B2"/>
                </a:solidFill>
              </a:rPr>
              <a:t> (current)</a:t>
            </a:r>
          </a:p>
        </p:txBody>
      </p:sp>
      <p:cxnSp>
        <p:nvCxnSpPr>
          <p:cNvPr id="11272" name="Straight Arrow Connector 3">
            <a:extLst>
              <a:ext uri="{FF2B5EF4-FFF2-40B4-BE49-F238E27FC236}">
                <a16:creationId xmlns:a16="http://schemas.microsoft.com/office/drawing/2014/main" id="{6529D580-0C21-4985-83B5-A88C017FAC55}"/>
              </a:ext>
            </a:extLst>
          </p:cNvPr>
          <p:cNvCxnSpPr>
            <a:cxnSpLocks noChangeShapeType="1"/>
          </p:cNvCxnSpPr>
          <p:nvPr/>
        </p:nvCxnSpPr>
        <p:spPr bwMode="auto">
          <a:xfrm>
            <a:off x="5202238" y="1893888"/>
            <a:ext cx="269875" cy="144462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3" name="TextBox 337">
            <a:extLst>
              <a:ext uri="{FF2B5EF4-FFF2-40B4-BE49-F238E27FC236}">
                <a16:creationId xmlns:a16="http://schemas.microsoft.com/office/drawing/2014/main" id="{DF9B254D-EA89-4049-AAB3-16C4840BCA6C}"/>
              </a:ext>
            </a:extLst>
          </p:cNvPr>
          <p:cNvSpPr txBox="1">
            <a:spLocks noChangeArrowheads="1"/>
          </p:cNvSpPr>
          <p:nvPr/>
        </p:nvSpPr>
        <p:spPr bwMode="auto">
          <a:xfrm>
            <a:off x="6757988" y="3573463"/>
            <a:ext cx="1981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Which channel in ADC device</a:t>
            </a:r>
          </a:p>
        </p:txBody>
      </p:sp>
      <p:cxnSp>
        <p:nvCxnSpPr>
          <p:cNvPr id="11274" name="Straight Arrow Connector 3">
            <a:extLst>
              <a:ext uri="{FF2B5EF4-FFF2-40B4-BE49-F238E27FC236}">
                <a16:creationId xmlns:a16="http://schemas.microsoft.com/office/drawing/2014/main" id="{BADFAB45-2A11-4B01-B289-86E17CC4678F}"/>
              </a:ext>
            </a:extLst>
          </p:cNvPr>
          <p:cNvCxnSpPr>
            <a:cxnSpLocks noChangeShapeType="1"/>
            <a:stCxn id="11273" idx="1"/>
          </p:cNvCxnSpPr>
          <p:nvPr/>
        </p:nvCxnSpPr>
        <p:spPr bwMode="auto">
          <a:xfrm flipH="1">
            <a:off x="5292725" y="3681413"/>
            <a:ext cx="1465263" cy="1079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5" name="TextBox 337">
            <a:extLst>
              <a:ext uri="{FF2B5EF4-FFF2-40B4-BE49-F238E27FC236}">
                <a16:creationId xmlns:a16="http://schemas.microsoft.com/office/drawing/2014/main" id="{96FCB4CB-16D8-4D04-B3A7-B40A0A93A4A0}"/>
              </a:ext>
            </a:extLst>
          </p:cNvPr>
          <p:cNvSpPr txBox="1">
            <a:spLocks noChangeArrowheads="1"/>
          </p:cNvSpPr>
          <p:nvPr/>
        </p:nvSpPr>
        <p:spPr bwMode="auto">
          <a:xfrm>
            <a:off x="4113213" y="5361029"/>
            <a:ext cx="43370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dirty="0">
                <a:solidFill>
                  <a:srgbClr val="1900B2"/>
                </a:solidFill>
              </a:rPr>
              <a:t>Which equation to use to convert from ADC reading to voltage value</a:t>
            </a:r>
          </a:p>
        </p:txBody>
      </p:sp>
      <p:cxnSp>
        <p:nvCxnSpPr>
          <p:cNvPr id="11276" name="Straight Arrow Connector 3">
            <a:extLst>
              <a:ext uri="{FF2B5EF4-FFF2-40B4-BE49-F238E27FC236}">
                <a16:creationId xmlns:a16="http://schemas.microsoft.com/office/drawing/2014/main" id="{6FF667E2-B1B9-4218-9B6A-E23C4E66F36B}"/>
              </a:ext>
            </a:extLst>
          </p:cNvPr>
          <p:cNvCxnSpPr>
            <a:cxnSpLocks noChangeShapeType="1"/>
          </p:cNvCxnSpPr>
          <p:nvPr/>
        </p:nvCxnSpPr>
        <p:spPr bwMode="auto">
          <a:xfrm flipV="1">
            <a:off x="5292725" y="4373563"/>
            <a:ext cx="0" cy="811212"/>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77" name="Group 31">
            <a:extLst>
              <a:ext uri="{FF2B5EF4-FFF2-40B4-BE49-F238E27FC236}">
                <a16:creationId xmlns:a16="http://schemas.microsoft.com/office/drawing/2014/main" id="{F25A5C8A-971D-43CF-AAE3-041797FF607E}"/>
              </a:ext>
            </a:extLst>
          </p:cNvPr>
          <p:cNvGrpSpPr>
            <a:grpSpLocks/>
          </p:cNvGrpSpPr>
          <p:nvPr/>
        </p:nvGrpSpPr>
        <p:grpSpPr bwMode="auto">
          <a:xfrm>
            <a:off x="5562600" y="4402138"/>
            <a:ext cx="1800225" cy="287337"/>
            <a:chOff x="5562110" y="4869160"/>
            <a:chExt cx="1800200" cy="287415"/>
          </a:xfrm>
        </p:grpSpPr>
        <p:cxnSp>
          <p:nvCxnSpPr>
            <p:cNvPr id="11279" name="Straight Arrow Connector 3">
              <a:extLst>
                <a:ext uri="{FF2B5EF4-FFF2-40B4-BE49-F238E27FC236}">
                  <a16:creationId xmlns:a16="http://schemas.microsoft.com/office/drawing/2014/main" id="{9D99D650-5716-4C53-8A4B-677293EF37CE}"/>
                </a:ext>
              </a:extLst>
            </p:cNvPr>
            <p:cNvCxnSpPr>
              <a:cxnSpLocks noChangeShapeType="1"/>
            </p:cNvCxnSpPr>
            <p:nvPr/>
          </p:nvCxnSpPr>
          <p:spPr bwMode="auto">
            <a:xfrm>
              <a:off x="5562110" y="5004175"/>
              <a:ext cx="1800200" cy="0"/>
            </a:xfrm>
            <a:prstGeom prst="straightConnector1">
              <a:avLst/>
            </a:prstGeom>
            <a:noFill/>
            <a:ln w="12700" algn="ctr">
              <a:solidFill>
                <a:srgbClr val="1900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Straight Arrow Connector 3">
              <a:extLst>
                <a:ext uri="{FF2B5EF4-FFF2-40B4-BE49-F238E27FC236}">
                  <a16:creationId xmlns:a16="http://schemas.microsoft.com/office/drawing/2014/main" id="{84E2C4A2-C353-4138-AF10-3D312BC5AE9C}"/>
                </a:ext>
              </a:extLst>
            </p:cNvPr>
            <p:cNvCxnSpPr>
              <a:cxnSpLocks noChangeShapeType="1"/>
            </p:cNvCxnSpPr>
            <p:nvPr/>
          </p:nvCxnSpPr>
          <p:spPr bwMode="auto">
            <a:xfrm flipV="1">
              <a:off x="5562110" y="4869160"/>
              <a:ext cx="0" cy="135015"/>
            </a:xfrm>
            <a:prstGeom prst="straightConnector1">
              <a:avLst/>
            </a:prstGeom>
            <a:noFill/>
            <a:ln w="12700" algn="ctr">
              <a:solidFill>
                <a:srgbClr val="1900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Straight Arrow Connector 3">
              <a:extLst>
                <a:ext uri="{FF2B5EF4-FFF2-40B4-BE49-F238E27FC236}">
                  <a16:creationId xmlns:a16="http://schemas.microsoft.com/office/drawing/2014/main" id="{1C194527-6E2C-49DF-B496-009CDF7D253E}"/>
                </a:ext>
              </a:extLst>
            </p:cNvPr>
            <p:cNvCxnSpPr>
              <a:cxnSpLocks noChangeShapeType="1"/>
            </p:cNvCxnSpPr>
            <p:nvPr/>
          </p:nvCxnSpPr>
          <p:spPr bwMode="auto">
            <a:xfrm flipV="1">
              <a:off x="7362310" y="4869160"/>
              <a:ext cx="0" cy="135015"/>
            </a:xfrm>
            <a:prstGeom prst="straightConnector1">
              <a:avLst/>
            </a:prstGeom>
            <a:noFill/>
            <a:ln w="12700" algn="ctr">
              <a:solidFill>
                <a:srgbClr val="1900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2" name="Straight Arrow Connector 3">
              <a:extLst>
                <a:ext uri="{FF2B5EF4-FFF2-40B4-BE49-F238E27FC236}">
                  <a16:creationId xmlns:a16="http://schemas.microsoft.com/office/drawing/2014/main" id="{80FABA58-527D-42AC-92C7-C797EF7AC04C}"/>
                </a:ext>
              </a:extLst>
            </p:cNvPr>
            <p:cNvCxnSpPr>
              <a:cxnSpLocks noChangeShapeType="1"/>
            </p:cNvCxnSpPr>
            <p:nvPr/>
          </p:nvCxnSpPr>
          <p:spPr bwMode="auto">
            <a:xfrm flipV="1">
              <a:off x="6507215" y="5021560"/>
              <a:ext cx="0" cy="135015"/>
            </a:xfrm>
            <a:prstGeom prst="straightConnector1">
              <a:avLst/>
            </a:prstGeom>
            <a:noFill/>
            <a:ln w="12700" algn="ctr">
              <a:solidFill>
                <a:srgbClr val="1900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278" name="TextBox 337">
            <a:extLst>
              <a:ext uri="{FF2B5EF4-FFF2-40B4-BE49-F238E27FC236}">
                <a16:creationId xmlns:a16="http://schemas.microsoft.com/office/drawing/2014/main" id="{F37784F3-21AF-40EC-A015-2AD345C3CD5A}"/>
              </a:ext>
            </a:extLst>
          </p:cNvPr>
          <p:cNvSpPr txBox="1">
            <a:spLocks noChangeArrowheads="1"/>
          </p:cNvSpPr>
          <p:nvPr/>
        </p:nvSpPr>
        <p:spPr bwMode="auto">
          <a:xfrm>
            <a:off x="5367338" y="46894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dirty="0">
                <a:solidFill>
                  <a:srgbClr val="1900B2"/>
                </a:solidFill>
              </a:rPr>
              <a:t>Parameters used in </a:t>
            </a:r>
            <a:r>
              <a:rPr lang="en-CA" altLang="en-US" sz="1000" dirty="0" err="1">
                <a:solidFill>
                  <a:srgbClr val="1900B2"/>
                </a:solidFill>
              </a:rPr>
              <a:t>converstion</a:t>
            </a:r>
            <a:r>
              <a:rPr lang="en-CA" altLang="en-US" sz="1000" dirty="0">
                <a:solidFill>
                  <a:srgbClr val="1900B2"/>
                </a:solidFill>
              </a:rPr>
              <a:t> equation</a:t>
            </a:r>
          </a:p>
          <a:p>
            <a:pPr algn="ctr" eaLnBrk="1" hangingPunct="1">
              <a:lnSpc>
                <a:spcPct val="80000"/>
              </a:lnSpc>
              <a:buFont typeface="Arial" panose="020B0604020202020204" pitchFamily="34" charset="0"/>
              <a:buNone/>
            </a:pPr>
            <a:r>
              <a:rPr lang="en-CA" altLang="en-US" sz="1000" dirty="0" err="1">
                <a:solidFill>
                  <a:srgbClr val="1900B2"/>
                </a:solidFill>
              </a:rPr>
              <a:t>SiP</a:t>
            </a:r>
            <a:r>
              <a:rPr lang="en-CA" altLang="en-US" sz="1000" dirty="0">
                <a:solidFill>
                  <a:srgbClr val="1900B2"/>
                </a:solidFill>
              </a:rPr>
              <a:t> &amp; SoC use different values</a:t>
            </a:r>
          </a:p>
        </p:txBody>
      </p:sp>
    </p:spTree>
    <p:extLst>
      <p:ext uri="{BB962C8B-B14F-4D97-AF65-F5344CB8AC3E}">
        <p14:creationId xmlns:p14="http://schemas.microsoft.com/office/powerpoint/2010/main" val="1326521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7E34E98-B3A8-4C35-9733-067B9B8CFFA2}"/>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2800" dirty="0"/>
              <a:t>rxCalibRru2212.txt – sample entries</a:t>
            </a:r>
            <a:endParaRPr lang="en-US" altLang="en-US" sz="2800" dirty="0"/>
          </a:p>
        </p:txBody>
      </p:sp>
      <p:sp>
        <p:nvSpPr>
          <p:cNvPr id="13315" name="AutoShape 4">
            <a:extLst>
              <a:ext uri="{FF2B5EF4-FFF2-40B4-BE49-F238E27FC236}">
                <a16:creationId xmlns:a16="http://schemas.microsoft.com/office/drawing/2014/main" id="{B3083D6F-1BF9-491C-9130-64E2D3FAC7AB}"/>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pic>
        <p:nvPicPr>
          <p:cNvPr id="13316" name="Picture 6">
            <a:extLst>
              <a:ext uri="{FF2B5EF4-FFF2-40B4-BE49-F238E27FC236}">
                <a16:creationId xmlns:a16="http://schemas.microsoft.com/office/drawing/2014/main" id="{07C258E1-06AD-4252-A097-48C87D0F7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3" y="863600"/>
            <a:ext cx="9023350"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3317" name="TextBox 337">
            <a:extLst>
              <a:ext uri="{FF2B5EF4-FFF2-40B4-BE49-F238E27FC236}">
                <a16:creationId xmlns:a16="http://schemas.microsoft.com/office/drawing/2014/main" id="{DE971539-4C77-4755-8FFD-07E6C5E1769D}"/>
              </a:ext>
            </a:extLst>
          </p:cNvPr>
          <p:cNvSpPr txBox="1">
            <a:spLocks noChangeArrowheads="1"/>
          </p:cNvSpPr>
          <p:nvPr/>
        </p:nvSpPr>
        <p:spPr bwMode="auto">
          <a:xfrm>
            <a:off x="1692275" y="4041775"/>
            <a:ext cx="73866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At -35.3 degrees Celsius (as measured at Rx temp sensor), gain for rx3 portion of branch B will be increased by 1.14 dB</a:t>
            </a:r>
          </a:p>
        </p:txBody>
      </p:sp>
      <p:cxnSp>
        <p:nvCxnSpPr>
          <p:cNvPr id="13318" name="Straight Arrow Connector 3">
            <a:extLst>
              <a:ext uri="{FF2B5EF4-FFF2-40B4-BE49-F238E27FC236}">
                <a16:creationId xmlns:a16="http://schemas.microsoft.com/office/drawing/2014/main" id="{DB56BF1B-57E1-49E8-A5B4-35011731AA11}"/>
              </a:ext>
            </a:extLst>
          </p:cNvPr>
          <p:cNvCxnSpPr>
            <a:cxnSpLocks noChangeShapeType="1"/>
          </p:cNvCxnSpPr>
          <p:nvPr/>
        </p:nvCxnSpPr>
        <p:spPr bwMode="auto">
          <a:xfrm flipH="1" flipV="1">
            <a:off x="5472113" y="3743325"/>
            <a:ext cx="44450" cy="2984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9" name="TextBox 337">
            <a:extLst>
              <a:ext uri="{FF2B5EF4-FFF2-40B4-BE49-F238E27FC236}">
                <a16:creationId xmlns:a16="http://schemas.microsoft.com/office/drawing/2014/main" id="{28227CF9-DFB9-42A3-800D-8671BD46CD5F}"/>
              </a:ext>
            </a:extLst>
          </p:cNvPr>
          <p:cNvSpPr txBox="1">
            <a:spLocks noChangeArrowheads="1"/>
          </p:cNvSpPr>
          <p:nvPr/>
        </p:nvSpPr>
        <p:spPr bwMode="auto">
          <a:xfrm>
            <a:off x="111125" y="4268788"/>
            <a:ext cx="4240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lnSpc>
                <a:spcPct val="80000"/>
              </a:lnSpc>
              <a:buFont typeface="Arial" panose="020B0604020202020204" pitchFamily="34" charset="0"/>
              <a:buNone/>
            </a:pPr>
            <a:r>
              <a:rPr lang="en-CA" altLang="en-US" sz="1000">
                <a:solidFill>
                  <a:srgbClr val="1900B2"/>
                </a:solidFill>
              </a:rPr>
              <a:t>SW will interpolate between points </a:t>
            </a:r>
          </a:p>
          <a:p>
            <a:pPr eaLnBrk="1" hangingPunct="1">
              <a:lnSpc>
                <a:spcPct val="80000"/>
              </a:lnSpc>
              <a:buFont typeface="Arial" panose="020B0604020202020204" pitchFamily="34" charset="0"/>
              <a:buNone/>
            </a:pPr>
            <a:r>
              <a:rPr lang="en-CA" altLang="en-US" sz="1000">
                <a:solidFill>
                  <a:srgbClr val="1900B2"/>
                </a:solidFill>
              </a:rPr>
              <a:t>ie it assumes a straight line between each set of values in the table</a:t>
            </a:r>
          </a:p>
        </p:txBody>
      </p:sp>
      <p:cxnSp>
        <p:nvCxnSpPr>
          <p:cNvPr id="13320" name="Straight Arrow Connector 3">
            <a:extLst>
              <a:ext uri="{FF2B5EF4-FFF2-40B4-BE49-F238E27FC236}">
                <a16:creationId xmlns:a16="http://schemas.microsoft.com/office/drawing/2014/main" id="{C4E54D91-E1E5-4891-89CA-3B52C4609D02}"/>
              </a:ext>
            </a:extLst>
          </p:cNvPr>
          <p:cNvCxnSpPr>
            <a:cxnSpLocks noChangeShapeType="1"/>
          </p:cNvCxnSpPr>
          <p:nvPr/>
        </p:nvCxnSpPr>
        <p:spPr bwMode="auto">
          <a:xfrm flipV="1">
            <a:off x="746125" y="4689475"/>
            <a:ext cx="0" cy="1260475"/>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1" name="Straight Arrow Connector 3">
            <a:extLst>
              <a:ext uri="{FF2B5EF4-FFF2-40B4-BE49-F238E27FC236}">
                <a16:creationId xmlns:a16="http://schemas.microsoft.com/office/drawing/2014/main" id="{4137036D-FD85-4E21-A149-DAD5217D71A0}"/>
              </a:ext>
            </a:extLst>
          </p:cNvPr>
          <p:cNvCxnSpPr>
            <a:cxnSpLocks noChangeShapeType="1"/>
          </p:cNvCxnSpPr>
          <p:nvPr/>
        </p:nvCxnSpPr>
        <p:spPr bwMode="auto">
          <a:xfrm>
            <a:off x="746125" y="5949950"/>
            <a:ext cx="2251075" cy="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Oval 8">
            <a:extLst>
              <a:ext uri="{FF2B5EF4-FFF2-40B4-BE49-F238E27FC236}">
                <a16:creationId xmlns:a16="http://schemas.microsoft.com/office/drawing/2014/main" id="{9AFC3597-B00E-4F10-8666-53FA183FD46C}"/>
              </a:ext>
            </a:extLst>
          </p:cNvPr>
          <p:cNvSpPr>
            <a:spLocks noChangeArrowheads="1"/>
          </p:cNvSpPr>
          <p:nvPr/>
        </p:nvSpPr>
        <p:spPr bwMode="auto">
          <a:xfrm>
            <a:off x="944563" y="5543550"/>
            <a:ext cx="90487" cy="90488"/>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1800" b="0"/>
          </a:p>
        </p:txBody>
      </p:sp>
      <p:sp>
        <p:nvSpPr>
          <p:cNvPr id="13323" name="Oval 18">
            <a:extLst>
              <a:ext uri="{FF2B5EF4-FFF2-40B4-BE49-F238E27FC236}">
                <a16:creationId xmlns:a16="http://schemas.microsoft.com/office/drawing/2014/main" id="{BE168B84-2D06-43F8-8AED-5D3734006E8E}"/>
              </a:ext>
            </a:extLst>
          </p:cNvPr>
          <p:cNvSpPr>
            <a:spLocks noChangeArrowheads="1"/>
          </p:cNvSpPr>
          <p:nvPr/>
        </p:nvSpPr>
        <p:spPr bwMode="auto">
          <a:xfrm>
            <a:off x="2232025" y="5138738"/>
            <a:ext cx="90488" cy="90487"/>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1800" b="0"/>
          </a:p>
        </p:txBody>
      </p:sp>
      <p:sp>
        <p:nvSpPr>
          <p:cNvPr id="13324" name="Oval 19">
            <a:extLst>
              <a:ext uri="{FF2B5EF4-FFF2-40B4-BE49-F238E27FC236}">
                <a16:creationId xmlns:a16="http://schemas.microsoft.com/office/drawing/2014/main" id="{B6A0B671-DDDD-460E-8F99-10086C1E559E}"/>
              </a:ext>
            </a:extLst>
          </p:cNvPr>
          <p:cNvSpPr>
            <a:spLocks noChangeArrowheads="1"/>
          </p:cNvSpPr>
          <p:nvPr/>
        </p:nvSpPr>
        <p:spPr bwMode="auto">
          <a:xfrm>
            <a:off x="1593850" y="5454650"/>
            <a:ext cx="90488" cy="88900"/>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1800" b="0"/>
          </a:p>
        </p:txBody>
      </p:sp>
      <p:sp>
        <p:nvSpPr>
          <p:cNvPr id="13325" name="Oval 20">
            <a:extLst>
              <a:ext uri="{FF2B5EF4-FFF2-40B4-BE49-F238E27FC236}">
                <a16:creationId xmlns:a16="http://schemas.microsoft.com/office/drawing/2014/main" id="{6CF5C053-A801-4E58-96E3-FFEC0B34E5E3}"/>
              </a:ext>
            </a:extLst>
          </p:cNvPr>
          <p:cNvSpPr>
            <a:spLocks noChangeArrowheads="1"/>
          </p:cNvSpPr>
          <p:nvPr/>
        </p:nvSpPr>
        <p:spPr bwMode="auto">
          <a:xfrm>
            <a:off x="2727325" y="4778375"/>
            <a:ext cx="88900" cy="90488"/>
          </a:xfrm>
          <a:prstGeom prst="ellipse">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endParaRPr lang="en-CA" altLang="en-US" sz="1800" b="0"/>
          </a:p>
        </p:txBody>
      </p:sp>
      <p:cxnSp>
        <p:nvCxnSpPr>
          <p:cNvPr id="13326" name="Straight Connector 13">
            <a:extLst>
              <a:ext uri="{FF2B5EF4-FFF2-40B4-BE49-F238E27FC236}">
                <a16:creationId xmlns:a16="http://schemas.microsoft.com/office/drawing/2014/main" id="{A4385159-70EF-49D9-A1C7-A1AB97678D5F}"/>
              </a:ext>
            </a:extLst>
          </p:cNvPr>
          <p:cNvCxnSpPr>
            <a:cxnSpLocks noChangeShapeType="1"/>
            <a:stCxn id="13322" idx="0"/>
          </p:cNvCxnSpPr>
          <p:nvPr/>
        </p:nvCxnSpPr>
        <p:spPr bwMode="auto">
          <a:xfrm flipV="1">
            <a:off x="990600" y="5499100"/>
            <a:ext cx="617538" cy="44450"/>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7" name="Straight Connector 23">
            <a:extLst>
              <a:ext uri="{FF2B5EF4-FFF2-40B4-BE49-F238E27FC236}">
                <a16:creationId xmlns:a16="http://schemas.microsoft.com/office/drawing/2014/main" id="{16D64E91-B525-450D-A6BD-915627213D64}"/>
              </a:ext>
            </a:extLst>
          </p:cNvPr>
          <p:cNvCxnSpPr>
            <a:cxnSpLocks noChangeShapeType="1"/>
          </p:cNvCxnSpPr>
          <p:nvPr/>
        </p:nvCxnSpPr>
        <p:spPr bwMode="auto">
          <a:xfrm flipV="1">
            <a:off x="1671638" y="5184775"/>
            <a:ext cx="604837" cy="301625"/>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28" name="Straight Connector 24">
            <a:extLst>
              <a:ext uri="{FF2B5EF4-FFF2-40B4-BE49-F238E27FC236}">
                <a16:creationId xmlns:a16="http://schemas.microsoft.com/office/drawing/2014/main" id="{E9DB69B3-2CDD-4BA0-9005-E6BB485DC662}"/>
              </a:ext>
            </a:extLst>
          </p:cNvPr>
          <p:cNvCxnSpPr>
            <a:cxnSpLocks noChangeShapeType="1"/>
            <a:stCxn id="13323" idx="6"/>
            <a:endCxn id="13325" idx="5"/>
          </p:cNvCxnSpPr>
          <p:nvPr/>
        </p:nvCxnSpPr>
        <p:spPr bwMode="auto">
          <a:xfrm flipV="1">
            <a:off x="2322513" y="4856163"/>
            <a:ext cx="481012" cy="328612"/>
          </a:xfrm>
          <a:prstGeom prst="line">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9" name="TextBox 337">
            <a:extLst>
              <a:ext uri="{FF2B5EF4-FFF2-40B4-BE49-F238E27FC236}">
                <a16:creationId xmlns:a16="http://schemas.microsoft.com/office/drawing/2014/main" id="{E3183044-8EA3-40C8-BBF3-8F4D15DD1BD1}"/>
              </a:ext>
            </a:extLst>
          </p:cNvPr>
          <p:cNvSpPr txBox="1">
            <a:spLocks noChangeArrowheads="1"/>
          </p:cNvSpPr>
          <p:nvPr/>
        </p:nvSpPr>
        <p:spPr bwMode="auto">
          <a:xfrm>
            <a:off x="1704975" y="5994400"/>
            <a:ext cx="2682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X</a:t>
            </a:r>
          </a:p>
        </p:txBody>
      </p:sp>
      <p:sp>
        <p:nvSpPr>
          <p:cNvPr id="13330" name="TextBox 337">
            <a:extLst>
              <a:ext uri="{FF2B5EF4-FFF2-40B4-BE49-F238E27FC236}">
                <a16:creationId xmlns:a16="http://schemas.microsoft.com/office/drawing/2014/main" id="{BB861CB1-7BCA-4980-BA06-878A355BBA72}"/>
              </a:ext>
            </a:extLst>
          </p:cNvPr>
          <p:cNvSpPr txBox="1">
            <a:spLocks noChangeArrowheads="1"/>
          </p:cNvSpPr>
          <p:nvPr/>
        </p:nvSpPr>
        <p:spPr bwMode="auto">
          <a:xfrm>
            <a:off x="385763" y="4868863"/>
            <a:ext cx="269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Y</a:t>
            </a:r>
          </a:p>
        </p:txBody>
      </p:sp>
      <p:cxnSp>
        <p:nvCxnSpPr>
          <p:cNvPr id="13331" name="Straight Connector 35">
            <a:extLst>
              <a:ext uri="{FF2B5EF4-FFF2-40B4-BE49-F238E27FC236}">
                <a16:creationId xmlns:a16="http://schemas.microsoft.com/office/drawing/2014/main" id="{BFBA8234-8AB4-45DC-B3F1-54F3549E0073}"/>
              </a:ext>
            </a:extLst>
          </p:cNvPr>
          <p:cNvCxnSpPr>
            <a:cxnSpLocks noChangeShapeType="1"/>
          </p:cNvCxnSpPr>
          <p:nvPr/>
        </p:nvCxnSpPr>
        <p:spPr bwMode="auto">
          <a:xfrm flipV="1">
            <a:off x="1973263" y="5337175"/>
            <a:ext cx="0" cy="612775"/>
          </a:xfrm>
          <a:prstGeom prst="line">
            <a:avLst/>
          </a:prstGeom>
          <a:noFill/>
          <a:ln w="12700" algn="ctr">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2" name="Straight Connector 38">
            <a:extLst>
              <a:ext uri="{FF2B5EF4-FFF2-40B4-BE49-F238E27FC236}">
                <a16:creationId xmlns:a16="http://schemas.microsoft.com/office/drawing/2014/main" id="{89794E85-C107-4225-822F-83D9B51ED865}"/>
              </a:ext>
            </a:extLst>
          </p:cNvPr>
          <p:cNvCxnSpPr>
            <a:cxnSpLocks noChangeShapeType="1"/>
          </p:cNvCxnSpPr>
          <p:nvPr/>
        </p:nvCxnSpPr>
        <p:spPr bwMode="auto">
          <a:xfrm flipV="1">
            <a:off x="746125" y="5335588"/>
            <a:ext cx="1227138" cy="1587"/>
          </a:xfrm>
          <a:prstGeom prst="line">
            <a:avLst/>
          </a:prstGeom>
          <a:noFill/>
          <a:ln w="12700" algn="ctr">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Box 337">
            <a:extLst>
              <a:ext uri="{FF2B5EF4-FFF2-40B4-BE49-F238E27FC236}">
                <a16:creationId xmlns:a16="http://schemas.microsoft.com/office/drawing/2014/main" id="{00EC0CDF-3CD7-4E08-8F07-AC842F964E7A}"/>
              </a:ext>
            </a:extLst>
          </p:cNvPr>
          <p:cNvSpPr txBox="1">
            <a:spLocks noChangeArrowheads="1"/>
          </p:cNvSpPr>
          <p:nvPr/>
        </p:nvSpPr>
        <p:spPr bwMode="auto">
          <a:xfrm>
            <a:off x="2366963" y="5543550"/>
            <a:ext cx="11001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for this X value</a:t>
            </a:r>
          </a:p>
        </p:txBody>
      </p:sp>
      <p:sp>
        <p:nvSpPr>
          <p:cNvPr id="13334" name="TextBox 337">
            <a:extLst>
              <a:ext uri="{FF2B5EF4-FFF2-40B4-BE49-F238E27FC236}">
                <a16:creationId xmlns:a16="http://schemas.microsoft.com/office/drawing/2014/main" id="{04A3FC97-C8E9-47AA-82F5-BBC597F8D82C}"/>
              </a:ext>
            </a:extLst>
          </p:cNvPr>
          <p:cNvSpPr txBox="1">
            <a:spLocks noChangeArrowheads="1"/>
          </p:cNvSpPr>
          <p:nvPr/>
        </p:nvSpPr>
        <p:spPr bwMode="auto">
          <a:xfrm>
            <a:off x="871538" y="4813300"/>
            <a:ext cx="16303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SW will use this Y value</a:t>
            </a:r>
          </a:p>
        </p:txBody>
      </p:sp>
      <p:cxnSp>
        <p:nvCxnSpPr>
          <p:cNvPr id="13335" name="Straight Arrow Connector 3">
            <a:extLst>
              <a:ext uri="{FF2B5EF4-FFF2-40B4-BE49-F238E27FC236}">
                <a16:creationId xmlns:a16="http://schemas.microsoft.com/office/drawing/2014/main" id="{52D43240-BDCD-4481-9596-0C0910FCF2AB}"/>
              </a:ext>
            </a:extLst>
          </p:cNvPr>
          <p:cNvCxnSpPr>
            <a:cxnSpLocks noChangeShapeType="1"/>
            <a:stCxn id="13333" idx="1"/>
          </p:cNvCxnSpPr>
          <p:nvPr/>
        </p:nvCxnSpPr>
        <p:spPr bwMode="auto">
          <a:xfrm flipH="1">
            <a:off x="1979613" y="5651500"/>
            <a:ext cx="387350" cy="2984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6" name="Straight Arrow Connector 3">
            <a:extLst>
              <a:ext uri="{FF2B5EF4-FFF2-40B4-BE49-F238E27FC236}">
                <a16:creationId xmlns:a16="http://schemas.microsoft.com/office/drawing/2014/main" id="{83A82CC2-9B41-4619-813B-04AA3018DF81}"/>
              </a:ext>
            </a:extLst>
          </p:cNvPr>
          <p:cNvCxnSpPr>
            <a:cxnSpLocks noChangeShapeType="1"/>
            <a:stCxn id="13334" idx="1"/>
          </p:cNvCxnSpPr>
          <p:nvPr/>
        </p:nvCxnSpPr>
        <p:spPr bwMode="auto">
          <a:xfrm flipH="1">
            <a:off x="793750" y="4921250"/>
            <a:ext cx="77788" cy="398463"/>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276792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a:extLst>
              <a:ext uri="{FF2B5EF4-FFF2-40B4-BE49-F238E27FC236}">
                <a16:creationId xmlns:a16="http://schemas.microsoft.com/office/drawing/2014/main" id="{A6DCC946-B51D-4800-AF8F-5968E01A5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838200"/>
            <a:ext cx="58769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5363" name="Rectangle 2">
            <a:extLst>
              <a:ext uri="{FF2B5EF4-FFF2-40B4-BE49-F238E27FC236}">
                <a16:creationId xmlns:a16="http://schemas.microsoft.com/office/drawing/2014/main" id="{C39EA661-A520-4B97-9F9F-54F2A05333CE}"/>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2800" dirty="0"/>
              <a:t>sysDataParam.txt – sample entries</a:t>
            </a:r>
            <a:endParaRPr lang="en-US" altLang="en-US" sz="2800" dirty="0"/>
          </a:p>
        </p:txBody>
      </p:sp>
      <p:sp>
        <p:nvSpPr>
          <p:cNvPr id="15364" name="AutoShape 4">
            <a:extLst>
              <a:ext uri="{FF2B5EF4-FFF2-40B4-BE49-F238E27FC236}">
                <a16:creationId xmlns:a16="http://schemas.microsoft.com/office/drawing/2014/main" id="{E5532BCA-5FA3-43C9-A4C1-8E6E322671FD}"/>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sp>
        <p:nvSpPr>
          <p:cNvPr id="15365" name="TextBox 337">
            <a:extLst>
              <a:ext uri="{FF2B5EF4-FFF2-40B4-BE49-F238E27FC236}">
                <a16:creationId xmlns:a16="http://schemas.microsoft.com/office/drawing/2014/main" id="{02900DBD-2C24-4C62-9DEE-F090CB230C3E}"/>
              </a:ext>
            </a:extLst>
          </p:cNvPr>
          <p:cNvSpPr txBox="1">
            <a:spLocks noChangeArrowheads="1"/>
          </p:cNvSpPr>
          <p:nvPr/>
        </p:nvSpPr>
        <p:spPr bwMode="auto">
          <a:xfrm>
            <a:off x="6124575" y="908050"/>
            <a:ext cx="2938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lnSpc>
                <a:spcPct val="80000"/>
              </a:lnSpc>
              <a:buFont typeface="Arial" panose="020B0604020202020204" pitchFamily="34" charset="0"/>
              <a:buNone/>
            </a:pPr>
            <a:r>
              <a:rPr lang="en-CA" altLang="en-US" sz="1000">
                <a:solidFill>
                  <a:srgbClr val="1900B2"/>
                </a:solidFill>
              </a:rPr>
              <a:t>All Band0 radios on all platforms will</a:t>
            </a:r>
          </a:p>
          <a:p>
            <a:pPr eaLnBrk="1" hangingPunct="1">
              <a:lnSpc>
                <a:spcPct val="80000"/>
              </a:lnSpc>
              <a:buFont typeface="Arial" panose="020B0604020202020204" pitchFamily="34" charset="0"/>
              <a:buNone/>
            </a:pPr>
            <a:r>
              <a:rPr lang="en-CA" altLang="en-US" sz="1000">
                <a:solidFill>
                  <a:srgbClr val="1900B2"/>
                </a:solidFill>
              </a:rPr>
              <a:t>support GSM, WCDMA and LTE</a:t>
            </a:r>
          </a:p>
        </p:txBody>
      </p:sp>
      <p:cxnSp>
        <p:nvCxnSpPr>
          <p:cNvPr id="15366" name="Straight Arrow Connector 3">
            <a:extLst>
              <a:ext uri="{FF2B5EF4-FFF2-40B4-BE49-F238E27FC236}">
                <a16:creationId xmlns:a16="http://schemas.microsoft.com/office/drawing/2014/main" id="{E5ECBF73-2639-4EE3-A24B-41A2D05561C1}"/>
              </a:ext>
            </a:extLst>
          </p:cNvPr>
          <p:cNvCxnSpPr>
            <a:cxnSpLocks noChangeShapeType="1"/>
            <a:stCxn id="15365" idx="1"/>
          </p:cNvCxnSpPr>
          <p:nvPr/>
        </p:nvCxnSpPr>
        <p:spPr bwMode="auto">
          <a:xfrm flipH="1" flipV="1">
            <a:off x="5786438" y="998538"/>
            <a:ext cx="338137" cy="952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7" name="TextBox 337">
            <a:extLst>
              <a:ext uri="{FF2B5EF4-FFF2-40B4-BE49-F238E27FC236}">
                <a16:creationId xmlns:a16="http://schemas.microsoft.com/office/drawing/2014/main" id="{0A0CA0F3-B2A7-4CF6-9254-B818F72E6678}"/>
              </a:ext>
            </a:extLst>
          </p:cNvPr>
          <p:cNvSpPr txBox="1">
            <a:spLocks noChangeArrowheads="1"/>
          </p:cNvSpPr>
          <p:nvPr/>
        </p:nvSpPr>
        <p:spPr bwMode="auto">
          <a:xfrm>
            <a:off x="6124575" y="1628775"/>
            <a:ext cx="3019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lnSpc>
                <a:spcPct val="80000"/>
              </a:lnSpc>
              <a:buFont typeface="Arial" panose="020B0604020202020204" pitchFamily="34" charset="0"/>
              <a:buNone/>
            </a:pPr>
            <a:r>
              <a:rPr lang="en-CA" altLang="en-US" sz="1000">
                <a:solidFill>
                  <a:srgbClr val="1900B2"/>
                </a:solidFill>
              </a:rPr>
              <a:t>PL5.2 BandII supports WCDMA, LTE and GSM</a:t>
            </a:r>
          </a:p>
          <a:p>
            <a:pPr eaLnBrk="1" hangingPunct="1">
              <a:lnSpc>
                <a:spcPct val="80000"/>
              </a:lnSpc>
              <a:buFont typeface="Arial" panose="020B0604020202020204" pitchFamily="34" charset="0"/>
              <a:buNone/>
            </a:pPr>
            <a:r>
              <a:rPr lang="en-CA" altLang="en-US" sz="1000">
                <a:solidFill>
                  <a:srgbClr val="1900B2"/>
                </a:solidFill>
              </a:rPr>
              <a:t>PL?? BandII supports WCDMA and LTE</a:t>
            </a:r>
          </a:p>
          <a:p>
            <a:pPr eaLnBrk="1" hangingPunct="1">
              <a:lnSpc>
                <a:spcPct val="80000"/>
              </a:lnSpc>
              <a:buFont typeface="Arial" panose="020B0604020202020204" pitchFamily="34" charset="0"/>
              <a:buNone/>
            </a:pPr>
            <a:r>
              <a:rPr lang="en-CA" altLang="en-US" sz="1000">
                <a:solidFill>
                  <a:srgbClr val="1900B2"/>
                </a:solidFill>
              </a:rPr>
              <a:t>All other BandII radios support WCDMA, LTE, GSM and CDMA</a:t>
            </a:r>
          </a:p>
        </p:txBody>
      </p:sp>
      <p:sp>
        <p:nvSpPr>
          <p:cNvPr id="15368" name="TextBox 337">
            <a:extLst>
              <a:ext uri="{FF2B5EF4-FFF2-40B4-BE49-F238E27FC236}">
                <a16:creationId xmlns:a16="http://schemas.microsoft.com/office/drawing/2014/main" id="{DECECF91-4104-4745-A48F-71A206D1EF04}"/>
              </a:ext>
            </a:extLst>
          </p:cNvPr>
          <p:cNvSpPr txBox="1">
            <a:spLocks noChangeArrowheads="1"/>
          </p:cNvSpPr>
          <p:nvPr/>
        </p:nvSpPr>
        <p:spPr bwMode="auto">
          <a:xfrm>
            <a:off x="6124575" y="1268413"/>
            <a:ext cx="2938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lnSpc>
                <a:spcPct val="80000"/>
              </a:lnSpc>
              <a:buFont typeface="Arial" panose="020B0604020202020204" pitchFamily="34" charset="0"/>
              <a:buNone/>
            </a:pPr>
            <a:r>
              <a:rPr lang="en-CA" altLang="en-US" sz="1000">
                <a:solidFill>
                  <a:srgbClr val="1900B2"/>
                </a:solidFill>
              </a:rPr>
              <a:t>All Band1 radios on all platforms will</a:t>
            </a:r>
          </a:p>
          <a:p>
            <a:pPr eaLnBrk="1" hangingPunct="1">
              <a:lnSpc>
                <a:spcPct val="80000"/>
              </a:lnSpc>
              <a:buFont typeface="Arial" panose="020B0604020202020204" pitchFamily="34" charset="0"/>
              <a:buNone/>
            </a:pPr>
            <a:r>
              <a:rPr lang="en-CA" altLang="en-US" sz="1000">
                <a:solidFill>
                  <a:srgbClr val="1900B2"/>
                </a:solidFill>
              </a:rPr>
              <a:t>support WCDMA and LTE</a:t>
            </a:r>
          </a:p>
        </p:txBody>
      </p:sp>
      <p:cxnSp>
        <p:nvCxnSpPr>
          <p:cNvPr id="15369" name="Straight Arrow Connector 3">
            <a:extLst>
              <a:ext uri="{FF2B5EF4-FFF2-40B4-BE49-F238E27FC236}">
                <a16:creationId xmlns:a16="http://schemas.microsoft.com/office/drawing/2014/main" id="{5727F501-4FE7-480B-8146-49F22FC76352}"/>
              </a:ext>
            </a:extLst>
          </p:cNvPr>
          <p:cNvCxnSpPr>
            <a:cxnSpLocks noChangeShapeType="1"/>
            <a:stCxn id="15368" idx="1"/>
          </p:cNvCxnSpPr>
          <p:nvPr/>
        </p:nvCxnSpPr>
        <p:spPr bwMode="auto">
          <a:xfrm flipH="1" flipV="1">
            <a:off x="5607050" y="1358900"/>
            <a:ext cx="517525" cy="952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0" name="Straight Arrow Connector 3">
            <a:extLst>
              <a:ext uri="{FF2B5EF4-FFF2-40B4-BE49-F238E27FC236}">
                <a16:creationId xmlns:a16="http://schemas.microsoft.com/office/drawing/2014/main" id="{6DE06B9F-2761-48A0-8155-4A20AC603D42}"/>
              </a:ext>
            </a:extLst>
          </p:cNvPr>
          <p:cNvCxnSpPr>
            <a:cxnSpLocks noChangeShapeType="1"/>
            <a:stCxn id="15367" idx="1"/>
          </p:cNvCxnSpPr>
          <p:nvPr/>
        </p:nvCxnSpPr>
        <p:spPr bwMode="auto">
          <a:xfrm flipH="1" flipV="1">
            <a:off x="5865813" y="1857375"/>
            <a:ext cx="258762" cy="952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371" name="Picture 4">
            <a:extLst>
              <a:ext uri="{FF2B5EF4-FFF2-40B4-BE49-F238E27FC236}">
                <a16:creationId xmlns:a16="http://schemas.microsoft.com/office/drawing/2014/main" id="{B6B0D0DF-933C-45B7-99FB-9F395E3DB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3" y="2506663"/>
            <a:ext cx="46005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5372" name="TextBox 337">
            <a:extLst>
              <a:ext uri="{FF2B5EF4-FFF2-40B4-BE49-F238E27FC236}">
                <a16:creationId xmlns:a16="http://schemas.microsoft.com/office/drawing/2014/main" id="{8542A7E4-8A57-43C3-94A5-1B200DD25772}"/>
              </a:ext>
            </a:extLst>
          </p:cNvPr>
          <p:cNvSpPr txBox="1">
            <a:spLocks noChangeArrowheads="1"/>
          </p:cNvSpPr>
          <p:nvPr/>
        </p:nvSpPr>
        <p:spPr bwMode="auto">
          <a:xfrm>
            <a:off x="71438" y="2279650"/>
            <a:ext cx="29384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lnSpc>
                <a:spcPct val="80000"/>
              </a:lnSpc>
              <a:buFont typeface="Arial" panose="020B0604020202020204" pitchFamily="34" charset="0"/>
              <a:buNone/>
            </a:pPr>
            <a:r>
              <a:rPr lang="en-CA" altLang="en-US" sz="1000">
                <a:solidFill>
                  <a:srgbClr val="1900B2"/>
                </a:solidFill>
              </a:rPr>
              <a:t>An example of DB entries that depend on the carrier configuration: </a:t>
            </a:r>
          </a:p>
        </p:txBody>
      </p:sp>
    </p:spTree>
    <p:extLst>
      <p:ext uri="{BB962C8B-B14F-4D97-AF65-F5344CB8AC3E}">
        <p14:creationId xmlns:p14="http://schemas.microsoft.com/office/powerpoint/2010/main" val="1726626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7473125-5789-41D7-ACA7-57A919EA03CC}"/>
              </a:ext>
            </a:extLst>
          </p:cNvPr>
          <p:cNvSpPr>
            <a:spLocks noGrp="1" noChangeArrowheads="1"/>
          </p:cNvSpPr>
          <p:nvPr>
            <p:ph type="title" idx="4294967295"/>
          </p:nvPr>
        </p:nvSpPr>
        <p:spPr>
          <a:xfrm>
            <a:off x="393700" y="138113"/>
            <a:ext cx="7826375" cy="492125"/>
          </a:xfrm>
        </p:spPr>
        <p:txBody>
          <a:bodyPr>
            <a:noAutofit/>
          </a:bodyPr>
          <a:lstStyle/>
          <a:p>
            <a:pPr eaLnBrk="1" hangingPunct="1"/>
            <a:r>
              <a:rPr lang="en-CA" altLang="en-US" sz="3200" dirty="0"/>
              <a:t>paSwDb.txt – sample entries</a:t>
            </a:r>
            <a:endParaRPr lang="en-US" altLang="en-US" sz="3200" dirty="0"/>
          </a:p>
        </p:txBody>
      </p:sp>
      <p:sp>
        <p:nvSpPr>
          <p:cNvPr id="17411" name="AutoShape 4">
            <a:extLst>
              <a:ext uri="{FF2B5EF4-FFF2-40B4-BE49-F238E27FC236}">
                <a16:creationId xmlns:a16="http://schemas.microsoft.com/office/drawing/2014/main" id="{B758D014-1801-46A6-A695-70558C36A891}"/>
              </a:ext>
            </a:extLst>
          </p:cNvPr>
          <p:cNvSpPr>
            <a:spLocks noChangeArrowheads="1"/>
          </p:cNvSpPr>
          <p:nvPr/>
        </p:nvSpPr>
        <p:spPr bwMode="auto">
          <a:xfrm>
            <a:off x="-468313" y="3878263"/>
            <a:ext cx="44450" cy="46037"/>
          </a:xfrm>
          <a:prstGeom prst="diamond">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000" tIns="0" rIns="7200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endParaRPr lang="en-CA" altLang="en-US" sz="1000"/>
          </a:p>
        </p:txBody>
      </p:sp>
      <p:pic>
        <p:nvPicPr>
          <p:cNvPr id="17412" name="Picture 3">
            <a:extLst>
              <a:ext uri="{FF2B5EF4-FFF2-40B4-BE49-F238E27FC236}">
                <a16:creationId xmlns:a16="http://schemas.microsoft.com/office/drawing/2014/main" id="{87810C9D-144B-4393-8CAF-CDC0480FB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819150"/>
            <a:ext cx="867251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413" name="TextBox 337">
            <a:extLst>
              <a:ext uri="{FF2B5EF4-FFF2-40B4-BE49-F238E27FC236}">
                <a16:creationId xmlns:a16="http://schemas.microsoft.com/office/drawing/2014/main" id="{AB2058AC-F08C-43AB-A2E9-BBB65E62A821}"/>
              </a:ext>
            </a:extLst>
          </p:cNvPr>
          <p:cNvSpPr txBox="1">
            <a:spLocks noChangeArrowheads="1"/>
          </p:cNvSpPr>
          <p:nvPr/>
        </p:nvSpPr>
        <p:spPr bwMode="auto">
          <a:xfrm>
            <a:off x="4257675" y="3203575"/>
            <a:ext cx="293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PA will be shutdown if MPA temperature exceeds 110 degrees Celsius, Fault will be raised as well</a:t>
            </a:r>
          </a:p>
        </p:txBody>
      </p:sp>
      <p:cxnSp>
        <p:nvCxnSpPr>
          <p:cNvPr id="17414" name="Straight Arrow Connector 3">
            <a:extLst>
              <a:ext uri="{FF2B5EF4-FFF2-40B4-BE49-F238E27FC236}">
                <a16:creationId xmlns:a16="http://schemas.microsoft.com/office/drawing/2014/main" id="{6445F941-6A9B-4DD8-A144-9349A2EE7120}"/>
              </a:ext>
            </a:extLst>
          </p:cNvPr>
          <p:cNvCxnSpPr>
            <a:cxnSpLocks noChangeShapeType="1"/>
          </p:cNvCxnSpPr>
          <p:nvPr/>
        </p:nvCxnSpPr>
        <p:spPr bwMode="auto">
          <a:xfrm flipV="1">
            <a:off x="6821488" y="2168525"/>
            <a:ext cx="0" cy="103505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5" name="TextBox 337">
            <a:extLst>
              <a:ext uri="{FF2B5EF4-FFF2-40B4-BE49-F238E27FC236}">
                <a16:creationId xmlns:a16="http://schemas.microsoft.com/office/drawing/2014/main" id="{4392ADCD-A14D-4B0D-B526-E2A4378A618F}"/>
              </a:ext>
            </a:extLst>
          </p:cNvPr>
          <p:cNvSpPr txBox="1">
            <a:spLocks noChangeArrowheads="1"/>
          </p:cNvSpPr>
          <p:nvPr/>
        </p:nvSpPr>
        <p:spPr bwMode="auto">
          <a:xfrm>
            <a:off x="4527550" y="3789363"/>
            <a:ext cx="29384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Power level will start to  be backed off if MPA temperature excees 90 degrees Celsius</a:t>
            </a:r>
          </a:p>
        </p:txBody>
      </p:sp>
      <p:cxnSp>
        <p:nvCxnSpPr>
          <p:cNvPr id="17416" name="Straight Arrow Connector 3">
            <a:extLst>
              <a:ext uri="{FF2B5EF4-FFF2-40B4-BE49-F238E27FC236}">
                <a16:creationId xmlns:a16="http://schemas.microsoft.com/office/drawing/2014/main" id="{0A4641E6-9B1A-44F2-9AA3-022ED00E9DB9}"/>
              </a:ext>
            </a:extLst>
          </p:cNvPr>
          <p:cNvCxnSpPr>
            <a:cxnSpLocks noChangeShapeType="1"/>
          </p:cNvCxnSpPr>
          <p:nvPr/>
        </p:nvCxnSpPr>
        <p:spPr bwMode="auto">
          <a:xfrm flipV="1">
            <a:off x="7316788" y="2168525"/>
            <a:ext cx="0" cy="158750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7" name="TextBox 337">
            <a:extLst>
              <a:ext uri="{FF2B5EF4-FFF2-40B4-BE49-F238E27FC236}">
                <a16:creationId xmlns:a16="http://schemas.microsoft.com/office/drawing/2014/main" id="{B2B6B742-0111-4291-8A1F-1085DE29A32A}"/>
              </a:ext>
            </a:extLst>
          </p:cNvPr>
          <p:cNvSpPr txBox="1">
            <a:spLocks noChangeArrowheads="1"/>
          </p:cNvSpPr>
          <p:nvPr/>
        </p:nvSpPr>
        <p:spPr bwMode="auto">
          <a:xfrm>
            <a:off x="6057900" y="4260850"/>
            <a:ext cx="2938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buFont typeface="Arial" panose="020B0604020202020204" pitchFamily="34" charset="0"/>
              <a:buNone/>
            </a:pPr>
            <a:r>
              <a:rPr lang="en-CA" altLang="en-US" sz="1000">
                <a:solidFill>
                  <a:srgbClr val="1900B2"/>
                </a:solidFill>
              </a:rPr>
              <a:t>Fault not cleared until temperature drops below 106 degrees (avoids fault toggling)</a:t>
            </a:r>
          </a:p>
        </p:txBody>
      </p:sp>
      <p:cxnSp>
        <p:nvCxnSpPr>
          <p:cNvPr id="17418" name="Straight Arrow Connector 3">
            <a:extLst>
              <a:ext uri="{FF2B5EF4-FFF2-40B4-BE49-F238E27FC236}">
                <a16:creationId xmlns:a16="http://schemas.microsoft.com/office/drawing/2014/main" id="{99FFDB3B-E113-4691-B830-DAD5F7091E79}"/>
              </a:ext>
            </a:extLst>
          </p:cNvPr>
          <p:cNvCxnSpPr>
            <a:cxnSpLocks noChangeShapeType="1"/>
          </p:cNvCxnSpPr>
          <p:nvPr/>
        </p:nvCxnSpPr>
        <p:spPr bwMode="auto">
          <a:xfrm flipV="1">
            <a:off x="8712200" y="2168525"/>
            <a:ext cx="0" cy="2070100"/>
          </a:xfrm>
          <a:prstGeom prst="straightConnector1">
            <a:avLst/>
          </a:prstGeom>
          <a:noFill/>
          <a:ln w="12700" algn="ctr">
            <a:solidFill>
              <a:srgbClr val="1900B2"/>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21681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2">
            <a:extLst>
              <a:ext uri="{FF2B5EF4-FFF2-40B4-BE49-F238E27FC236}">
                <a16:creationId xmlns:a16="http://schemas.microsoft.com/office/drawing/2014/main" id="{6455E672-520B-4DE3-B3E8-B0D8285EACD7}"/>
              </a:ext>
            </a:extLst>
          </p:cNvPr>
          <p:cNvSpPr>
            <a:spLocks noGrp="1" noChangeArrowheads="1"/>
          </p:cNvSpPr>
          <p:nvPr>
            <p:ph type="title"/>
          </p:nvPr>
        </p:nvSpPr>
        <p:spPr>
          <a:xfrm>
            <a:off x="311150" y="3232150"/>
            <a:ext cx="7494588" cy="1085850"/>
          </a:xfrm>
        </p:spPr>
        <p:txBody>
          <a:bodyPr/>
          <a:lstStyle/>
          <a:p>
            <a:r>
              <a:rPr lang="en-US" altLang="en-US" dirty="0">
                <a:latin typeface="Ericsson Capital TT" panose="02000503000000020004" pitchFamily="2" charset="0"/>
              </a:rPr>
              <a:t>Startup</a:t>
            </a:r>
          </a:p>
        </p:txBody>
      </p:sp>
    </p:spTree>
    <p:extLst>
      <p:ext uri="{BB962C8B-B14F-4D97-AF65-F5344CB8AC3E}">
        <p14:creationId xmlns:p14="http://schemas.microsoft.com/office/powerpoint/2010/main" val="12980965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sv-SE" dirty="0"/>
              <a:t>Higher layers SW trigger lower layer </a:t>
            </a:r>
          </a:p>
          <a:p>
            <a:pPr marL="0" indent="0">
              <a:buNone/>
            </a:pPr>
            <a:r>
              <a:rPr lang="sv-SE" dirty="0"/>
              <a:t>   -</a:t>
            </a:r>
            <a:r>
              <a:rPr lang="sv-SE" dirty="0" err="1"/>
              <a:t>before</a:t>
            </a:r>
            <a:r>
              <a:rPr lang="sv-SE" dirty="0"/>
              <a:t> start </a:t>
            </a:r>
            <a:r>
              <a:rPr lang="sv-SE" dirty="0" err="1"/>
              <a:t>themselves</a:t>
            </a:r>
            <a:endParaRPr lang="sv-SE" dirty="0"/>
          </a:p>
          <a:p>
            <a:pPr marL="0" indent="0">
              <a:buNone/>
            </a:pPr>
            <a:endParaRPr lang="en-US" dirty="0"/>
          </a:p>
        </p:txBody>
      </p:sp>
      <p:sp>
        <p:nvSpPr>
          <p:cNvPr id="4" name="Title 3"/>
          <p:cNvSpPr>
            <a:spLocks noGrp="1"/>
          </p:cNvSpPr>
          <p:nvPr>
            <p:ph type="title"/>
          </p:nvPr>
        </p:nvSpPr>
        <p:spPr>
          <a:xfrm>
            <a:off x="396875" y="319541"/>
            <a:ext cx="7494588" cy="1085371"/>
          </a:xfrm>
        </p:spPr>
        <p:txBody>
          <a:bodyPr/>
          <a:lstStyle/>
          <a:p>
            <a:r>
              <a:rPr lang="sv-SE" dirty="0"/>
              <a:t>Radio </a:t>
            </a:r>
            <a:r>
              <a:rPr lang="sv-SE" dirty="0" err="1"/>
              <a:t>app</a:t>
            </a:r>
            <a:r>
              <a:rPr lang="sv-SE" dirty="0"/>
              <a:t> startup</a:t>
            </a:r>
            <a:endParaRPr lang="en-US" dirty="0"/>
          </a:p>
        </p:txBody>
      </p:sp>
      <p:pic>
        <p:nvPicPr>
          <p:cNvPr id="38" name="Picture 37">
            <a:extLst>
              <a:ext uri="{FF2B5EF4-FFF2-40B4-BE49-F238E27FC236}">
                <a16:creationId xmlns:a16="http://schemas.microsoft.com/office/drawing/2014/main" id="{C31CD323-DD27-4AFF-8B9B-D9D447669E73}"/>
              </a:ext>
            </a:extLst>
          </p:cNvPr>
          <p:cNvPicPr>
            <a:picLocks noChangeAspect="1"/>
          </p:cNvPicPr>
          <p:nvPr/>
        </p:nvPicPr>
        <p:blipFill>
          <a:blip r:embed="rId3"/>
          <a:stretch>
            <a:fillRect/>
          </a:stretch>
        </p:blipFill>
        <p:spPr>
          <a:xfrm>
            <a:off x="720575" y="2053489"/>
            <a:ext cx="7506558" cy="4312589"/>
          </a:xfrm>
          <a:prstGeom prst="rect">
            <a:avLst/>
          </a:prstGeom>
        </p:spPr>
      </p:pic>
    </p:spTree>
    <p:extLst>
      <p:ext uri="{BB962C8B-B14F-4D97-AF65-F5344CB8AC3E}">
        <p14:creationId xmlns:p14="http://schemas.microsoft.com/office/powerpoint/2010/main" val="2861968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4"/>
            <a:ext cx="7494588" cy="706492"/>
          </a:xfrm>
        </p:spPr>
        <p:txBody>
          <a:bodyPr anchor="ctr">
            <a:normAutofit/>
          </a:bodyPr>
          <a:lstStyle/>
          <a:p>
            <a:r>
              <a:rPr lang="en-US" sz="4000" dirty="0"/>
              <a:t>STARTUP OF O&amp;M</a:t>
            </a:r>
            <a:endParaRPr lang="hr-HR" sz="4000"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434" y="1172428"/>
            <a:ext cx="7358697"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1692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1.potx" id="{2930A252-12C2-4F52-B133-87F8BF51D5BC}" vid="{C0EA779E-0600-4F57-BDCE-BA710E7DC25F}"/>
    </a:ext>
  </a:ext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FC0BF75714AE4BAE808656DEB087A7" ma:contentTypeVersion="10" ma:contentTypeDescription="Create a new document." ma:contentTypeScope="" ma:versionID="80f4ae9e1cd366da42ffa6209b5ebf61">
  <xsd:schema xmlns:xsd="http://www.w3.org/2001/XMLSchema" xmlns:xs="http://www.w3.org/2001/XMLSchema" xmlns:p="http://schemas.microsoft.com/office/2006/metadata/properties" xmlns:ns2="51c48d63-8810-4311-944e-33d3189eebb6" xmlns:ns3="d9817b47-43da-459f-aac0-43e666403273" targetNamespace="http://schemas.microsoft.com/office/2006/metadata/properties" ma:root="true" ma:fieldsID="cd1404a209d77932fdf07ead9f162c28" ns2:_="" ns3:_="">
    <xsd:import namespace="51c48d63-8810-4311-944e-33d3189eebb6"/>
    <xsd:import namespace="d9817b47-43da-459f-aac0-43e6664032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48d63-8810-4311-944e-33d3189eebb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817b47-43da-459f-aac0-43e666403273"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381C5B-866F-46CE-9E18-3B7F08AAA528}">
  <ds:schemaRefs>
    <ds:schemaRef ds:uri="http://schemas.microsoft.com/sharepoint/v3/contenttype/forms"/>
  </ds:schemaRefs>
</ds:datastoreItem>
</file>

<file path=customXml/itemProps2.xml><?xml version="1.0" encoding="utf-8"?>
<ds:datastoreItem xmlns:ds="http://schemas.openxmlformats.org/officeDocument/2006/customXml" ds:itemID="{6934374D-BE0F-4C87-8A87-9B1BEA52D7D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FD18063-3AC7-41AB-B43D-8DFB1B395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48d63-8810-4311-944e-33d3189eebb6"/>
    <ds:schemaRef ds:uri="d9817b47-43da-459f-aac0-43e6664032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3905</TotalTime>
  <Words>24625</Words>
  <Application>Microsoft Office PowerPoint</Application>
  <PresentationFormat>On-screen Show (4:3)</PresentationFormat>
  <Paragraphs>4561</Paragraphs>
  <Slides>255</Slides>
  <Notes>253</Notes>
  <HiddenSlides>2</HiddenSlides>
  <MMClips>0</MMClips>
  <ScaleCrop>false</ScaleCrop>
  <HeadingPairs>
    <vt:vector size="10" baseType="variant">
      <vt:variant>
        <vt:lpstr>Fonts Used</vt:lpstr>
      </vt:variant>
      <vt:variant>
        <vt:i4>8</vt:i4>
      </vt:variant>
      <vt:variant>
        <vt:lpstr>Theme</vt:lpstr>
      </vt:variant>
      <vt:variant>
        <vt:i4>1</vt:i4>
      </vt:variant>
      <vt:variant>
        <vt:lpstr>Links</vt:lpstr>
      </vt:variant>
      <vt:variant>
        <vt:i4>5</vt:i4>
      </vt:variant>
      <vt:variant>
        <vt:lpstr>Embedded OLE Servers</vt:lpstr>
      </vt:variant>
      <vt:variant>
        <vt:i4>5</vt:i4>
      </vt:variant>
      <vt:variant>
        <vt:lpstr>Slide Titles</vt:lpstr>
      </vt:variant>
      <vt:variant>
        <vt:i4>255</vt:i4>
      </vt:variant>
    </vt:vector>
  </HeadingPairs>
  <TitlesOfParts>
    <vt:vector size="274" baseType="lpstr">
      <vt:lpstr>Arial</vt:lpstr>
      <vt:lpstr>Times New Roman</vt:lpstr>
      <vt:lpstr>Comic Sans MS</vt:lpstr>
      <vt:lpstr>Ericsson Capital TT</vt:lpstr>
      <vt:lpstr>Wingdings</vt:lpstr>
      <vt:lpstr>Consolas</vt:lpstr>
      <vt:lpstr>Arial Narrow</vt:lpstr>
      <vt:lpstr>Courier New</vt:lpstr>
      <vt:lpstr>PresentationTemplate2011</vt:lpstr>
      <vt:lpstr>file:///C:\Users\ewanqia\AppData\Local\Microsoft\Windows\Temporary%20Internet%20Files\Content.IE5\LPOZU5OZ\TxFreqConf.doc!_1432444097\Drawing\~Page-1\Sheet.20</vt:lpstr>
      <vt:lpstr>file:///C:\Users\ewanqia\AppData\Local\Microsoft\Windows\Temporary%20Internet%20Files\Content.IE5\LPOZU5OZ\TxFreqConf.doc!_1432444097\Drawing\~Page-1\Sheet.11</vt:lpstr>
      <vt:lpstr>file:///C:\Users\ewanqia\AppData\Local\Microsoft\Windows\Temporary%20Internet%20Files\Content.IE5\LPOZU5OZ\TxFreqConf.doc!_1432444097\Drawing\~Page-1\Sheet.13</vt:lpstr>
      <vt:lpstr>file:///C:\Users\ewanqia\AppData\Local\Microsoft\Windows\Temporary%20Internet%20Files\Content.IE5\LPOZU5OZ\TxFreqConf.doc!_1432444097\Drawing\~Page-1\Sheet.24</vt:lpstr>
      <vt:lpstr>file:///C:\Users\emndars\Documents\_my_doc\_RADIO\learning%20day%20mm\2017-01-31%20learning%20day%20SW%20Architecture\Rx%20Mod.vsd\Drawing\~Page-1\Circle.1158</vt:lpstr>
      <vt:lpstr>Visio</vt:lpstr>
      <vt:lpstr>Visio.Drawing.11</vt:lpstr>
      <vt:lpstr>Packager Shell Object</vt:lpstr>
      <vt:lpstr>Slide</vt:lpstr>
      <vt:lpstr>Worksheet</vt:lpstr>
      <vt:lpstr>Global Radio basic Intro (Mixed-Mode)</vt:lpstr>
      <vt:lpstr>Overview </vt:lpstr>
      <vt:lpstr>Overview </vt:lpstr>
      <vt:lpstr>Radio Architecture</vt:lpstr>
      <vt:lpstr>Radio – digital/analog line</vt:lpstr>
      <vt:lpstr>Radio – analog</vt:lpstr>
      <vt:lpstr>Legacy view (warp 3x)</vt:lpstr>
      <vt:lpstr>Radio application, middleware and OS </vt:lpstr>
      <vt:lpstr>Digital ASIC evolution</vt:lpstr>
      <vt:lpstr>RU legacy naming – 23/1056-HRB 105 600</vt:lpstr>
      <vt:lpstr>RU new naming (examples) – 23/1056-HRB 105 600</vt:lpstr>
      <vt:lpstr>Transmitter</vt:lpstr>
      <vt:lpstr>Receiver</vt:lpstr>
      <vt:lpstr>Long Long time Ago…</vt:lpstr>
      <vt:lpstr>What is wrong?</vt:lpstr>
      <vt:lpstr>Now</vt:lpstr>
      <vt:lpstr>What is New?</vt:lpstr>
      <vt:lpstr>More Detail of Layers</vt:lpstr>
      <vt:lpstr>Radio SW Architecture - Requirement and Goals</vt:lpstr>
      <vt:lpstr>Radio SW Architecture overview</vt:lpstr>
      <vt:lpstr>Mapping to SW realization</vt:lpstr>
      <vt:lpstr>Layer architecture</vt:lpstr>
      <vt:lpstr>Radio HW Architecture</vt:lpstr>
      <vt:lpstr>radio sw functions</vt:lpstr>
      <vt:lpstr>Device concept</vt:lpstr>
      <vt:lpstr>Client and server</vt:lpstr>
      <vt:lpstr>Message between client and server</vt:lpstr>
      <vt:lpstr>Multi-client</vt:lpstr>
      <vt:lpstr>OAM</vt:lpstr>
      <vt:lpstr>O&amp;M Layer </vt:lpstr>
      <vt:lpstr>OAM IF Overview</vt:lpstr>
      <vt:lpstr>O&amp;M LAYER IMPLEMENTATION</vt:lpstr>
      <vt:lpstr>SUBSYSTEM INTERFACE</vt:lpstr>
      <vt:lpstr>PowerPoint Presentation</vt:lpstr>
      <vt:lpstr>State machine</vt:lpstr>
      <vt:lpstr>SINGAL HANDLING</vt:lpstr>
      <vt:lpstr>Wcdma interface</vt:lpstr>
      <vt:lpstr>Common signals</vt:lpstr>
      <vt:lpstr>example</vt:lpstr>
      <vt:lpstr>CCIE</vt:lpstr>
      <vt:lpstr>ccie</vt:lpstr>
      <vt:lpstr>Ccie class</vt:lpstr>
      <vt:lpstr>Ccie session – multi client</vt:lpstr>
      <vt:lpstr>BCI</vt:lpstr>
      <vt:lpstr>BCI: Board Control IF</vt:lpstr>
      <vt:lpstr>DCI</vt:lpstr>
      <vt:lpstr>DCI: Device Control IF</vt:lpstr>
      <vt:lpstr>Dci device states</vt:lpstr>
      <vt:lpstr>Antenna IF</vt:lpstr>
      <vt:lpstr>Resource Layer</vt:lpstr>
      <vt:lpstr>Resource Layer</vt:lpstr>
      <vt:lpstr>Event Subscriber Framework</vt:lpstr>
      <vt:lpstr>Controller, Service, Driver</vt:lpstr>
      <vt:lpstr>Service Framework</vt:lpstr>
      <vt:lpstr>Service Database</vt:lpstr>
      <vt:lpstr>Service Control Layer Service Layer</vt:lpstr>
      <vt:lpstr>Shared services</vt:lpstr>
      <vt:lpstr>Module (old hali1 IF)</vt:lpstr>
      <vt:lpstr>Module (New Hali1 IF)</vt:lpstr>
      <vt:lpstr>New struct</vt:lpstr>
      <vt:lpstr>New struct</vt:lpstr>
      <vt:lpstr>Driver layer</vt:lpstr>
      <vt:lpstr>Driver Layer</vt:lpstr>
      <vt:lpstr>Driver Layer Cont.</vt:lpstr>
      <vt:lpstr>Useful Links</vt:lpstr>
      <vt:lpstr>Database view</vt:lpstr>
      <vt:lpstr>The purposes of databases</vt:lpstr>
      <vt:lpstr>the database</vt:lpstr>
      <vt:lpstr>Database example</vt:lpstr>
      <vt:lpstr>DB overview</vt:lpstr>
      <vt:lpstr>Owner</vt:lpstr>
      <vt:lpstr>DB FILES</vt:lpstr>
      <vt:lpstr>DB FILES</vt:lpstr>
      <vt:lpstr>Db content</vt:lpstr>
      <vt:lpstr>Database content</vt:lpstr>
      <vt:lpstr>Driver set</vt:lpstr>
      <vt:lpstr>Driver Set</vt:lpstr>
      <vt:lpstr>parameter priority</vt:lpstr>
      <vt:lpstr>New DB struct</vt:lpstr>
      <vt:lpstr>Definition of RU Type</vt:lpstr>
      <vt:lpstr>RU Type</vt:lpstr>
      <vt:lpstr>FILE REPO</vt:lpstr>
      <vt:lpstr>DL db</vt:lpstr>
      <vt:lpstr>Ul db</vt:lpstr>
      <vt:lpstr>Comm db </vt:lpstr>
      <vt:lpstr>stub</vt:lpstr>
      <vt:lpstr>DB Coli</vt:lpstr>
      <vt:lpstr>DB Coli</vt:lpstr>
      <vt:lpstr>Resource Names</vt:lpstr>
      <vt:lpstr>Instance Token</vt:lpstr>
      <vt:lpstr>driverSets.txt – sample entries</vt:lpstr>
      <vt:lpstr>deviceDrivers.txt – sample entries</vt:lpstr>
      <vt:lpstr>channels.txt – sample entries</vt:lpstr>
      <vt:lpstr>rxCalibRru2212.txt – sample entries</vt:lpstr>
      <vt:lpstr>sysDataParam.txt – sample entries</vt:lpstr>
      <vt:lpstr>paSwDb.txt – sample entries</vt:lpstr>
      <vt:lpstr>Startup</vt:lpstr>
      <vt:lpstr>Radio app startup</vt:lpstr>
      <vt:lpstr>STARTUP OF O&amp;M</vt:lpstr>
      <vt:lpstr>Phantom process</vt:lpstr>
      <vt:lpstr>Publish interface</vt:lpstr>
      <vt:lpstr>Code:om/startUp/src/startUpProcess.cc</vt:lpstr>
      <vt:lpstr>Code:om/startUp/src/initom.cc</vt:lpstr>
      <vt:lpstr>Code: func/source/initfunc.cc</vt:lpstr>
      <vt:lpstr>Code: resource/src/initResource.cc</vt:lpstr>
      <vt:lpstr>Driver Layer Start</vt:lpstr>
      <vt:lpstr>Drivers: General</vt:lpstr>
      <vt:lpstr>Drivers: Radio ASIC &amp; GPIO</vt:lpstr>
      <vt:lpstr>Drivers: LTUs &amp; CPRI link</vt:lpstr>
      <vt:lpstr>Drivers: Synthesizers</vt:lpstr>
      <vt:lpstr>Drivers: TX &amp; PA</vt:lpstr>
      <vt:lpstr>Startup</vt:lpstr>
      <vt:lpstr>Service Layer Start</vt:lpstr>
      <vt:lpstr>Tx module startup</vt:lpstr>
      <vt:lpstr>Service set</vt:lpstr>
      <vt:lpstr>Service set (ngr g2)</vt:lpstr>
      <vt:lpstr>Code: statup FUNC/SRC/INITFUC.CC</vt:lpstr>
      <vt:lpstr>Service startup steps</vt:lpstr>
      <vt:lpstr>Code: statup TX/STARTUP/SRC/TXSTARTUP.CC</vt:lpstr>
      <vt:lpstr>Code: statup TX/STARTUP/SRC/TXSTARTUP.CC</vt:lpstr>
      <vt:lpstr>THEN…</vt:lpstr>
      <vt:lpstr>Code: create service</vt:lpstr>
      <vt:lpstr>Service factory</vt:lpstr>
      <vt:lpstr>Code: create service</vt:lpstr>
      <vt:lpstr>Service container</vt:lpstr>
      <vt:lpstr>DEPLOYMENT view</vt:lpstr>
      <vt:lpstr>Parts needed for getting SW to work</vt:lpstr>
      <vt:lpstr>DEPLOYMENT considerations</vt:lpstr>
      <vt:lpstr>FLASH organization</vt:lpstr>
      <vt:lpstr>FLASH organization example</vt:lpstr>
      <vt:lpstr>RADIO LMC</vt:lpstr>
      <vt:lpstr>AUBoot</vt:lpstr>
      <vt:lpstr>AUBoot (2)</vt:lpstr>
      <vt:lpstr>Pre-installed SW (PIS)</vt:lpstr>
      <vt:lpstr>Design WoW</vt:lpstr>
      <vt:lpstr>How it all started</vt:lpstr>
      <vt:lpstr>Old story</vt:lpstr>
      <vt:lpstr>Level of Abstraction</vt:lpstr>
      <vt:lpstr>The Driver Interface  aka HALI-1</vt:lpstr>
      <vt:lpstr>Design advantages</vt:lpstr>
      <vt:lpstr>Interface Objects</vt:lpstr>
      <vt:lpstr>Blocks</vt:lpstr>
      <vt:lpstr>Blocks</vt:lpstr>
      <vt:lpstr>Blocks Cont.</vt:lpstr>
      <vt:lpstr>Legacy Blocks</vt:lpstr>
      <vt:lpstr>Blocks – One Large interface</vt:lpstr>
      <vt:lpstr>Blocks – Small Interfaces</vt:lpstr>
      <vt:lpstr>Code: Service case1 (resource)</vt:lpstr>
      <vt:lpstr>Code: Service case2 (resource)</vt:lpstr>
      <vt:lpstr>Code: Service case 3 (block)</vt:lpstr>
      <vt:lpstr>wOw BETWEEN app sw AND board</vt:lpstr>
      <vt:lpstr>TR report</vt:lpstr>
      <vt:lpstr>Tx Module</vt:lpstr>
      <vt:lpstr>TX Module Overview</vt:lpstr>
      <vt:lpstr>TX</vt:lpstr>
      <vt:lpstr>CLASS DIAGRAM – TX FILTER BRANCH SERVICES</vt:lpstr>
      <vt:lpstr>CLASS DIAGRAM – TX BRANCH SERVICES</vt:lpstr>
      <vt:lpstr>CLASS DIAGRAM – SHARED TX SERVICES</vt:lpstr>
      <vt:lpstr>TX MODULE SW RESOURCES </vt:lpstr>
      <vt:lpstr>TX MODULE HW RESOURCES </vt:lpstr>
      <vt:lpstr>TX BRANCH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 </vt:lpstr>
      <vt:lpstr>Filter Branch Services</vt:lpstr>
      <vt:lpstr>Digital asic – filter branch</vt:lpstr>
      <vt:lpstr>TX BRANCH SERVICE</vt:lpstr>
      <vt:lpstr>TX Service topology</vt:lpstr>
      <vt:lpstr>Tx shared service</vt:lpstr>
      <vt:lpstr>Tx shared service</vt:lpstr>
      <vt:lpstr>Shared services – TX Example</vt:lpstr>
      <vt:lpstr>PowerPoint Presentation</vt:lpstr>
      <vt:lpstr>Subband Backgroud</vt:lpstr>
      <vt:lpstr>Temperature Compensation</vt:lpstr>
      <vt:lpstr>DAC towards Temperature</vt:lpstr>
      <vt:lpstr>Sequence Diagram </vt:lpstr>
      <vt:lpstr>Frequency Compensation</vt:lpstr>
      <vt:lpstr>ACTIVE OBJECT / CURRENT OSE PROCESS PRIORITIES </vt:lpstr>
      <vt:lpstr>REFERENCE</vt:lpstr>
      <vt:lpstr>CARRIER EVENT PROCESSING</vt:lpstr>
      <vt:lpstr>TX ADAPTER</vt:lpstr>
      <vt:lpstr>TXADAPTER - CARRIER EVENT SUBSCRIPTION</vt:lpstr>
      <vt:lpstr>EVENT PROCESSING - CYCLE FLOW</vt:lpstr>
      <vt:lpstr>EVENT PROCESSING</vt:lpstr>
      <vt:lpstr>EVENT PROCESSING - DATA FLOW DURING CYCLE</vt:lpstr>
      <vt:lpstr>DATA FLOW DURING CYCLE</vt:lpstr>
      <vt:lpstr>EVENT PROCESSING – RESOURCE HANDLER</vt:lpstr>
      <vt:lpstr>TXCOORDINATIONSRV</vt:lpstr>
      <vt:lpstr>What is changed and unchanged (FOR FSM imported into Tx module)</vt:lpstr>
      <vt:lpstr>Tx Branch Ctrl and its helpers</vt:lpstr>
      <vt:lpstr>Change cycle states</vt:lpstr>
      <vt:lpstr>The FSM</vt:lpstr>
      <vt:lpstr>Behavior change</vt:lpstr>
      <vt:lpstr>Set state</vt:lpstr>
      <vt:lpstr>Design suggestions</vt:lpstr>
      <vt:lpstr>Input</vt:lpstr>
      <vt:lpstr>RESOURCE HANDLER</vt:lpstr>
      <vt:lpstr>RESOURCE HANDLER (CONTINUED)</vt:lpstr>
      <vt:lpstr>RESOURCE HANDLER</vt:lpstr>
      <vt:lpstr>FBS DATA RECORD</vt:lpstr>
      <vt:lpstr>FBS/FB STATE TRANSITIONS</vt:lpstr>
      <vt:lpstr>FBS/FB STATES</vt:lpstr>
      <vt:lpstr>DATA RETRIEVAL FROM RESOURCE HANDLER</vt:lpstr>
      <vt:lpstr>RESOURCE HANDLER – FBS CONFIGURATION</vt:lpstr>
      <vt:lpstr>FILTER BRANCH</vt:lpstr>
      <vt:lpstr>BUFFERED DATA UPDATE</vt:lpstr>
      <vt:lpstr>CYCLE TRIGGERS</vt:lpstr>
      <vt:lpstr>COMMITTED DATA UPDATE</vt:lpstr>
      <vt:lpstr>COMMIT</vt:lpstr>
      <vt:lpstr>SPLC</vt:lpstr>
      <vt:lpstr>Questions / feedbacks</vt:lpstr>
      <vt:lpstr>Power Level Change Introduction</vt:lpstr>
      <vt:lpstr>Part 1 Radio Function View:What is PowerClass </vt:lpstr>
      <vt:lpstr>Part 1 Radio Function View:DL Gain Control Complete Pictures </vt:lpstr>
      <vt:lpstr>Part 1 Radio Function View:LPLC (Legacy/Static Power Level Change) </vt:lpstr>
      <vt:lpstr>Part 1 Radio Function View: What is SPLC (Seamless Power Level Change) </vt:lpstr>
      <vt:lpstr>Part 1 Radio Function View: How to achieve a SPLC  </vt:lpstr>
      <vt:lpstr>Part 1 Radio Function View: TxLO Moving</vt:lpstr>
      <vt:lpstr>Part 1 Radio Function View: Traffic Blocking with Power Increasing</vt:lpstr>
      <vt:lpstr>Part 1 Radio Function View: Traffic Blocking with only TxLO moving</vt:lpstr>
      <vt:lpstr>Part 2 SW View:Service Mapping </vt:lpstr>
      <vt:lpstr>Part 2 SW View: Class Overview </vt:lpstr>
      <vt:lpstr>Part 2 SW View:State Machines </vt:lpstr>
      <vt:lpstr>Part 2 SW View:State Machines </vt:lpstr>
      <vt:lpstr>Part 2 SW View: TxBranchCtrlSrv and PaSrv interactions </vt:lpstr>
      <vt:lpstr>Part 2 SW View:Analysis of traces </vt:lpstr>
      <vt:lpstr>Part 3 Manual Test: RU Shell Commands </vt:lpstr>
      <vt:lpstr>Part 3 Manual Test: New Commands Introduced by WP1186</vt:lpstr>
      <vt:lpstr>Part 4: SPLC Trouble-shooting 1</vt:lpstr>
      <vt:lpstr>Rx Module</vt:lpstr>
      <vt:lpstr>Architectural requirements</vt:lpstr>
      <vt:lpstr>Architectural design rules</vt:lpstr>
      <vt:lpstr>RX Module SW Architecture</vt:lpstr>
      <vt:lpstr>RX Module Packages</vt:lpstr>
      <vt:lpstr>Scaling – RX Module example</vt:lpstr>
      <vt:lpstr>Shared HW, RX module example</vt:lpstr>
      <vt:lpstr>Change cycle, RX Module example</vt:lpstr>
      <vt:lpstr>RX/UL Module functionalities</vt:lpstr>
      <vt:lpstr>Simple Example, startup, rx module</vt:lpstr>
      <vt:lpstr>Simple Example, startup, rx branch ctrl</vt:lpstr>
      <vt:lpstr>Simple Example, carrier setup</vt:lpstr>
      <vt:lpstr>UT</vt:lpstr>
      <vt:lpstr>SW HIGH LEVEL VIEW</vt:lpstr>
      <vt:lpstr>How to secure legacy behavior</vt:lpstr>
      <vt:lpstr>What was done by Ligntnning</vt:lpstr>
      <vt:lpstr>Code: Unit Test</vt:lpstr>
      <vt:lpstr>Code: Unit Test 2</vt:lpstr>
      <vt:lpstr>Previous training sessions </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Radio basic Intro (Mixed-Mode)</dc:title>
  <dc:creator>EFANCHA</dc:creator>
  <cp:keywords/>
  <dc:description>Rev PA1</dc:description>
  <cp:lastModifiedBy>Dengjun Lei</cp:lastModifiedBy>
  <cp:revision>204</cp:revision>
  <dcterms:modified xsi:type="dcterms:W3CDTF">2020-09-29T01:52:09Z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PackageNo">
    <vt:lpwstr>LXA 119 603</vt:lpwstr>
  </property>
  <property fmtid="{D5CDD505-2E9C-101B-9397-08002B2CF9AE}" pid="7" name="PackageVersion">
    <vt:lpwstr>R5C</vt:lpwstr>
  </property>
  <property fmtid="{D5CDD505-2E9C-101B-9397-08002B2CF9AE}" pid="8" name="FooterType">
    <vt:lpwstr>PresTemp</vt:lpwstr>
  </property>
  <property fmtid="{D5CDD505-2E9C-101B-9397-08002B2CF9AE}" pid="9" name="UsedFont">
    <vt:lpwstr>Ericsson Capital TT</vt:lpwstr>
  </property>
  <property fmtid="{D5CDD505-2E9C-101B-9397-08002B2CF9AE}" pid="10" name="x">
    <vt:lpwstr>1</vt:lpwstr>
  </property>
  <property fmtid="{D5CDD505-2E9C-101B-9397-08002B2CF9AE}" pid="11" name="White">
    <vt:bool>true</vt:bool>
  </property>
  <property fmtid="{D5CDD505-2E9C-101B-9397-08002B2CF9AE}" pid="12" name="chkMetaData">
    <vt:bool>false</vt:bool>
  </property>
  <property fmtid="{D5CDD505-2E9C-101B-9397-08002B2CF9AE}" pid="13" name="chkTaglines">
    <vt:bool>false</vt:bool>
  </property>
  <property fmtid="{D5CDD505-2E9C-101B-9397-08002B2CF9AE}" pid="14" name="SecurityClass">
    <vt:lpwstr>Ericsson Internal</vt:lpwstr>
  </property>
  <property fmtid="{D5CDD505-2E9C-101B-9397-08002B2CF9AE}" pid="15" name="txtConfLabel">
    <vt:lpwstr>Ericsson Internal</vt:lpwstr>
  </property>
  <property fmtid="{D5CDD505-2E9C-101B-9397-08002B2CF9AE}" pid="16" name="optUseConfClass">
    <vt:bool>true</vt:bool>
  </property>
  <property fmtid="{D5CDD505-2E9C-101B-9397-08002B2CF9AE}" pid="17" name="optUseConfLabel">
    <vt:bool>false</vt:bool>
  </property>
  <property fmtid="{D5CDD505-2E9C-101B-9397-08002B2CF9AE}" pid="18" name="optFooterCVLDocNo">
    <vt:bool>true</vt:bool>
  </property>
  <property fmtid="{D5CDD505-2E9C-101B-9397-08002B2CF9AE}" pid="19" name="optFooterCVLCopyright">
    <vt:bool>false</vt:bool>
  </property>
  <property fmtid="{D5CDD505-2E9C-101B-9397-08002B2CF9AE}" pid="20" name="optEnterText1">
    <vt:bool>false</vt:bool>
  </property>
  <property fmtid="{D5CDD505-2E9C-101B-9397-08002B2CF9AE}" pid="21" name="optFooterCVLConfLabel">
    <vt:bool>true</vt:bool>
  </property>
  <property fmtid="{D5CDD505-2E9C-101B-9397-08002B2CF9AE}" pid="22" name="optEnterText2">
    <vt:bool>false</vt:bool>
  </property>
  <property fmtid="{D5CDD505-2E9C-101B-9397-08002B2CF9AE}" pid="23" name="optFooterCVLTitle">
    <vt:bool>true</vt:bool>
  </property>
  <property fmtid="{D5CDD505-2E9C-101B-9397-08002B2CF9AE}" pid="24" name="optFooterCVLPrep">
    <vt:bool>false</vt:bool>
  </property>
  <property fmtid="{D5CDD505-2E9C-101B-9397-08002B2CF9AE}" pid="25" name="optEnterText3">
    <vt:bool>false</vt:bool>
  </property>
  <property fmtid="{D5CDD505-2E9C-101B-9397-08002B2CF9AE}" pid="26" name="optFooterCVLDate">
    <vt:bool>true</vt:bool>
  </property>
  <property fmtid="{D5CDD505-2E9C-101B-9397-08002B2CF9AE}" pid="27" name="optEnterText4">
    <vt:bool>false</vt:bool>
  </property>
  <property fmtid="{D5CDD505-2E9C-101B-9397-08002B2CF9AE}" pid="28" name="LeftFooterField">
    <vt:lpwstr/>
  </property>
  <property fmtid="{D5CDD505-2E9C-101B-9397-08002B2CF9AE}" pid="29" name="MiddleFooterField">
    <vt:lpwstr>Ericsson Internal</vt:lpwstr>
  </property>
  <property fmtid="{D5CDD505-2E9C-101B-9397-08002B2CF9AE}" pid="30" name="RightFooterField">
    <vt:lpwstr/>
  </property>
  <property fmtid="{D5CDD505-2E9C-101B-9397-08002B2CF9AE}" pid="31" name="RightFooterField2">
    <vt:lpwstr>2018-05-25</vt:lpwstr>
  </property>
  <property fmtid="{D5CDD505-2E9C-101B-9397-08002B2CF9AE}" pid="32" name="TotalNumb">
    <vt:bool>false</vt:bool>
  </property>
  <property fmtid="{D5CDD505-2E9C-101B-9397-08002B2CF9AE}" pid="33" name="Pages">
    <vt:bool>true</vt:bool>
  </property>
  <property fmtid="{D5CDD505-2E9C-101B-9397-08002B2CF9AE}" pid="34" name="DocumentType2">
    <vt:lpwstr>Presentation2011</vt:lpwstr>
  </property>
  <property fmtid="{D5CDD505-2E9C-101B-9397-08002B2CF9AE}" pid="35" name="TemplateName2">
    <vt:lpwstr>CXC 173 2731/1</vt:lpwstr>
  </property>
  <property fmtid="{D5CDD505-2E9C-101B-9397-08002B2CF9AE}" pid="36" name="TemplateVersion2">
    <vt:lpwstr>R1A</vt:lpwstr>
  </property>
  <property fmtid="{D5CDD505-2E9C-101B-9397-08002B2CF9AE}" pid="37" name="Prepared">
    <vt:lpwstr>EFANCHA</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PRESENTATION</vt:lpwstr>
  </property>
  <property fmtid="{D5CDD505-2E9C-101B-9397-08002B2CF9AE}" pid="43" name="Title">
    <vt:lpwstr/>
  </property>
  <property fmtid="{D5CDD505-2E9C-101B-9397-08002B2CF9AE}" pid="44" name="Date">
    <vt:lpwstr>2018-05-25</vt:lpwstr>
  </property>
  <property fmtid="{D5CDD505-2E9C-101B-9397-08002B2CF9AE}" pid="45" name="Reference">
    <vt:lpwstr/>
  </property>
  <property fmtid="{D5CDD505-2E9C-101B-9397-08002B2CF9AE}" pid="46" name="Keyword">
    <vt:lpwstr/>
  </property>
  <property fmtid="{D5CDD505-2E9C-101B-9397-08002B2CF9AE}" pid="47" name="UpdateProcess">
    <vt:lpwstr>End</vt:lpwstr>
  </property>
  <property fmtid="{D5CDD505-2E9C-101B-9397-08002B2CF9AE}" pid="48" name="ContentTypeId">
    <vt:lpwstr>0x01010007FC0BF75714AE4BAE808656DEB087A7</vt:lpwstr>
  </property>
  <property fmtid="{D5CDD505-2E9C-101B-9397-08002B2CF9AE}" pid="49" name="AuthorIds_UIVersion_8704">
    <vt:lpwstr>21</vt:lpwstr>
  </property>
  <property fmtid="{D5CDD505-2E9C-101B-9397-08002B2CF9AE}" pid="50" name="AuthorIds_UIVersion_9216">
    <vt:lpwstr>164</vt:lpwstr>
  </property>
  <property fmtid="{D5CDD505-2E9C-101B-9397-08002B2CF9AE}" pid="51" name="AuthorIds_UIVersion_10240">
    <vt:lpwstr>164</vt:lpwstr>
  </property>
</Properties>
</file>